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45"/>
  </p:notesMasterIdLst>
  <p:handoutMasterIdLst>
    <p:handoutMasterId r:id="rId46"/>
  </p:handoutMasterIdLst>
  <p:sldIdLst>
    <p:sldId id="298" r:id="rId6"/>
    <p:sldId id="364" r:id="rId7"/>
    <p:sldId id="283" r:id="rId8"/>
    <p:sldId id="300" r:id="rId9"/>
    <p:sldId id="324" r:id="rId10"/>
    <p:sldId id="353" r:id="rId11"/>
    <p:sldId id="357" r:id="rId12"/>
    <p:sldId id="359" r:id="rId13"/>
    <p:sldId id="307" r:id="rId14"/>
    <p:sldId id="332" r:id="rId15"/>
    <p:sldId id="331" r:id="rId16"/>
    <p:sldId id="333" r:id="rId17"/>
    <p:sldId id="335" r:id="rId18"/>
    <p:sldId id="336" r:id="rId19"/>
    <p:sldId id="337" r:id="rId20"/>
    <p:sldId id="338" r:id="rId21"/>
    <p:sldId id="339" r:id="rId22"/>
    <p:sldId id="334" r:id="rId23"/>
    <p:sldId id="342" r:id="rId24"/>
    <p:sldId id="343" r:id="rId25"/>
    <p:sldId id="344" r:id="rId26"/>
    <p:sldId id="341" r:id="rId27"/>
    <p:sldId id="340" r:id="rId28"/>
    <p:sldId id="345" r:id="rId29"/>
    <p:sldId id="346" r:id="rId30"/>
    <p:sldId id="347" r:id="rId31"/>
    <p:sldId id="348" r:id="rId32"/>
    <p:sldId id="358" r:id="rId33"/>
    <p:sldId id="349" r:id="rId34"/>
    <p:sldId id="350" r:id="rId35"/>
    <p:sldId id="352" r:id="rId36"/>
    <p:sldId id="351" r:id="rId37"/>
    <p:sldId id="354" r:id="rId38"/>
    <p:sldId id="355" r:id="rId39"/>
    <p:sldId id="356" r:id="rId40"/>
    <p:sldId id="360" r:id="rId41"/>
    <p:sldId id="361" r:id="rId42"/>
    <p:sldId id="362" r:id="rId43"/>
    <p:sldId id="363" r:id="rId4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line Hill (Public Health Wales - No. 2 Capital Quarter)" initials="CH(HW-N2CQ" lastIdx="4" clrIdx="0">
    <p:extLst>
      <p:ext uri="{19B8F6BF-5375-455C-9EA6-DF929625EA0E}">
        <p15:presenceInfo xmlns:p15="http://schemas.microsoft.com/office/powerpoint/2012/main" userId="S-1-5-21-978635462-3828570294-627434887-6547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882"/>
    <a:srgbClr val="324F82"/>
    <a:srgbClr val="F9C402"/>
    <a:srgbClr val="4FB9AB"/>
    <a:srgbClr val="28B8CE"/>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26" autoAdjust="0"/>
    <p:restoredTop sz="94343" autoAdjust="0"/>
  </p:normalViewPr>
  <p:slideViewPr>
    <p:cSldViewPr snapToGrid="0" snapToObjects="1" showGuides="1">
      <p:cViewPr varScale="1">
        <p:scale>
          <a:sx n="61" d="100"/>
          <a:sy n="61" d="100"/>
        </p:scale>
        <p:origin x="596"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EB2B8F-5681-4961-A0C6-53981EC7BBCB}"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GB"/>
        </a:p>
      </dgm:t>
    </dgm:pt>
    <dgm:pt modelId="{7C2682D2-EAC2-47FC-9E8D-3F68F8078598}">
      <dgm:prSet phldrT="[Text]" custT="1"/>
      <dgm:spPr/>
      <dgm:t>
        <a:bodyPr/>
        <a:lstStyle/>
        <a:p>
          <a:pPr algn="ctr"/>
          <a:r>
            <a:rPr lang="en-GB" sz="1100">
              <a:latin typeface="Verdana" pitchFamily="34" charset="0"/>
            </a:rPr>
            <a:t>Share business plan and team objectives</a:t>
          </a:r>
        </a:p>
      </dgm:t>
    </dgm:pt>
    <dgm:pt modelId="{664D6AE8-7EF0-46CE-82AF-1AF384BB8E24}" type="parTrans" cxnId="{A4FCD275-9D78-4E6F-BB84-680BDEE87027}">
      <dgm:prSet/>
      <dgm:spPr/>
      <dgm:t>
        <a:bodyPr/>
        <a:lstStyle/>
        <a:p>
          <a:pPr algn="l"/>
          <a:endParaRPr lang="en-GB" sz="2400"/>
        </a:p>
      </dgm:t>
    </dgm:pt>
    <dgm:pt modelId="{1590C5EB-8DDC-4C9B-994B-A49008DDF3C3}" type="sibTrans" cxnId="{A4FCD275-9D78-4E6F-BB84-680BDEE87027}">
      <dgm:prSet/>
      <dgm:spPr>
        <a:solidFill>
          <a:srgbClr val="E03882"/>
        </a:solidFill>
      </dgm:spPr>
      <dgm:t>
        <a:bodyPr/>
        <a:lstStyle/>
        <a:p>
          <a:pPr algn="l"/>
          <a:endParaRPr lang="en-GB" sz="2400"/>
        </a:p>
      </dgm:t>
    </dgm:pt>
    <dgm:pt modelId="{EF6FAFD2-4882-492A-8E22-50DA8BCF3268}">
      <dgm:prSet phldrT="[Text]" custT="1"/>
      <dgm:spPr/>
      <dgm:t>
        <a:bodyPr/>
        <a:lstStyle/>
        <a:p>
          <a:pPr algn="ctr"/>
          <a:r>
            <a:rPr lang="en-GB" sz="1100" dirty="0">
              <a:latin typeface="Verdana" pitchFamily="34" charset="0"/>
            </a:rPr>
            <a:t>Agree </a:t>
          </a:r>
          <a:r>
            <a:rPr lang="en-GB" sz="1100" dirty="0" smtClean="0">
              <a:latin typeface="Verdana" pitchFamily="34" charset="0"/>
            </a:rPr>
            <a:t>individual objectives, expectations </a:t>
          </a:r>
          <a:r>
            <a:rPr lang="en-GB" sz="1100" dirty="0">
              <a:latin typeface="Verdana" pitchFamily="34" charset="0"/>
            </a:rPr>
            <a:t>and development plan</a:t>
          </a:r>
        </a:p>
      </dgm:t>
    </dgm:pt>
    <dgm:pt modelId="{0E9F183A-DBAD-4D11-AFEA-5FB4A8CAC05F}" type="parTrans" cxnId="{D0670835-A59D-4F49-AD8D-C416619DADD3}">
      <dgm:prSet/>
      <dgm:spPr/>
      <dgm:t>
        <a:bodyPr/>
        <a:lstStyle/>
        <a:p>
          <a:pPr algn="l"/>
          <a:endParaRPr lang="en-GB" sz="2400"/>
        </a:p>
      </dgm:t>
    </dgm:pt>
    <dgm:pt modelId="{27712C08-D7DF-4F00-9EF2-BE5B5CC56957}" type="sibTrans" cxnId="{D0670835-A59D-4F49-AD8D-C416619DADD3}">
      <dgm:prSet/>
      <dgm:spPr/>
      <dgm:t>
        <a:bodyPr/>
        <a:lstStyle/>
        <a:p>
          <a:pPr algn="l"/>
          <a:endParaRPr lang="en-GB" sz="2400"/>
        </a:p>
      </dgm:t>
    </dgm:pt>
    <dgm:pt modelId="{1EE5A003-2B86-44F2-B295-482E7AA0480B}">
      <dgm:prSet phldrT="[Text]" custT="1"/>
      <dgm:spPr/>
      <dgm:t>
        <a:bodyPr/>
        <a:lstStyle/>
        <a:p>
          <a:pPr algn="ctr"/>
          <a:r>
            <a:rPr lang="en-GB" sz="1100" dirty="0">
              <a:latin typeface="Verdana" pitchFamily="34" charset="0"/>
            </a:rPr>
            <a:t>Ongoing conversations to monitor progress - including Pay Progression </a:t>
          </a:r>
          <a:r>
            <a:rPr lang="en-GB" sz="1100" dirty="0" smtClean="0">
              <a:latin typeface="Verdana" pitchFamily="34" charset="0"/>
            </a:rPr>
            <a:t>meeting where appropriate</a:t>
          </a:r>
          <a:endParaRPr lang="en-GB" sz="1100" dirty="0">
            <a:latin typeface="Verdana" pitchFamily="34" charset="0"/>
          </a:endParaRPr>
        </a:p>
      </dgm:t>
    </dgm:pt>
    <dgm:pt modelId="{A4AD0532-824C-4264-B752-0166ACE52943}" type="parTrans" cxnId="{B6C5C849-E477-4C4B-8E2A-0009C0DD75FC}">
      <dgm:prSet/>
      <dgm:spPr/>
      <dgm:t>
        <a:bodyPr/>
        <a:lstStyle/>
        <a:p>
          <a:pPr algn="l"/>
          <a:endParaRPr lang="en-GB" sz="2400"/>
        </a:p>
      </dgm:t>
    </dgm:pt>
    <dgm:pt modelId="{987F8A50-7568-4314-BB91-A4CEC508B805}" type="sibTrans" cxnId="{B6C5C849-E477-4C4B-8E2A-0009C0DD75FC}">
      <dgm:prSet/>
      <dgm:spPr/>
      <dgm:t>
        <a:bodyPr/>
        <a:lstStyle/>
        <a:p>
          <a:pPr algn="l"/>
          <a:endParaRPr lang="en-GB" sz="2400"/>
        </a:p>
      </dgm:t>
    </dgm:pt>
    <dgm:pt modelId="{0A87B7C8-37C2-4291-AA90-4ED11378FA04}">
      <dgm:prSet phldrT="[Text]" custT="1"/>
      <dgm:spPr/>
      <dgm:t>
        <a:bodyPr/>
        <a:lstStyle/>
        <a:p>
          <a:pPr algn="ctr"/>
          <a:r>
            <a:rPr lang="en-GB" sz="1100" dirty="0">
              <a:latin typeface="Verdana" pitchFamily="34" charset="0"/>
            </a:rPr>
            <a:t>Feedback on achievements and </a:t>
          </a:r>
          <a:r>
            <a:rPr lang="en-GB" sz="1100" dirty="0" smtClean="0">
              <a:latin typeface="Verdana" pitchFamily="34" charset="0"/>
            </a:rPr>
            <a:t>contribution in structured end of year reviews</a:t>
          </a:r>
          <a:endParaRPr lang="en-GB" sz="1100" dirty="0">
            <a:latin typeface="Verdana" pitchFamily="34" charset="0"/>
          </a:endParaRPr>
        </a:p>
      </dgm:t>
    </dgm:pt>
    <dgm:pt modelId="{A0A5AB19-B092-419E-985F-A2C64D20FF6C}" type="parTrans" cxnId="{82B91774-C5EE-47A1-A472-A70D70FFFB11}">
      <dgm:prSet/>
      <dgm:spPr/>
      <dgm:t>
        <a:bodyPr/>
        <a:lstStyle/>
        <a:p>
          <a:pPr algn="l"/>
          <a:endParaRPr lang="en-GB" sz="2400"/>
        </a:p>
      </dgm:t>
    </dgm:pt>
    <dgm:pt modelId="{8477740E-1AE8-4313-9B4F-29E07860F93E}" type="sibTrans" cxnId="{82B91774-C5EE-47A1-A472-A70D70FFFB11}">
      <dgm:prSet/>
      <dgm:spPr/>
      <dgm:t>
        <a:bodyPr/>
        <a:lstStyle/>
        <a:p>
          <a:pPr algn="l"/>
          <a:endParaRPr lang="en-GB" sz="2400"/>
        </a:p>
      </dgm:t>
    </dgm:pt>
    <dgm:pt modelId="{E0B77BBA-39E3-4EC7-8148-E146A0B66D74}">
      <dgm:prSet phldrT="[Text]" custT="1"/>
      <dgm:spPr/>
      <dgm:t>
        <a:bodyPr/>
        <a:lstStyle/>
        <a:p>
          <a:pPr algn="ctr"/>
          <a:r>
            <a:rPr lang="en-GB" sz="1100" dirty="0" smtClean="0">
              <a:latin typeface="Verdana" pitchFamily="34" charset="0"/>
            </a:rPr>
            <a:t>Achieve and celebrate individual and organisation success!</a:t>
          </a:r>
          <a:endParaRPr lang="en-GB" sz="1100" dirty="0">
            <a:latin typeface="Verdana" pitchFamily="34" charset="0"/>
          </a:endParaRPr>
        </a:p>
      </dgm:t>
    </dgm:pt>
    <dgm:pt modelId="{3EFDBC96-D60D-4698-8674-187E406819DD}" type="parTrans" cxnId="{FCB63E7A-F3C1-4249-98F4-8096481D1166}">
      <dgm:prSet/>
      <dgm:spPr/>
      <dgm:t>
        <a:bodyPr/>
        <a:lstStyle/>
        <a:p>
          <a:pPr algn="l"/>
          <a:endParaRPr lang="en-GB" sz="2400"/>
        </a:p>
      </dgm:t>
    </dgm:pt>
    <dgm:pt modelId="{E5C3AECD-97CF-4A32-8F60-50630A47EF0A}" type="sibTrans" cxnId="{FCB63E7A-F3C1-4249-98F4-8096481D1166}">
      <dgm:prSet/>
      <dgm:spPr/>
      <dgm:t>
        <a:bodyPr/>
        <a:lstStyle/>
        <a:p>
          <a:pPr algn="l"/>
          <a:endParaRPr lang="en-GB" sz="2400"/>
        </a:p>
      </dgm:t>
    </dgm:pt>
    <dgm:pt modelId="{07BCF172-4422-4E76-B3C6-EE078205A666}">
      <dgm:prSet phldrT="[Text]" custT="1"/>
      <dgm:spPr/>
      <dgm:t>
        <a:bodyPr/>
        <a:lstStyle/>
        <a:p>
          <a:r>
            <a:rPr lang="en-GB" sz="1100" dirty="0">
              <a:latin typeface="Verdana" pitchFamily="34" charset="0"/>
            </a:rPr>
            <a:t>Discuss individual </a:t>
          </a:r>
          <a:r>
            <a:rPr lang="en-GB" sz="1100" dirty="0" smtClean="0">
              <a:latin typeface="Verdana" pitchFamily="34" charset="0"/>
            </a:rPr>
            <a:t>responsibilities and what their role contributes</a:t>
          </a:r>
          <a:endParaRPr lang="en-GB" sz="1100" dirty="0">
            <a:latin typeface="Verdana" pitchFamily="34" charset="0"/>
          </a:endParaRPr>
        </a:p>
      </dgm:t>
    </dgm:pt>
    <dgm:pt modelId="{FD8C5879-6A95-4B67-811F-97CE2E8107FF}" type="parTrans" cxnId="{52516C37-460C-4457-8573-F32DC73F48EF}">
      <dgm:prSet/>
      <dgm:spPr/>
      <dgm:t>
        <a:bodyPr/>
        <a:lstStyle/>
        <a:p>
          <a:endParaRPr lang="en-GB" sz="2400"/>
        </a:p>
      </dgm:t>
    </dgm:pt>
    <dgm:pt modelId="{52999530-AD31-4B98-A9DA-811F7EF9F82A}" type="sibTrans" cxnId="{52516C37-460C-4457-8573-F32DC73F48EF}">
      <dgm:prSet/>
      <dgm:spPr/>
      <dgm:t>
        <a:bodyPr/>
        <a:lstStyle/>
        <a:p>
          <a:endParaRPr lang="en-GB" sz="2400"/>
        </a:p>
      </dgm:t>
    </dgm:pt>
    <dgm:pt modelId="{508BC5CC-4F71-4246-8B0C-FBE3CE4BD76F}" type="pres">
      <dgm:prSet presAssocID="{21EB2B8F-5681-4961-A0C6-53981EC7BBCB}" presName="Name0" presStyleCnt="0">
        <dgm:presLayoutVars>
          <dgm:dir/>
          <dgm:resizeHandles val="exact"/>
        </dgm:presLayoutVars>
      </dgm:prSet>
      <dgm:spPr/>
      <dgm:t>
        <a:bodyPr/>
        <a:lstStyle/>
        <a:p>
          <a:endParaRPr lang="en-GB"/>
        </a:p>
      </dgm:t>
    </dgm:pt>
    <dgm:pt modelId="{E0D8C496-E6DF-46A6-81EB-CE3FABFCF2CD}" type="pres">
      <dgm:prSet presAssocID="{21EB2B8F-5681-4961-A0C6-53981EC7BBCB}" presName="cycle" presStyleCnt="0"/>
      <dgm:spPr/>
    </dgm:pt>
    <dgm:pt modelId="{6184E24A-55BC-40C3-AA1C-B66FAE986170}" type="pres">
      <dgm:prSet presAssocID="{7C2682D2-EAC2-47FC-9E8D-3F68F8078598}" presName="nodeFirstNode" presStyleLbl="node1" presStyleIdx="0" presStyleCnt="6" custRadScaleRad="100115" custRadScaleInc="-1251">
        <dgm:presLayoutVars>
          <dgm:bulletEnabled val="1"/>
        </dgm:presLayoutVars>
      </dgm:prSet>
      <dgm:spPr/>
      <dgm:t>
        <a:bodyPr/>
        <a:lstStyle/>
        <a:p>
          <a:endParaRPr lang="en-GB"/>
        </a:p>
      </dgm:t>
    </dgm:pt>
    <dgm:pt modelId="{59D5282C-7CBC-4421-9A22-C7B31FE049CD}" type="pres">
      <dgm:prSet presAssocID="{1590C5EB-8DDC-4C9B-994B-A49008DDF3C3}" presName="sibTransFirstNode" presStyleLbl="bgShp" presStyleIdx="0" presStyleCnt="1"/>
      <dgm:spPr/>
      <dgm:t>
        <a:bodyPr/>
        <a:lstStyle/>
        <a:p>
          <a:endParaRPr lang="en-GB"/>
        </a:p>
      </dgm:t>
    </dgm:pt>
    <dgm:pt modelId="{2A145E36-BD29-44A8-B863-A6F9033C47B5}" type="pres">
      <dgm:prSet presAssocID="{07BCF172-4422-4E76-B3C6-EE078205A666}" presName="nodeFollowingNodes" presStyleLbl="node1" presStyleIdx="1" presStyleCnt="6">
        <dgm:presLayoutVars>
          <dgm:bulletEnabled val="1"/>
        </dgm:presLayoutVars>
      </dgm:prSet>
      <dgm:spPr/>
      <dgm:t>
        <a:bodyPr/>
        <a:lstStyle/>
        <a:p>
          <a:endParaRPr lang="en-GB"/>
        </a:p>
      </dgm:t>
    </dgm:pt>
    <dgm:pt modelId="{617D702B-93AC-4D2F-9FB4-5EAF9B13D0A7}" type="pres">
      <dgm:prSet presAssocID="{EF6FAFD2-4882-492A-8E22-50DA8BCF3268}" presName="nodeFollowingNodes" presStyleLbl="node1" presStyleIdx="2" presStyleCnt="6">
        <dgm:presLayoutVars>
          <dgm:bulletEnabled val="1"/>
        </dgm:presLayoutVars>
      </dgm:prSet>
      <dgm:spPr/>
      <dgm:t>
        <a:bodyPr/>
        <a:lstStyle/>
        <a:p>
          <a:endParaRPr lang="en-GB"/>
        </a:p>
      </dgm:t>
    </dgm:pt>
    <dgm:pt modelId="{F903C549-6F2F-4D28-B2F3-B3F19FD32066}" type="pres">
      <dgm:prSet presAssocID="{1EE5A003-2B86-44F2-B295-482E7AA0480B}" presName="nodeFollowingNodes" presStyleLbl="node1" presStyleIdx="3" presStyleCnt="6">
        <dgm:presLayoutVars>
          <dgm:bulletEnabled val="1"/>
        </dgm:presLayoutVars>
      </dgm:prSet>
      <dgm:spPr/>
      <dgm:t>
        <a:bodyPr/>
        <a:lstStyle/>
        <a:p>
          <a:endParaRPr lang="en-GB"/>
        </a:p>
      </dgm:t>
    </dgm:pt>
    <dgm:pt modelId="{8BD6DBBF-79D2-4DD6-BAA2-C2FB31AD4206}" type="pres">
      <dgm:prSet presAssocID="{0A87B7C8-37C2-4291-AA90-4ED11378FA04}" presName="nodeFollowingNodes" presStyleLbl="node1" presStyleIdx="4" presStyleCnt="6" custScaleY="102295">
        <dgm:presLayoutVars>
          <dgm:bulletEnabled val="1"/>
        </dgm:presLayoutVars>
      </dgm:prSet>
      <dgm:spPr/>
      <dgm:t>
        <a:bodyPr/>
        <a:lstStyle/>
        <a:p>
          <a:endParaRPr lang="en-GB"/>
        </a:p>
      </dgm:t>
    </dgm:pt>
    <dgm:pt modelId="{FEA5DFC9-58C3-479C-9C8C-9FCE3C9B9462}" type="pres">
      <dgm:prSet presAssocID="{E0B77BBA-39E3-4EC7-8148-E146A0B66D74}" presName="nodeFollowingNodes" presStyleLbl="node1" presStyleIdx="5" presStyleCnt="6">
        <dgm:presLayoutVars>
          <dgm:bulletEnabled val="1"/>
        </dgm:presLayoutVars>
      </dgm:prSet>
      <dgm:spPr/>
      <dgm:t>
        <a:bodyPr/>
        <a:lstStyle/>
        <a:p>
          <a:endParaRPr lang="en-GB"/>
        </a:p>
      </dgm:t>
    </dgm:pt>
  </dgm:ptLst>
  <dgm:cxnLst>
    <dgm:cxn modelId="{FCB63E7A-F3C1-4249-98F4-8096481D1166}" srcId="{21EB2B8F-5681-4961-A0C6-53981EC7BBCB}" destId="{E0B77BBA-39E3-4EC7-8148-E146A0B66D74}" srcOrd="5" destOrd="0" parTransId="{3EFDBC96-D60D-4698-8674-187E406819DD}" sibTransId="{E5C3AECD-97CF-4A32-8F60-50630A47EF0A}"/>
    <dgm:cxn modelId="{A4A4ABE3-296D-43C4-9064-E90C01CBF489}" type="presOf" srcId="{0A87B7C8-37C2-4291-AA90-4ED11378FA04}" destId="{8BD6DBBF-79D2-4DD6-BAA2-C2FB31AD4206}" srcOrd="0" destOrd="0" presId="urn:microsoft.com/office/officeart/2005/8/layout/cycle3"/>
    <dgm:cxn modelId="{3B406782-0347-49D7-8814-36935D295EED}" type="presOf" srcId="{7C2682D2-EAC2-47FC-9E8D-3F68F8078598}" destId="{6184E24A-55BC-40C3-AA1C-B66FAE986170}" srcOrd="0" destOrd="0" presId="urn:microsoft.com/office/officeart/2005/8/layout/cycle3"/>
    <dgm:cxn modelId="{F7B8EB2A-A510-4700-B3F6-5F6C2B3B8C2B}" type="presOf" srcId="{21EB2B8F-5681-4961-A0C6-53981EC7BBCB}" destId="{508BC5CC-4F71-4246-8B0C-FBE3CE4BD76F}" srcOrd="0" destOrd="0" presId="urn:microsoft.com/office/officeart/2005/8/layout/cycle3"/>
    <dgm:cxn modelId="{7CCE5A11-3729-49EE-AB34-EF7E9B771AB9}" type="presOf" srcId="{1590C5EB-8DDC-4C9B-994B-A49008DDF3C3}" destId="{59D5282C-7CBC-4421-9A22-C7B31FE049CD}" srcOrd="0" destOrd="0" presId="urn:microsoft.com/office/officeart/2005/8/layout/cycle3"/>
    <dgm:cxn modelId="{6E01325E-2DD5-4040-B15C-082CD7CC7906}" type="presOf" srcId="{E0B77BBA-39E3-4EC7-8148-E146A0B66D74}" destId="{FEA5DFC9-58C3-479C-9C8C-9FCE3C9B9462}" srcOrd="0" destOrd="0" presId="urn:microsoft.com/office/officeart/2005/8/layout/cycle3"/>
    <dgm:cxn modelId="{52516C37-460C-4457-8573-F32DC73F48EF}" srcId="{21EB2B8F-5681-4961-A0C6-53981EC7BBCB}" destId="{07BCF172-4422-4E76-B3C6-EE078205A666}" srcOrd="1" destOrd="0" parTransId="{FD8C5879-6A95-4B67-811F-97CE2E8107FF}" sibTransId="{52999530-AD31-4B98-A9DA-811F7EF9F82A}"/>
    <dgm:cxn modelId="{627B27DE-0881-43F8-A045-07A30F2ACB0C}" type="presOf" srcId="{1EE5A003-2B86-44F2-B295-482E7AA0480B}" destId="{F903C549-6F2F-4D28-B2F3-B3F19FD32066}" srcOrd="0" destOrd="0" presId="urn:microsoft.com/office/officeart/2005/8/layout/cycle3"/>
    <dgm:cxn modelId="{A5226E60-D571-4BB0-8AF1-55D072252674}" type="presOf" srcId="{EF6FAFD2-4882-492A-8E22-50DA8BCF3268}" destId="{617D702B-93AC-4D2F-9FB4-5EAF9B13D0A7}" srcOrd="0" destOrd="0" presId="urn:microsoft.com/office/officeart/2005/8/layout/cycle3"/>
    <dgm:cxn modelId="{83867427-45A5-4500-B3EF-3EA2C1994BAF}" type="presOf" srcId="{07BCF172-4422-4E76-B3C6-EE078205A666}" destId="{2A145E36-BD29-44A8-B863-A6F9033C47B5}" srcOrd="0" destOrd="0" presId="urn:microsoft.com/office/officeart/2005/8/layout/cycle3"/>
    <dgm:cxn modelId="{82B91774-C5EE-47A1-A472-A70D70FFFB11}" srcId="{21EB2B8F-5681-4961-A0C6-53981EC7BBCB}" destId="{0A87B7C8-37C2-4291-AA90-4ED11378FA04}" srcOrd="4" destOrd="0" parTransId="{A0A5AB19-B092-419E-985F-A2C64D20FF6C}" sibTransId="{8477740E-1AE8-4313-9B4F-29E07860F93E}"/>
    <dgm:cxn modelId="{D0670835-A59D-4F49-AD8D-C416619DADD3}" srcId="{21EB2B8F-5681-4961-A0C6-53981EC7BBCB}" destId="{EF6FAFD2-4882-492A-8E22-50DA8BCF3268}" srcOrd="2" destOrd="0" parTransId="{0E9F183A-DBAD-4D11-AFEA-5FB4A8CAC05F}" sibTransId="{27712C08-D7DF-4F00-9EF2-BE5B5CC56957}"/>
    <dgm:cxn modelId="{B6C5C849-E477-4C4B-8E2A-0009C0DD75FC}" srcId="{21EB2B8F-5681-4961-A0C6-53981EC7BBCB}" destId="{1EE5A003-2B86-44F2-B295-482E7AA0480B}" srcOrd="3" destOrd="0" parTransId="{A4AD0532-824C-4264-B752-0166ACE52943}" sibTransId="{987F8A50-7568-4314-BB91-A4CEC508B805}"/>
    <dgm:cxn modelId="{A4FCD275-9D78-4E6F-BB84-680BDEE87027}" srcId="{21EB2B8F-5681-4961-A0C6-53981EC7BBCB}" destId="{7C2682D2-EAC2-47FC-9E8D-3F68F8078598}" srcOrd="0" destOrd="0" parTransId="{664D6AE8-7EF0-46CE-82AF-1AF384BB8E24}" sibTransId="{1590C5EB-8DDC-4C9B-994B-A49008DDF3C3}"/>
    <dgm:cxn modelId="{2034F73C-747A-44D7-A2C3-DFC78CE88E8A}" type="presParOf" srcId="{508BC5CC-4F71-4246-8B0C-FBE3CE4BD76F}" destId="{E0D8C496-E6DF-46A6-81EB-CE3FABFCF2CD}" srcOrd="0" destOrd="0" presId="urn:microsoft.com/office/officeart/2005/8/layout/cycle3"/>
    <dgm:cxn modelId="{0B2B528D-E893-4214-BC7F-F887C5812DC9}" type="presParOf" srcId="{E0D8C496-E6DF-46A6-81EB-CE3FABFCF2CD}" destId="{6184E24A-55BC-40C3-AA1C-B66FAE986170}" srcOrd="0" destOrd="0" presId="urn:microsoft.com/office/officeart/2005/8/layout/cycle3"/>
    <dgm:cxn modelId="{66A0DF62-F482-44E9-809D-13A8FABF7252}" type="presParOf" srcId="{E0D8C496-E6DF-46A6-81EB-CE3FABFCF2CD}" destId="{59D5282C-7CBC-4421-9A22-C7B31FE049CD}" srcOrd="1" destOrd="0" presId="urn:microsoft.com/office/officeart/2005/8/layout/cycle3"/>
    <dgm:cxn modelId="{C74D985D-52E5-40A6-BD2F-FC70FB456815}" type="presParOf" srcId="{E0D8C496-E6DF-46A6-81EB-CE3FABFCF2CD}" destId="{2A145E36-BD29-44A8-B863-A6F9033C47B5}" srcOrd="2" destOrd="0" presId="urn:microsoft.com/office/officeart/2005/8/layout/cycle3"/>
    <dgm:cxn modelId="{E2807321-A933-42D1-BC25-25B4D91B251E}" type="presParOf" srcId="{E0D8C496-E6DF-46A6-81EB-CE3FABFCF2CD}" destId="{617D702B-93AC-4D2F-9FB4-5EAF9B13D0A7}" srcOrd="3" destOrd="0" presId="urn:microsoft.com/office/officeart/2005/8/layout/cycle3"/>
    <dgm:cxn modelId="{B322AECC-147A-411C-9860-EE31403452C4}" type="presParOf" srcId="{E0D8C496-E6DF-46A6-81EB-CE3FABFCF2CD}" destId="{F903C549-6F2F-4D28-B2F3-B3F19FD32066}" srcOrd="4" destOrd="0" presId="urn:microsoft.com/office/officeart/2005/8/layout/cycle3"/>
    <dgm:cxn modelId="{0525E347-22FF-4177-98BA-4112AEBCFD23}" type="presParOf" srcId="{E0D8C496-E6DF-46A6-81EB-CE3FABFCF2CD}" destId="{8BD6DBBF-79D2-4DD6-BAA2-C2FB31AD4206}" srcOrd="5" destOrd="0" presId="urn:microsoft.com/office/officeart/2005/8/layout/cycle3"/>
    <dgm:cxn modelId="{93724765-80A0-42C5-875D-71CAA4BCF19C}" type="presParOf" srcId="{E0D8C496-E6DF-46A6-81EB-CE3FABFCF2CD}" destId="{FEA5DFC9-58C3-479C-9C8C-9FCE3C9B9462}"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D5282C-7CBC-4421-9A22-C7B31FE049CD}">
      <dsp:nvSpPr>
        <dsp:cNvPr id="0" name=""/>
        <dsp:cNvSpPr/>
      </dsp:nvSpPr>
      <dsp:spPr>
        <a:xfrm>
          <a:off x="1199729" y="-6649"/>
          <a:ext cx="5369999" cy="5369999"/>
        </a:xfrm>
        <a:prstGeom prst="circularArrow">
          <a:avLst>
            <a:gd name="adj1" fmla="val 5274"/>
            <a:gd name="adj2" fmla="val 312630"/>
            <a:gd name="adj3" fmla="val 14234055"/>
            <a:gd name="adj4" fmla="val 17123553"/>
            <a:gd name="adj5" fmla="val 5477"/>
          </a:avLst>
        </a:prstGeom>
        <a:solidFill>
          <a:srgbClr val="E03882"/>
        </a:solidFill>
        <a:ln>
          <a:noFill/>
        </a:ln>
        <a:effectLst/>
      </dsp:spPr>
      <dsp:style>
        <a:lnRef idx="0">
          <a:scrgbClr r="0" g="0" b="0"/>
        </a:lnRef>
        <a:fillRef idx="1">
          <a:scrgbClr r="0" g="0" b="0"/>
        </a:fillRef>
        <a:effectRef idx="0">
          <a:scrgbClr r="0" g="0" b="0"/>
        </a:effectRef>
        <a:fontRef idx="minor"/>
      </dsp:style>
    </dsp:sp>
    <dsp:sp modelId="{6184E24A-55BC-40C3-AA1C-B66FAE986170}">
      <dsp:nvSpPr>
        <dsp:cNvPr id="0" name=""/>
        <dsp:cNvSpPr/>
      </dsp:nvSpPr>
      <dsp:spPr>
        <a:xfrm>
          <a:off x="2867339" y="0"/>
          <a:ext cx="2034779" cy="1017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latin typeface="Verdana" pitchFamily="34" charset="0"/>
            </a:rPr>
            <a:t>Share business plan and team objectives</a:t>
          </a:r>
        </a:p>
      </dsp:txBody>
      <dsp:txXfrm>
        <a:off x="2917004" y="49665"/>
        <a:ext cx="1935449" cy="918059"/>
      </dsp:txXfrm>
    </dsp:sp>
    <dsp:sp modelId="{2A145E36-BD29-44A8-B863-A6F9033C47B5}">
      <dsp:nvSpPr>
        <dsp:cNvPr id="0" name=""/>
        <dsp:cNvSpPr/>
      </dsp:nvSpPr>
      <dsp:spPr>
        <a:xfrm>
          <a:off x="4778465" y="1090861"/>
          <a:ext cx="2034779" cy="1017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a:latin typeface="Verdana" pitchFamily="34" charset="0"/>
            </a:rPr>
            <a:t>Discuss individual </a:t>
          </a:r>
          <a:r>
            <a:rPr lang="en-GB" sz="1100" kern="1200" dirty="0" smtClean="0">
              <a:latin typeface="Verdana" pitchFamily="34" charset="0"/>
            </a:rPr>
            <a:t>responsibilities and what their role contributes</a:t>
          </a:r>
          <a:endParaRPr lang="en-GB" sz="1100" kern="1200" dirty="0">
            <a:latin typeface="Verdana" pitchFamily="34" charset="0"/>
          </a:endParaRPr>
        </a:p>
      </dsp:txBody>
      <dsp:txXfrm>
        <a:off x="4828130" y="1140526"/>
        <a:ext cx="1935449" cy="918059"/>
      </dsp:txXfrm>
    </dsp:sp>
    <dsp:sp modelId="{617D702B-93AC-4D2F-9FB4-5EAF9B13D0A7}">
      <dsp:nvSpPr>
        <dsp:cNvPr id="0" name=""/>
        <dsp:cNvSpPr/>
      </dsp:nvSpPr>
      <dsp:spPr>
        <a:xfrm>
          <a:off x="4778465" y="3269360"/>
          <a:ext cx="2034779" cy="1017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a:latin typeface="Verdana" pitchFamily="34" charset="0"/>
            </a:rPr>
            <a:t>Agree </a:t>
          </a:r>
          <a:r>
            <a:rPr lang="en-GB" sz="1100" kern="1200" dirty="0" smtClean="0">
              <a:latin typeface="Verdana" pitchFamily="34" charset="0"/>
            </a:rPr>
            <a:t>individual objectives, expectations </a:t>
          </a:r>
          <a:r>
            <a:rPr lang="en-GB" sz="1100" kern="1200" dirty="0">
              <a:latin typeface="Verdana" pitchFamily="34" charset="0"/>
            </a:rPr>
            <a:t>and development plan</a:t>
          </a:r>
        </a:p>
      </dsp:txBody>
      <dsp:txXfrm>
        <a:off x="4828130" y="3319025"/>
        <a:ext cx="1935449" cy="918059"/>
      </dsp:txXfrm>
    </dsp:sp>
    <dsp:sp modelId="{F903C549-6F2F-4D28-B2F3-B3F19FD32066}">
      <dsp:nvSpPr>
        <dsp:cNvPr id="0" name=""/>
        <dsp:cNvSpPr/>
      </dsp:nvSpPr>
      <dsp:spPr>
        <a:xfrm>
          <a:off x="2891829" y="4358609"/>
          <a:ext cx="2034779" cy="1017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a:latin typeface="Verdana" pitchFamily="34" charset="0"/>
            </a:rPr>
            <a:t>Ongoing conversations to monitor progress - including Pay Progression </a:t>
          </a:r>
          <a:r>
            <a:rPr lang="en-GB" sz="1100" kern="1200" dirty="0" smtClean="0">
              <a:latin typeface="Verdana" pitchFamily="34" charset="0"/>
            </a:rPr>
            <a:t>meeting where appropriate</a:t>
          </a:r>
          <a:endParaRPr lang="en-GB" sz="1100" kern="1200" dirty="0">
            <a:latin typeface="Verdana" pitchFamily="34" charset="0"/>
          </a:endParaRPr>
        </a:p>
      </dsp:txBody>
      <dsp:txXfrm>
        <a:off x="2941494" y="4408274"/>
        <a:ext cx="1935449" cy="918059"/>
      </dsp:txXfrm>
    </dsp:sp>
    <dsp:sp modelId="{8BD6DBBF-79D2-4DD6-BAA2-C2FB31AD4206}">
      <dsp:nvSpPr>
        <dsp:cNvPr id="0" name=""/>
        <dsp:cNvSpPr/>
      </dsp:nvSpPr>
      <dsp:spPr>
        <a:xfrm>
          <a:off x="1005194" y="3257686"/>
          <a:ext cx="2034779" cy="10407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a:latin typeface="Verdana" pitchFamily="34" charset="0"/>
            </a:rPr>
            <a:t>Feedback on achievements and </a:t>
          </a:r>
          <a:r>
            <a:rPr lang="en-GB" sz="1100" kern="1200" dirty="0" smtClean="0">
              <a:latin typeface="Verdana" pitchFamily="34" charset="0"/>
            </a:rPr>
            <a:t>contribution in structured end of year reviews</a:t>
          </a:r>
          <a:endParaRPr lang="en-GB" sz="1100" kern="1200" dirty="0">
            <a:latin typeface="Verdana" pitchFamily="34" charset="0"/>
          </a:endParaRPr>
        </a:p>
      </dsp:txBody>
      <dsp:txXfrm>
        <a:off x="1055999" y="3308491"/>
        <a:ext cx="1933169" cy="939128"/>
      </dsp:txXfrm>
    </dsp:sp>
    <dsp:sp modelId="{FEA5DFC9-58C3-479C-9C8C-9FCE3C9B9462}">
      <dsp:nvSpPr>
        <dsp:cNvPr id="0" name=""/>
        <dsp:cNvSpPr/>
      </dsp:nvSpPr>
      <dsp:spPr>
        <a:xfrm>
          <a:off x="1005194" y="1090861"/>
          <a:ext cx="2034779" cy="1017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smtClean="0">
              <a:latin typeface="Verdana" pitchFamily="34" charset="0"/>
            </a:rPr>
            <a:t>Achieve and celebrate individual and organisation success!</a:t>
          </a:r>
          <a:endParaRPr lang="en-GB" sz="1100" kern="1200" dirty="0">
            <a:latin typeface="Verdana" pitchFamily="34" charset="0"/>
          </a:endParaRPr>
        </a:p>
      </dsp:txBody>
      <dsp:txXfrm>
        <a:off x="1054859" y="1140526"/>
        <a:ext cx="1935449" cy="91805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8/24/2022</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8/24/2022</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3</a:t>
            </a:fld>
            <a:endParaRPr lang="en-US" dirty="0"/>
          </a:p>
        </p:txBody>
      </p:sp>
    </p:spTree>
    <p:extLst>
      <p:ext uri="{BB962C8B-B14F-4D97-AF65-F5344CB8AC3E}">
        <p14:creationId xmlns:p14="http://schemas.microsoft.com/office/powerpoint/2010/main" val="1523407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864921" cy="221599"/>
          </a:xfrm>
          <a:prstGeom prst="rect">
            <a:avLst/>
          </a:prstGeom>
        </p:spPr>
        <p:txBody>
          <a:bodyPr wrap="square" lIns="0" tIns="0" rIns="0" bIns="0">
            <a:spAutoFit/>
          </a:bodyPr>
          <a:lstStyle>
            <a:lvl1pPr marL="0" indent="0">
              <a:buNone/>
              <a:defRPr sz="1600" b="1" i="0" baseline="0">
                <a:solidFill>
                  <a:schemeClr val="bg1"/>
                </a:solidFill>
                <a:latin typeface="Ubuntu" charset="0"/>
                <a:ea typeface="Ubuntu" charset="0"/>
                <a:cs typeface="Ubuntu" charset="0"/>
              </a:defRPr>
            </a:lvl1pPr>
          </a:lstStyle>
          <a:p>
            <a:pPr lvl="0"/>
            <a:r>
              <a:rPr lang="en-US" dirty="0" smtClean="0"/>
              <a:t>Change </a:t>
            </a:r>
            <a:r>
              <a:rPr lang="en-US" dirty="0" err="1" smtClean="0"/>
              <a:t>Programmes</a:t>
            </a:r>
            <a:r>
              <a:rPr lang="en-US" dirty="0" smtClean="0"/>
              <a:t>: People and OD</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4438662" cy="221599"/>
          </a:xfrm>
          <a:prstGeom prst="rect">
            <a:avLst/>
          </a:prstGeom>
        </p:spPr>
        <p:txBody>
          <a:bodyPr wrap="square" lIns="0" tIns="0" rIns="0" bIns="0">
            <a:spAutoFit/>
          </a:bodyPr>
          <a:lstStyle>
            <a:lvl1pPr marL="0" indent="0">
              <a:buNone/>
              <a:defRPr sz="1600" b="1" i="0" baseline="0">
                <a:solidFill>
                  <a:schemeClr val="bg1"/>
                </a:solidFill>
                <a:latin typeface="Ubuntu" charset="0"/>
                <a:ea typeface="Ubuntu" charset="0"/>
                <a:cs typeface="Ubuntu" charset="0"/>
              </a:defRPr>
            </a:lvl1pPr>
          </a:lstStyle>
          <a:p>
            <a:pPr lvl="0"/>
            <a:r>
              <a:rPr lang="en-US" dirty="0" smtClean="0"/>
              <a:t>Change </a:t>
            </a:r>
            <a:r>
              <a:rPr lang="en-US" dirty="0" err="1" smtClean="0"/>
              <a:t>Programmes</a:t>
            </a:r>
            <a:r>
              <a:rPr lang="en-US" dirty="0" smtClean="0"/>
              <a:t>: People and OD</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10.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3.xml"/><Relationship Id="rId4" Type="http://schemas.openxmlformats.org/officeDocument/2006/relationships/slide" Target="slide27.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slide" Target="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hyperlink" Target="https://phw.nhs.wales/about-us/policies-and-procedures1/policies-and-procedures-documents/human-resources-policies/"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hyperlink" Target="https://phw.nhs.wales/about-us/policies-and-procedures1/policies-and-procedures-documents/human-resources-policies/" TargetMode="External"/><Relationship Id="rId1" Type="http://schemas.openxmlformats.org/officeDocument/2006/relationships/slideLayout" Target="../slideLayouts/slideLayout3.xml"/><Relationship Id="rId4" Type="http://schemas.openxmlformats.org/officeDocument/2006/relationships/slide" Target="slide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my.esr.nhs.uk/localresponse/?TAM_OP=login&amp;USERNAME=unauthenticated&amp;ERROR_CODE=0x00000000&amp;METHOD=GET&amp;URL=%2Fdashboard%2Fc%2Fportal%2Flogin&amp;HOSTNAME=my.esr.nhs.uk&amp;FAILREASON=&amp;PROTOCOL=https" TargetMode="External"/><Relationship Id="rId1" Type="http://schemas.openxmlformats.org/officeDocument/2006/relationships/slideLayout" Target="../slideLayouts/slideLayout3.xml"/><Relationship Id="rId4" Type="http://schemas.openxmlformats.org/officeDocument/2006/relationships/slide" Target="slide3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slide" Target="slide30.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hyperlink" Target="http://nww2.nphs.wales.nhs.uk:8080/ProOrgDevDocs.nsf/85c50756737f79ac80256f2700534ea3/209f26c022e0459f802584f5003ab78c/$FILE/MYC%20Checklist%20for%20Colleagues%202020.docx" TargetMode="External"/><Relationship Id="rId7" Type="http://schemas.openxmlformats.org/officeDocument/2006/relationships/hyperlink" Target="http://howis.wales.nhs.uk/sitesplus/888/page/67289" TargetMode="External"/><Relationship Id="rId2" Type="http://schemas.openxmlformats.org/officeDocument/2006/relationships/hyperlink" Target="https://player.vimeo.com/video/166038517" TargetMode="External"/><Relationship Id="rId1" Type="http://schemas.openxmlformats.org/officeDocument/2006/relationships/slideLayout" Target="../slideLayouts/slideLayout3.xml"/><Relationship Id="rId6" Type="http://schemas.openxmlformats.org/officeDocument/2006/relationships/hyperlink" Target="https://phw.nhs.wales/about-us/policies-and-procedures/policies-and-procedures-documents/human-resources-policies/" TargetMode="External"/><Relationship Id="rId5" Type="http://schemas.openxmlformats.org/officeDocument/2006/relationships/hyperlink" Target="http://nww2.nphs.wales.nhs.uk:8080/ProOrgDevDocs.nsf/7c21215d6d0c613e80256f490030c05a/5676e4aa46912a5f8025850c00565b6b/$FILE/MYC%20Feedback.pdf" TargetMode="External"/><Relationship Id="rId4" Type="http://schemas.openxmlformats.org/officeDocument/2006/relationships/hyperlink" Target="http://nww2.nphs.wales.nhs.uk:8080/ProOrgDevDocs.nsf/85c50756737f79ac80256f2700534ea3/27fafd0fedc9f935802584f5003aa626/$FILE/MYC%20Checklist%20for%20Managers%202020.docx"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mailto:PeopleSupport.PHW@wales.nhs.uk" TargetMode="Externa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vimeo.com/166038517/38e335c68e"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6.xml"/><Relationship Id="rId1" Type="http://schemas.openxmlformats.org/officeDocument/2006/relationships/slideLayout" Target="../slideLayouts/slideLayout3.xml"/><Relationship Id="rId5" Type="http://schemas.openxmlformats.org/officeDocument/2006/relationships/slide" Target="slide39.xml"/><Relationship Id="rId4" Type="http://schemas.openxmlformats.org/officeDocument/2006/relationships/slide" Target="slide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18457" y="844129"/>
            <a:ext cx="11368768" cy="830997"/>
          </a:xfrm>
        </p:spPr>
        <p:txBody>
          <a:bodyPr>
            <a:noAutofit/>
          </a:bodyPr>
          <a:lstStyle/>
          <a:p>
            <a:r>
              <a:rPr lang="en-GB" sz="4800" dirty="0" smtClean="0"/>
              <a:t>My Contribution </a:t>
            </a:r>
            <a:r>
              <a:rPr lang="en-GB" sz="4800" smtClean="0"/>
              <a:t>- </a:t>
            </a:r>
            <a:r>
              <a:rPr lang="en-GB" sz="4800" smtClean="0"/>
              <a:t>Summary</a:t>
            </a:r>
            <a:endParaRPr lang="en-GB" sz="4800" dirty="0"/>
          </a:p>
        </p:txBody>
      </p:sp>
      <p:sp>
        <p:nvSpPr>
          <p:cNvPr id="2" name="Content Placeholder 1"/>
          <p:cNvSpPr>
            <a:spLocks noGrp="1"/>
          </p:cNvSpPr>
          <p:nvPr>
            <p:ph sz="quarter" idx="14"/>
          </p:nvPr>
        </p:nvSpPr>
        <p:spPr>
          <a:xfrm>
            <a:off x="719138" y="3103175"/>
            <a:ext cx="10492200" cy="332399"/>
          </a:xfrm>
        </p:spPr>
        <p:txBody>
          <a:bodyPr/>
          <a:lstStyle/>
          <a:p>
            <a:r>
              <a:rPr lang="en-GB" dirty="0" smtClean="0"/>
              <a:t>July 2020</a:t>
            </a:r>
            <a:endParaRPr lang="en-GB" dirty="0"/>
          </a:p>
        </p:txBody>
      </p:sp>
      <p:sp>
        <p:nvSpPr>
          <p:cNvPr id="3" name="Text Placeholder 2"/>
          <p:cNvSpPr>
            <a:spLocks noGrp="1"/>
          </p:cNvSpPr>
          <p:nvPr>
            <p:ph type="body" sz="quarter" idx="15"/>
          </p:nvPr>
        </p:nvSpPr>
        <p:spPr>
          <a:xfrm>
            <a:off x="718457" y="2112984"/>
            <a:ext cx="10491787" cy="367196"/>
          </a:xfrm>
        </p:spPr>
        <p:txBody>
          <a:bodyPr/>
          <a:lstStyle/>
          <a:p>
            <a:r>
              <a:rPr lang="en-GB" dirty="0" smtClean="0"/>
              <a:t>To be read and used in conjunction with the My Contribution Policy</a:t>
            </a:r>
            <a:endParaRPr lang="en-GB" dirty="0"/>
          </a:p>
        </p:txBody>
      </p:sp>
      <p:sp>
        <p:nvSpPr>
          <p:cNvPr id="7" name="Left Arrow 6">
            <a:hlinkClick r:id="" action="ppaction://hlinkshowjump?jump=nextslide"/>
          </p:cNvPr>
          <p:cNvSpPr/>
          <p:nvPr/>
        </p:nvSpPr>
        <p:spPr>
          <a:xfrm rot="10800000" flipV="1">
            <a:off x="10050126" y="6072054"/>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1881505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My Contribution Principles</a:t>
            </a:r>
            <a:endParaRPr lang="en-GB" dirty="0"/>
          </a:p>
        </p:txBody>
      </p:sp>
      <p:sp>
        <p:nvSpPr>
          <p:cNvPr id="6" name="Text Placeholder 5"/>
          <p:cNvSpPr>
            <a:spLocks noGrp="1"/>
          </p:cNvSpPr>
          <p:nvPr>
            <p:ph type="body" sz="quarter" idx="16"/>
          </p:nvPr>
        </p:nvSpPr>
        <p:spPr/>
        <p:txBody>
          <a:bodyPr/>
          <a:lstStyle/>
          <a:p>
            <a:r>
              <a:rPr lang="en-GB" dirty="0" smtClean="0"/>
              <a:t>A summary</a:t>
            </a:r>
            <a:endParaRPr lang="en-GB" dirty="0"/>
          </a:p>
        </p:txBody>
      </p:sp>
      <p:sp>
        <p:nvSpPr>
          <p:cNvPr id="7" name="Oval 6"/>
          <p:cNvSpPr/>
          <p:nvPr/>
        </p:nvSpPr>
        <p:spPr>
          <a:xfrm>
            <a:off x="169426" y="1969722"/>
            <a:ext cx="2398396" cy="2326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Two more structured conversations per year</a:t>
            </a:r>
            <a:endParaRPr lang="en-GB" sz="1600" dirty="0"/>
          </a:p>
        </p:txBody>
      </p:sp>
      <p:sp>
        <p:nvSpPr>
          <p:cNvPr id="11" name="Oval 10"/>
          <p:cNvSpPr/>
          <p:nvPr/>
        </p:nvSpPr>
        <p:spPr>
          <a:xfrm>
            <a:off x="4282145" y="1996228"/>
            <a:ext cx="2145303" cy="2025428"/>
          </a:xfrm>
          <a:prstGeom prst="ellipse">
            <a:avLst/>
          </a:prstGeom>
          <a:solidFill>
            <a:srgbClr val="4FB9AB"/>
          </a:solidFill>
          <a:ln>
            <a:solidFill>
              <a:srgbClr val="4FB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Documented and Recorded in ESR</a:t>
            </a:r>
            <a:endParaRPr lang="en-GB" sz="1600" dirty="0"/>
          </a:p>
        </p:txBody>
      </p:sp>
      <p:sp>
        <p:nvSpPr>
          <p:cNvPr id="12" name="Oval 11"/>
          <p:cNvSpPr/>
          <p:nvPr/>
        </p:nvSpPr>
        <p:spPr>
          <a:xfrm>
            <a:off x="2183879" y="3451613"/>
            <a:ext cx="2530443" cy="2390267"/>
          </a:xfrm>
          <a:prstGeom prst="ellipse">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Performance includes: </a:t>
            </a:r>
          </a:p>
          <a:p>
            <a:pPr algn="ctr"/>
            <a:r>
              <a:rPr lang="en-GB" sz="1400" dirty="0" smtClean="0"/>
              <a:t>1. The Work</a:t>
            </a:r>
          </a:p>
          <a:p>
            <a:pPr algn="ctr"/>
            <a:r>
              <a:rPr lang="en-GB" sz="1400" dirty="0" smtClean="0"/>
              <a:t>2. Behaviours</a:t>
            </a:r>
          </a:p>
          <a:p>
            <a:pPr algn="ctr"/>
            <a:r>
              <a:rPr lang="en-GB" sz="1400" dirty="0" smtClean="0"/>
              <a:t>3. Development and Growth</a:t>
            </a:r>
            <a:endParaRPr lang="en-GB" sz="1400" dirty="0"/>
          </a:p>
        </p:txBody>
      </p:sp>
      <p:sp>
        <p:nvSpPr>
          <p:cNvPr id="13" name="Oval 12"/>
          <p:cNvSpPr/>
          <p:nvPr/>
        </p:nvSpPr>
        <p:spPr>
          <a:xfrm>
            <a:off x="2717294" y="1231211"/>
            <a:ext cx="1592671" cy="1530035"/>
          </a:xfrm>
          <a:prstGeom prst="ellipse">
            <a:avLst/>
          </a:prstGeom>
          <a:solidFill>
            <a:srgbClr val="F9C402"/>
          </a:solidFill>
          <a:ln>
            <a:solidFill>
              <a:srgbClr val="F9C4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Regular dialogue and feedback</a:t>
            </a:r>
            <a:endParaRPr lang="en-GB" sz="1400" dirty="0"/>
          </a:p>
        </p:txBody>
      </p:sp>
      <p:sp>
        <p:nvSpPr>
          <p:cNvPr id="14" name="Oval 13"/>
          <p:cNvSpPr/>
          <p:nvPr/>
        </p:nvSpPr>
        <p:spPr>
          <a:xfrm>
            <a:off x="277188" y="4353858"/>
            <a:ext cx="1592671" cy="1530035"/>
          </a:xfrm>
          <a:prstGeom prst="ellipse">
            <a:avLst/>
          </a:prstGeom>
          <a:solidFill>
            <a:srgbClr val="28B8CE"/>
          </a:solidFill>
          <a:ln>
            <a:solidFill>
              <a:srgbClr val="28B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It’s flexible – changes can be agreed</a:t>
            </a:r>
            <a:endParaRPr lang="en-GB" sz="1400" dirty="0"/>
          </a:p>
        </p:txBody>
      </p:sp>
      <p:sp>
        <p:nvSpPr>
          <p:cNvPr id="15" name="Oval 14"/>
          <p:cNvSpPr/>
          <p:nvPr/>
        </p:nvSpPr>
        <p:spPr>
          <a:xfrm>
            <a:off x="5621543" y="3844187"/>
            <a:ext cx="1887663" cy="1804657"/>
          </a:xfrm>
          <a:prstGeom prst="ellipse">
            <a:avLst/>
          </a:prstGeom>
          <a:solidFill>
            <a:srgbClr val="324F82"/>
          </a:solidFill>
          <a:ln>
            <a:solidFill>
              <a:srgbClr val="324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Everyone should prepare for meetings</a:t>
            </a:r>
            <a:endParaRPr lang="en-GB" sz="1600" dirty="0"/>
          </a:p>
        </p:txBody>
      </p:sp>
      <p:sp>
        <p:nvSpPr>
          <p:cNvPr id="16" name="Oval 15"/>
          <p:cNvSpPr/>
          <p:nvPr/>
        </p:nvSpPr>
        <p:spPr>
          <a:xfrm>
            <a:off x="7632441" y="2795489"/>
            <a:ext cx="2617959" cy="2373516"/>
          </a:xfrm>
          <a:prstGeom prst="ellipse">
            <a:avLst/>
          </a:prstGeom>
          <a:solidFill>
            <a:srgbClr val="28B8CE"/>
          </a:solidFill>
          <a:ln>
            <a:solidFill>
              <a:srgbClr val="28B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You should discuss the learning you need to undertake and what might link to your career aspirations</a:t>
            </a:r>
            <a:endParaRPr lang="en-GB" sz="1400" dirty="0"/>
          </a:p>
        </p:txBody>
      </p:sp>
      <p:sp>
        <p:nvSpPr>
          <p:cNvPr id="17" name="Oval 16"/>
          <p:cNvSpPr/>
          <p:nvPr/>
        </p:nvSpPr>
        <p:spPr>
          <a:xfrm>
            <a:off x="10447655" y="4330213"/>
            <a:ext cx="1592671" cy="1530035"/>
          </a:xfrm>
          <a:prstGeom prst="ellipse">
            <a:avLst/>
          </a:prstGeom>
          <a:solidFill>
            <a:srgbClr val="F9C402"/>
          </a:solidFill>
          <a:ln>
            <a:solidFill>
              <a:srgbClr val="F9C4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Materials are available in Welsh</a:t>
            </a:r>
            <a:endParaRPr lang="en-GB" sz="1600" dirty="0"/>
          </a:p>
        </p:txBody>
      </p:sp>
      <p:sp>
        <p:nvSpPr>
          <p:cNvPr id="18" name="Oval 17"/>
          <p:cNvSpPr/>
          <p:nvPr/>
        </p:nvSpPr>
        <p:spPr>
          <a:xfrm>
            <a:off x="6437467" y="1068760"/>
            <a:ext cx="1858212" cy="1801923"/>
          </a:xfrm>
          <a:prstGeom prst="ellipse">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The process will be quality assured</a:t>
            </a:r>
            <a:endParaRPr lang="en-GB" dirty="0"/>
          </a:p>
        </p:txBody>
      </p:sp>
      <p:sp>
        <p:nvSpPr>
          <p:cNvPr id="19" name="Oval 18"/>
          <p:cNvSpPr/>
          <p:nvPr/>
        </p:nvSpPr>
        <p:spPr>
          <a:xfrm>
            <a:off x="8560363" y="266786"/>
            <a:ext cx="2579498" cy="2465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Support should be provided if expectations aren’t met</a:t>
            </a:r>
            <a:endParaRPr lang="en-GB" dirty="0"/>
          </a:p>
        </p:txBody>
      </p:sp>
      <p:sp>
        <p:nvSpPr>
          <p:cNvPr id="20" name="Oval 19"/>
          <p:cNvSpPr/>
          <p:nvPr/>
        </p:nvSpPr>
        <p:spPr>
          <a:xfrm>
            <a:off x="10462043" y="2573987"/>
            <a:ext cx="1678694" cy="1661027"/>
          </a:xfrm>
          <a:prstGeom prst="ellipse">
            <a:avLst/>
          </a:prstGeom>
          <a:solidFill>
            <a:srgbClr val="4FB9AB"/>
          </a:solidFill>
          <a:ln>
            <a:solidFill>
              <a:srgbClr val="4FB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Supporting resources are available</a:t>
            </a:r>
            <a:endParaRPr lang="en-GB" sz="1400" dirty="0"/>
          </a:p>
        </p:txBody>
      </p:sp>
      <p:sp>
        <p:nvSpPr>
          <p:cNvPr id="21" name="Left Arrow 20">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22" name="Left Arrow 21">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23"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419617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dissolve">
                                      <p:cBhvr>
                                        <p:cTn id="11" dur="500"/>
                                        <p:tgtEl>
                                          <p:spTgt spid="1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500"/>
                                        <p:tgtEl>
                                          <p:spTgt spid="13"/>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dissolve">
                                      <p:cBhvr>
                                        <p:cTn id="27" dur="500"/>
                                        <p:tgtEl>
                                          <p:spTgt spid="15"/>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ssolve">
                                      <p:cBhvr>
                                        <p:cTn id="31" dur="500"/>
                                        <p:tgtEl>
                                          <p:spTgt spid="18"/>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dissolve">
                                      <p:cBhvr>
                                        <p:cTn id="35" dur="500"/>
                                        <p:tgtEl>
                                          <p:spTgt spid="16"/>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dissolve">
                                      <p:cBhvr>
                                        <p:cTn id="39" dur="500"/>
                                        <p:tgtEl>
                                          <p:spTgt spid="19"/>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dissolve">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mtClean="0"/>
              <a:t>The Cycle</a:t>
            </a:r>
            <a:endParaRPr lang="en-GB" dirty="0"/>
          </a:p>
        </p:txBody>
      </p:sp>
      <p:sp>
        <p:nvSpPr>
          <p:cNvPr id="3" name="Left Arrow 2">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4" name="Left Arrow 3">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1219474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1366256487"/>
              </p:ext>
            </p:extLst>
          </p:nvPr>
        </p:nvGraphicFramePr>
        <p:xfrm>
          <a:off x="3177152" y="325465"/>
          <a:ext cx="7818439" cy="5377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Left Arrow 11">
            <a:hlinkClick r:id="rId7"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3" name="Left Arrow 12">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4" name="Content Placeholder 5"/>
          <p:cNvSpPr>
            <a:spLocks noGrp="1"/>
          </p:cNvSpPr>
          <p:nvPr>
            <p:ph sz="quarter" idx="10"/>
          </p:nvPr>
        </p:nvSpPr>
        <p:spPr/>
        <p:txBody>
          <a:bodyPr/>
          <a:lstStyle/>
          <a:p>
            <a:r>
              <a:rPr lang="en-GB" dirty="0" smtClean="0"/>
              <a:t>MYC Toolkit 2020 v0.1</a:t>
            </a:r>
            <a:endParaRPr lang="en-GB" dirty="0"/>
          </a:p>
        </p:txBody>
      </p:sp>
      <p:sp>
        <p:nvSpPr>
          <p:cNvPr id="16" name="Text Placeholder 15"/>
          <p:cNvSpPr>
            <a:spLocks noGrp="1"/>
          </p:cNvSpPr>
          <p:nvPr>
            <p:ph type="body" sz="quarter" idx="15"/>
          </p:nvPr>
        </p:nvSpPr>
        <p:spPr/>
        <p:txBody>
          <a:bodyPr/>
          <a:lstStyle/>
          <a:p>
            <a:r>
              <a:rPr lang="en-GB" dirty="0" smtClean="0"/>
              <a:t>The Cycle</a:t>
            </a:r>
            <a:endParaRPr lang="en-GB" dirty="0"/>
          </a:p>
        </p:txBody>
      </p:sp>
      <p:sp>
        <p:nvSpPr>
          <p:cNvPr id="17" name="Text Placeholder 16"/>
          <p:cNvSpPr>
            <a:spLocks noGrp="1"/>
          </p:cNvSpPr>
          <p:nvPr>
            <p:ph type="body" sz="quarter" idx="16"/>
          </p:nvPr>
        </p:nvSpPr>
        <p:spPr>
          <a:xfrm>
            <a:off x="715963" y="1158975"/>
            <a:ext cx="3285670" cy="393542"/>
          </a:xfrm>
        </p:spPr>
        <p:txBody>
          <a:bodyPr/>
          <a:lstStyle/>
          <a:p>
            <a:r>
              <a:rPr lang="en-GB" sz="2000" dirty="0" smtClean="0"/>
              <a:t>Click next for more information on key stages</a:t>
            </a:r>
            <a:endParaRPr lang="en-GB" sz="2000" dirty="0"/>
          </a:p>
        </p:txBody>
      </p:sp>
      <p:sp>
        <p:nvSpPr>
          <p:cNvPr id="2" name="Rectangle 1"/>
          <p:cNvSpPr/>
          <p:nvPr/>
        </p:nvSpPr>
        <p:spPr>
          <a:xfrm>
            <a:off x="584616" y="2218544"/>
            <a:ext cx="3043004" cy="32678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rgbClr val="324F82"/>
                </a:solidFill>
              </a:rPr>
              <a:t>To understand where what we do fits, we should all have a grasp on the organisation’s plan and aims – as well as what that means for our team!  From there we can have rich discussions about our contribution, how that translates into specific goals for the year and make sure we check in regularly to see how we are doing.  Recording the more formal conversations helps us to assure our Board and Welsh Government that we are managing performance appropriately.</a:t>
            </a:r>
            <a:endParaRPr lang="en-GB" sz="1200" dirty="0">
              <a:solidFill>
                <a:srgbClr val="324F82"/>
              </a:solidFill>
            </a:endParaRPr>
          </a:p>
        </p:txBody>
      </p:sp>
    </p:spTree>
    <p:extLst>
      <p:ext uri="{BB962C8B-B14F-4D97-AF65-F5344CB8AC3E}">
        <p14:creationId xmlns:p14="http://schemas.microsoft.com/office/powerpoint/2010/main" val="42206475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4"/>
          </p:nvPr>
        </p:nvSpPr>
        <p:spPr>
          <a:xfrm>
            <a:off x="715963" y="2000816"/>
            <a:ext cx="8944085" cy="4001095"/>
          </a:xfrm>
        </p:spPr>
        <p:txBody>
          <a:bodyPr/>
          <a:lstStyle/>
          <a:p>
            <a:pPr marL="0" indent="0">
              <a:buNone/>
            </a:pPr>
            <a:r>
              <a:rPr lang="en-GB" sz="1400" dirty="0"/>
              <a:t>Based on your </a:t>
            </a:r>
            <a:r>
              <a:rPr lang="en-GB" sz="1400" dirty="0" smtClean="0"/>
              <a:t>responsibilities, </a:t>
            </a:r>
            <a:r>
              <a:rPr lang="en-GB" sz="1400" dirty="0"/>
              <a:t>you should discuss and agree a number of objectives for the coming period. You should aim to have no more than </a:t>
            </a:r>
            <a:r>
              <a:rPr lang="en-GB" sz="1400" b="1" dirty="0"/>
              <a:t>five or six </a:t>
            </a:r>
            <a:r>
              <a:rPr lang="en-GB" sz="1400" dirty="0" smtClean="0"/>
              <a:t>work </a:t>
            </a:r>
            <a:r>
              <a:rPr lang="en-GB" sz="1400" dirty="0"/>
              <a:t>objectives </a:t>
            </a:r>
            <a:r>
              <a:rPr lang="en-GB" sz="1400" dirty="0" smtClean="0"/>
              <a:t>which should </a:t>
            </a:r>
            <a:r>
              <a:rPr lang="en-GB" sz="1400" dirty="0"/>
              <a:t>give an idea about the level of detail required. This is not about listing every task you do but should cover the main areas of your work and those which could impact Pay Progression.</a:t>
            </a:r>
          </a:p>
          <a:p>
            <a:pPr marL="0" indent="0">
              <a:buNone/>
            </a:pPr>
            <a:r>
              <a:rPr lang="en-GB" sz="1400" dirty="0" smtClean="0"/>
              <a:t>Your </a:t>
            </a:r>
            <a:r>
              <a:rPr lang="en-GB" sz="1400" dirty="0"/>
              <a:t>objectives should be SMART:  Specific, Measurable, Attainable/Achievable, Realistic and Time-bound</a:t>
            </a:r>
            <a:r>
              <a:rPr lang="en-GB" sz="1400" dirty="0" smtClean="0"/>
              <a:t>. It </a:t>
            </a:r>
            <a:r>
              <a:rPr lang="en-GB" sz="1400" dirty="0"/>
              <a:t>is not just what you deliver that is important but how. The way in which you work and how you behave can have an impact on how you are perceived, how well you perform and it will also impact on the performance and morale of those who work with </a:t>
            </a:r>
            <a:r>
              <a:rPr lang="en-GB" sz="1400" dirty="0" smtClean="0"/>
              <a:t>you. </a:t>
            </a:r>
            <a:r>
              <a:rPr lang="en-GB" sz="1400" dirty="0"/>
              <a:t>Public Health Wales’ values set out what makes us ‘us’ and our behaviour should be aligned to them at all times:  </a:t>
            </a:r>
          </a:p>
          <a:p>
            <a:pPr lvl="0"/>
            <a:r>
              <a:rPr lang="en-GB" sz="1400" dirty="0"/>
              <a:t>Working together </a:t>
            </a:r>
            <a:r>
              <a:rPr lang="en-GB" sz="1400" i="1" dirty="0"/>
              <a:t>with</a:t>
            </a:r>
            <a:endParaRPr lang="en-GB" sz="1400" dirty="0"/>
          </a:p>
          <a:p>
            <a:pPr lvl="0"/>
            <a:r>
              <a:rPr lang="en-GB" sz="1400" dirty="0"/>
              <a:t>Trust and respect </a:t>
            </a:r>
            <a:r>
              <a:rPr lang="en-GB" sz="1400" i="1" dirty="0"/>
              <a:t>to</a:t>
            </a:r>
            <a:endParaRPr lang="en-GB" sz="1400" dirty="0"/>
          </a:p>
          <a:p>
            <a:pPr lvl="0"/>
            <a:r>
              <a:rPr lang="en-GB" sz="1400" dirty="0"/>
              <a:t>Make a </a:t>
            </a:r>
            <a:r>
              <a:rPr lang="en-GB" sz="1400" dirty="0" smtClean="0"/>
              <a:t>difference</a:t>
            </a:r>
            <a:endParaRPr lang="en-GB" sz="1400" dirty="0"/>
          </a:p>
          <a:p>
            <a:pPr marL="0" indent="0">
              <a:buNone/>
            </a:pPr>
            <a:r>
              <a:rPr lang="en-GB" sz="1400" dirty="0"/>
              <a:t>When setting work objectives, you and your manager should also think about how you will deliver them and how you will demonstrate these behaviours at the end of the year. </a:t>
            </a:r>
          </a:p>
          <a:p>
            <a:pPr marL="0" indent="0">
              <a:buNone/>
            </a:pPr>
            <a:endParaRPr lang="en-GB" sz="1400" dirty="0"/>
          </a:p>
        </p:txBody>
      </p:sp>
      <p:sp>
        <p:nvSpPr>
          <p:cNvPr id="5" name="Text Placeholder 4"/>
          <p:cNvSpPr>
            <a:spLocks noGrp="1"/>
          </p:cNvSpPr>
          <p:nvPr>
            <p:ph type="body" sz="quarter" idx="15"/>
          </p:nvPr>
        </p:nvSpPr>
        <p:spPr/>
        <p:txBody>
          <a:bodyPr/>
          <a:lstStyle/>
          <a:p>
            <a:r>
              <a:rPr lang="en-GB" dirty="0" smtClean="0"/>
              <a:t>Discussing Responsibilities and Agreeing Expectations </a:t>
            </a:r>
            <a:endParaRPr lang="en-GB" dirty="0"/>
          </a:p>
        </p:txBody>
      </p:sp>
      <p:sp>
        <p:nvSpPr>
          <p:cNvPr id="6" name="Text Placeholder 5"/>
          <p:cNvSpPr>
            <a:spLocks noGrp="1"/>
          </p:cNvSpPr>
          <p:nvPr>
            <p:ph type="body" sz="quarter" idx="16"/>
          </p:nvPr>
        </p:nvSpPr>
        <p:spPr/>
        <p:txBody>
          <a:bodyPr/>
          <a:lstStyle/>
          <a:p>
            <a:r>
              <a:rPr lang="en-GB" dirty="0" smtClean="0"/>
              <a:t>The </a:t>
            </a:r>
            <a:r>
              <a:rPr lang="en-GB" dirty="0" err="1" smtClean="0"/>
              <a:t>Whats</a:t>
            </a:r>
            <a:r>
              <a:rPr lang="en-GB" dirty="0" smtClean="0"/>
              <a:t> and the </a:t>
            </a:r>
            <a:r>
              <a:rPr lang="en-GB" dirty="0" err="1" smtClean="0"/>
              <a:t>Hows</a:t>
            </a:r>
            <a:endParaRPr lang="en-GB" dirty="0"/>
          </a:p>
        </p:txBody>
      </p:sp>
      <p:sp>
        <p:nvSpPr>
          <p:cNvPr id="9" name="Left Arrow 8">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0" name="Left Arrow 9">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2" name="Oval 1">
            <a:hlinkClick r:id="rId2" action="ppaction://hlinksldjump"/>
          </p:cNvPr>
          <p:cNvSpPr/>
          <p:nvPr/>
        </p:nvSpPr>
        <p:spPr>
          <a:xfrm>
            <a:off x="10058400" y="2000816"/>
            <a:ext cx="1528763" cy="1443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More on SMART objectives</a:t>
            </a:r>
            <a:endParaRPr lang="en-GB" sz="1200" dirty="0"/>
          </a:p>
        </p:txBody>
      </p:sp>
      <p:sp>
        <p:nvSpPr>
          <p:cNvPr id="11" name="Oval 10">
            <a:hlinkClick r:id="rId3" action="ppaction://hlinksldjump"/>
          </p:cNvPr>
          <p:cNvSpPr/>
          <p:nvPr/>
        </p:nvSpPr>
        <p:spPr>
          <a:xfrm>
            <a:off x="10058399" y="3653970"/>
            <a:ext cx="1528763" cy="1443038"/>
          </a:xfrm>
          <a:prstGeom prst="ellipse">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More on behavioural indicators</a:t>
            </a:r>
            <a:endParaRPr lang="en-GB" sz="1200" dirty="0"/>
          </a:p>
        </p:txBody>
      </p:sp>
      <p:sp>
        <p:nvSpPr>
          <p:cNvPr id="12"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3614193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dissolve">
                                      <p:cBhvr>
                                        <p:cTn id="11" dur="500"/>
                                        <p:tgtEl>
                                          <p:spTgt spid="8">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dissolve">
                                      <p:cBhvr>
                                        <p:cTn id="15" dur="500"/>
                                        <p:tgtEl>
                                          <p:spTgt spid="8">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Effect transition="in" filter="dissolve">
                                      <p:cBhvr>
                                        <p:cTn id="19" dur="500"/>
                                        <p:tgtEl>
                                          <p:spTgt spid="8">
                                            <p:txEl>
                                              <p:pRg st="3" end="3"/>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dissolve">
                                      <p:cBhvr>
                                        <p:cTn id="23" dur="500"/>
                                        <p:tgtEl>
                                          <p:spTgt spid="8">
                                            <p:txEl>
                                              <p:pRg st="4" end="4"/>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dissolve">
                                      <p:cBhvr>
                                        <p:cTn id="27" dur="500"/>
                                        <p:tgtEl>
                                          <p:spTgt spid="8">
                                            <p:txEl>
                                              <p:pRg st="5" end="5"/>
                                            </p:txEl>
                                          </p:spTgt>
                                        </p:tgtEl>
                                      </p:cBhvr>
                                    </p:animEffect>
                                  </p:childTnLst>
                                </p:cTn>
                              </p:par>
                            </p:childTnLst>
                          </p:cTn>
                        </p:par>
                        <p:par>
                          <p:cTn id="28" fill="hold">
                            <p:stCondLst>
                              <p:cond delay="3000"/>
                            </p:stCondLst>
                            <p:childTnLst>
                              <p:par>
                                <p:cTn id="29" presetID="26" presetClass="emph" presetSubtype="0" fill="hold" grpId="0" nodeType="afterEffect">
                                  <p:stCondLst>
                                    <p:cond delay="0"/>
                                  </p:stCondLst>
                                  <p:childTnLst>
                                    <p:animEffect transition="out" filter="fade">
                                      <p:cBhvr>
                                        <p:cTn id="30" dur="2000" tmFilter="0, 0; .2, .5; .8, .5; 1, 0"/>
                                        <p:tgtEl>
                                          <p:spTgt spid="2"/>
                                        </p:tgtEl>
                                      </p:cBhvr>
                                    </p:animEffect>
                                    <p:animScale>
                                      <p:cBhvr>
                                        <p:cTn id="31" dur="1000" autoRev="1" fill="hold"/>
                                        <p:tgtEl>
                                          <p:spTgt spid="2"/>
                                        </p:tgtEl>
                                      </p:cBhvr>
                                      <p:by x="105000" y="105000"/>
                                    </p:animScale>
                                  </p:childTnLst>
                                </p:cTn>
                              </p:par>
                            </p:childTnLst>
                          </p:cTn>
                        </p:par>
                        <p:par>
                          <p:cTn id="32" fill="hold">
                            <p:stCondLst>
                              <p:cond delay="5000"/>
                            </p:stCondLst>
                            <p:childTnLst>
                              <p:par>
                                <p:cTn id="33" presetID="26" presetClass="emph" presetSubtype="0" fill="hold" grpId="0" nodeType="afterEffect">
                                  <p:stCondLst>
                                    <p:cond delay="0"/>
                                  </p:stCondLst>
                                  <p:childTnLst>
                                    <p:animEffect transition="out" filter="fade">
                                      <p:cBhvr>
                                        <p:cTn id="34" dur="2000" tmFilter="0, 0; .2, .5; .8, .5; 1, 0"/>
                                        <p:tgtEl>
                                          <p:spTgt spid="11"/>
                                        </p:tgtEl>
                                      </p:cBhvr>
                                    </p:animEffect>
                                    <p:animScale>
                                      <p:cBhvr>
                                        <p:cTn id="35" dur="100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2"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2" y="2066819"/>
            <a:ext cx="8482359" cy="4175502"/>
          </a:xfrm>
        </p:spPr>
        <p:txBody>
          <a:bodyPr/>
          <a:lstStyle/>
          <a:p>
            <a:pPr marL="0" indent="0">
              <a:buNone/>
            </a:pPr>
            <a:r>
              <a:rPr lang="en-GB" sz="1400" dirty="0"/>
              <a:t>We all have a responsibility to do the best we can in our </a:t>
            </a:r>
            <a:r>
              <a:rPr lang="en-GB" sz="1400" dirty="0" smtClean="0"/>
              <a:t>work; </a:t>
            </a:r>
            <a:r>
              <a:rPr lang="en-GB" sz="1400" dirty="0"/>
              <a:t>this includes keeping our knowledge and skills up to date and suggesting ways to improve what we are </a:t>
            </a:r>
            <a:r>
              <a:rPr lang="en-GB" sz="1400" dirty="0" smtClean="0"/>
              <a:t>doing and/or how we do it. </a:t>
            </a:r>
            <a:r>
              <a:rPr lang="en-GB" sz="1400" dirty="0"/>
              <a:t>If you have aspirations for a different role, you will also be looking for opportunities to develop the knowledge and skills that will prepare you for and help you get a new position.</a:t>
            </a:r>
          </a:p>
          <a:p>
            <a:pPr marL="0" indent="0">
              <a:buNone/>
            </a:pPr>
            <a:r>
              <a:rPr lang="en-GB" sz="1400" dirty="0" smtClean="0"/>
              <a:t>Development </a:t>
            </a:r>
            <a:r>
              <a:rPr lang="en-GB" sz="1400" dirty="0"/>
              <a:t>objectives can include actions as simple as reading appropriate articles, taking time out for reflection, attending lunch and learn sessions, </a:t>
            </a:r>
            <a:r>
              <a:rPr lang="en-GB" sz="1400" dirty="0" smtClean="0"/>
              <a:t>participating </a:t>
            </a:r>
            <a:r>
              <a:rPr lang="en-GB" sz="1400" dirty="0"/>
              <a:t>in </a:t>
            </a:r>
            <a:r>
              <a:rPr lang="en-GB" sz="1400" dirty="0" smtClean="0"/>
              <a:t>appropriate </a:t>
            </a:r>
            <a:r>
              <a:rPr lang="en-GB" sz="1400" dirty="0"/>
              <a:t>training or learning opportunities offered across the organisation or wider. </a:t>
            </a:r>
            <a:r>
              <a:rPr lang="en-GB" sz="1400" dirty="0" smtClean="0"/>
              <a:t> You </a:t>
            </a:r>
            <a:r>
              <a:rPr lang="en-GB" sz="1400" dirty="0"/>
              <a:t>and your manager will need to consider the amount of time and the cost of some development options and the likely return on investment.  The </a:t>
            </a:r>
            <a:r>
              <a:rPr lang="en-GB" sz="1400" dirty="0" smtClean="0"/>
              <a:t>People </a:t>
            </a:r>
            <a:r>
              <a:rPr lang="en-GB" sz="1400" dirty="0"/>
              <a:t>and Organisational Development team can offer advice and support to you and your manager in this area.  </a:t>
            </a:r>
          </a:p>
          <a:p>
            <a:pPr marL="0" indent="0">
              <a:buNone/>
            </a:pPr>
            <a:r>
              <a:rPr lang="en-GB" sz="1400" dirty="0" smtClean="0"/>
              <a:t>As </a:t>
            </a:r>
            <a:r>
              <a:rPr lang="en-GB" sz="1400" dirty="0"/>
              <a:t>colleagues are required to discuss and record their current Welsh Language skills levels (as outlined in the </a:t>
            </a:r>
            <a:r>
              <a:rPr lang="en-GB" sz="1400" dirty="0" smtClean="0"/>
              <a:t>My Contribution </a:t>
            </a:r>
            <a:r>
              <a:rPr lang="en-GB" sz="1400" dirty="0"/>
              <a:t>P</a:t>
            </a:r>
            <a:r>
              <a:rPr lang="en-GB" sz="1400" dirty="0" smtClean="0"/>
              <a:t>olicy</a:t>
            </a:r>
            <a:r>
              <a:rPr lang="en-GB" sz="1400" dirty="0"/>
              <a:t>), we encourage you to consider what development you may wish to undertake, either to develop basic welsh skills or to build on any existing skills you may have.  Further information can be found on the People and Policies intranet site.</a:t>
            </a:r>
          </a:p>
          <a:p>
            <a:pPr marL="0" indent="0">
              <a:buNone/>
            </a:pPr>
            <a:endParaRPr lang="en-GB" sz="1400" dirty="0"/>
          </a:p>
          <a:p>
            <a:pPr marL="0" indent="0">
              <a:buNone/>
            </a:pPr>
            <a:endParaRPr lang="en-GB" sz="1400" b="1" dirty="0"/>
          </a:p>
        </p:txBody>
      </p:sp>
      <p:sp>
        <p:nvSpPr>
          <p:cNvPr id="5" name="Text Placeholder 4"/>
          <p:cNvSpPr>
            <a:spLocks noGrp="1"/>
          </p:cNvSpPr>
          <p:nvPr>
            <p:ph type="body" sz="quarter" idx="15"/>
          </p:nvPr>
        </p:nvSpPr>
        <p:spPr/>
        <p:txBody>
          <a:bodyPr/>
          <a:lstStyle/>
          <a:p>
            <a:r>
              <a:rPr lang="en-GB" dirty="0" smtClean="0"/>
              <a:t>Discussing and Agreeing Development Plans</a:t>
            </a:r>
            <a:endParaRPr lang="en-GB" dirty="0"/>
          </a:p>
        </p:txBody>
      </p:sp>
      <p:sp>
        <p:nvSpPr>
          <p:cNvPr id="6" name="Text Placeholder 5"/>
          <p:cNvSpPr>
            <a:spLocks noGrp="1"/>
          </p:cNvSpPr>
          <p:nvPr>
            <p:ph type="body" sz="quarter" idx="16"/>
          </p:nvPr>
        </p:nvSpPr>
        <p:spPr/>
        <p:txBody>
          <a:bodyPr/>
          <a:lstStyle/>
          <a:p>
            <a:r>
              <a:rPr lang="en-GB" dirty="0" smtClean="0"/>
              <a:t>Your development and growth</a:t>
            </a:r>
            <a:endParaRPr lang="en-GB" dirty="0"/>
          </a:p>
        </p:txBody>
      </p:sp>
      <p:sp>
        <p:nvSpPr>
          <p:cNvPr id="7" name="Rectangle 6"/>
          <p:cNvSpPr/>
          <p:nvPr/>
        </p:nvSpPr>
        <p:spPr>
          <a:xfrm>
            <a:off x="9406550" y="2066819"/>
            <a:ext cx="2507810" cy="3546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t>Statutory and mandatory training</a:t>
            </a:r>
            <a:r>
              <a:rPr lang="en-GB" sz="1200" dirty="0"/>
              <a:t> </a:t>
            </a:r>
            <a:endParaRPr lang="en-GB" sz="1200" dirty="0" smtClean="0"/>
          </a:p>
          <a:p>
            <a:pPr algn="ctr"/>
            <a:r>
              <a:rPr lang="en-GB" sz="1200" dirty="0" smtClean="0"/>
              <a:t> </a:t>
            </a:r>
          </a:p>
          <a:p>
            <a:pPr algn="ctr"/>
            <a:r>
              <a:rPr lang="en-GB" sz="1200" dirty="0" smtClean="0"/>
              <a:t>Our </a:t>
            </a:r>
            <a:r>
              <a:rPr lang="en-GB" sz="1200" dirty="0"/>
              <a:t>training policy requires everyone to have completed their statutory and mandatory training before undertaking other personal or professional development.  You and your manager should ensure that you are up to date and if not then you need to make sure any outstanding training is undertaken as soon as possible</a:t>
            </a:r>
          </a:p>
        </p:txBody>
      </p:sp>
      <p:sp>
        <p:nvSpPr>
          <p:cNvPr id="8" name="Left Arrow 7">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9" name="Left Arrow 8">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0"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346211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dissolve">
                                      <p:cBhvr>
                                        <p:cTn id="11" dur="500"/>
                                        <p:tgtEl>
                                          <p:spTgt spid="4">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dissolve">
                                      <p:cBhvr>
                                        <p:cTn id="15" dur="500"/>
                                        <p:tgtEl>
                                          <p:spTgt spid="4">
                                            <p:txEl>
                                              <p:pRg st="2" end="2"/>
                                            </p:txEl>
                                          </p:spTgt>
                                        </p:tgtEl>
                                      </p:cBhvr>
                                    </p:animEffect>
                                  </p:childTnLst>
                                </p:cTn>
                              </p:par>
                            </p:childTnLst>
                          </p:cTn>
                        </p:par>
                        <p:par>
                          <p:cTn id="16" fill="hold">
                            <p:stCondLst>
                              <p:cond delay="1500"/>
                            </p:stCondLst>
                            <p:childTnLst>
                              <p:par>
                                <p:cTn id="17" presetID="26" presetClass="emph" presetSubtype="0" fill="hold" grpId="0" nodeType="afterEffect">
                                  <p:stCondLst>
                                    <p:cond delay="0"/>
                                  </p:stCondLst>
                                  <p:childTnLst>
                                    <p:animEffect transition="out" filter="fade">
                                      <p:cBhvr>
                                        <p:cTn id="18" dur="500" tmFilter="0, 0; .2, .5; .8, .5; 1, 0"/>
                                        <p:tgtEl>
                                          <p:spTgt spid="7"/>
                                        </p:tgtEl>
                                      </p:cBhvr>
                                    </p:animEffect>
                                    <p:animScale>
                                      <p:cBhvr>
                                        <p:cTn id="19"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3" y="2149162"/>
            <a:ext cx="9125154" cy="4047262"/>
          </a:xfrm>
        </p:spPr>
        <p:txBody>
          <a:bodyPr/>
          <a:lstStyle/>
          <a:p>
            <a:pPr marL="0" indent="0">
              <a:buNone/>
            </a:pPr>
            <a:r>
              <a:rPr lang="en-GB" sz="1400" dirty="0"/>
              <a:t>You and your manager should have regular conversations to make sure things are on track and that you have what you need to do the job. The frequency and formality of the meetings is up to you and your manager to </a:t>
            </a:r>
            <a:r>
              <a:rPr lang="en-GB" sz="1400" dirty="0" smtClean="0"/>
              <a:t>agree; often </a:t>
            </a:r>
            <a:r>
              <a:rPr lang="en-GB" sz="1400" dirty="0"/>
              <a:t>people have regular catch ups on certain aspects of their work such e.g. specific </a:t>
            </a:r>
            <a:r>
              <a:rPr lang="en-GB" sz="1400" dirty="0" smtClean="0"/>
              <a:t>projects, </a:t>
            </a:r>
            <a:r>
              <a:rPr lang="en-GB" sz="1400" dirty="0"/>
              <a:t>but don’t realise these are also valuable aspects of the My Contribution </a:t>
            </a:r>
            <a:r>
              <a:rPr lang="en-GB" sz="1400" dirty="0" smtClean="0"/>
              <a:t>process.</a:t>
            </a:r>
          </a:p>
          <a:p>
            <a:pPr marL="0" indent="0">
              <a:buNone/>
            </a:pPr>
            <a:r>
              <a:rPr lang="en-GB" sz="1400" dirty="0" smtClean="0"/>
              <a:t>Both </a:t>
            </a:r>
            <a:r>
              <a:rPr lang="en-GB" sz="1400" dirty="0"/>
              <a:t>you and your manager are responsible for identifying any potential problems (be they about delivery of work or how you are going about it) as soon as they emerge. You should not wait until the end of year review as there may be changes or adaptations you and your manager can make to bring you back on track – this is also key to ensuring the Pay Progression process is fair, transparent and objective.</a:t>
            </a:r>
          </a:p>
          <a:p>
            <a:pPr marL="0" indent="0">
              <a:buNone/>
            </a:pPr>
            <a:r>
              <a:rPr lang="en-GB" sz="1400" dirty="0"/>
              <a:t>The mid-year review will likely take place around October and this is a good time to discuss training and development, particularly if you are considering </a:t>
            </a:r>
            <a:r>
              <a:rPr lang="en-GB" sz="1400" dirty="0" smtClean="0"/>
              <a:t>options which have a direct cost attached.  Your </a:t>
            </a:r>
            <a:r>
              <a:rPr lang="en-GB" sz="1400" dirty="0"/>
              <a:t>manager will be aiming to collate all of the team’s requirements which in turn will feed </a:t>
            </a:r>
            <a:r>
              <a:rPr lang="en-GB" sz="1400" dirty="0" smtClean="0"/>
              <a:t>into </a:t>
            </a:r>
            <a:r>
              <a:rPr lang="en-GB" sz="1400" dirty="0"/>
              <a:t>divisional or directorate workforce </a:t>
            </a:r>
            <a:r>
              <a:rPr lang="en-GB" sz="1400" dirty="0" smtClean="0"/>
              <a:t>plans, informing </a:t>
            </a:r>
            <a:r>
              <a:rPr lang="en-GB" sz="1400" dirty="0"/>
              <a:t>budget requests for the coming financial year. Workforce plans are developed in partnership with the People and Organisational Development team, who collate and review on behalf of the organisation as a whole.</a:t>
            </a:r>
          </a:p>
          <a:p>
            <a:endParaRPr lang="en-GB" sz="1400" dirty="0"/>
          </a:p>
        </p:txBody>
      </p:sp>
      <p:sp>
        <p:nvSpPr>
          <p:cNvPr id="5" name="Text Placeholder 4"/>
          <p:cNvSpPr>
            <a:spLocks noGrp="1"/>
          </p:cNvSpPr>
          <p:nvPr>
            <p:ph type="body" sz="quarter" idx="15"/>
          </p:nvPr>
        </p:nvSpPr>
        <p:spPr/>
        <p:txBody>
          <a:bodyPr/>
          <a:lstStyle/>
          <a:p>
            <a:r>
              <a:rPr lang="en-GB" dirty="0" smtClean="0"/>
              <a:t>Monitoring Progress</a:t>
            </a:r>
            <a:endParaRPr lang="en-GB" dirty="0"/>
          </a:p>
        </p:txBody>
      </p:sp>
      <p:sp>
        <p:nvSpPr>
          <p:cNvPr id="6" name="Text Placeholder 5"/>
          <p:cNvSpPr>
            <a:spLocks noGrp="1"/>
          </p:cNvSpPr>
          <p:nvPr>
            <p:ph type="body" sz="quarter" idx="16"/>
          </p:nvPr>
        </p:nvSpPr>
        <p:spPr>
          <a:xfrm>
            <a:off x="715962" y="1154115"/>
            <a:ext cx="10760075" cy="393542"/>
          </a:xfrm>
        </p:spPr>
        <p:txBody>
          <a:bodyPr/>
          <a:lstStyle/>
          <a:p>
            <a:r>
              <a:rPr lang="en-GB" dirty="0" smtClean="0"/>
              <a:t>Including a mid-year review</a:t>
            </a:r>
            <a:endParaRPr lang="en-GB" dirty="0"/>
          </a:p>
        </p:txBody>
      </p:sp>
      <p:sp>
        <p:nvSpPr>
          <p:cNvPr id="7" name="Oval Callout 6">
            <a:hlinkClick r:id="rId2" action="ppaction://hlinksldjump"/>
          </p:cNvPr>
          <p:cNvSpPr/>
          <p:nvPr/>
        </p:nvSpPr>
        <p:spPr>
          <a:xfrm>
            <a:off x="9995027" y="2004849"/>
            <a:ext cx="1892174" cy="1692998"/>
          </a:xfrm>
          <a:prstGeom prst="wedgeEllipseCallout">
            <a:avLst>
              <a:gd name="adj1" fmla="val -58333"/>
              <a:gd name="adj2" fmla="val 711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Click here for guidance on changing objectives</a:t>
            </a:r>
            <a:endParaRPr lang="en-GB" sz="1400" dirty="0"/>
          </a:p>
        </p:txBody>
      </p:sp>
      <p:sp>
        <p:nvSpPr>
          <p:cNvPr id="8" name="Left Arrow 7">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9" name="Left Arrow 8">
            <a:hlinkClick r:id="rId3" action="ppaction://hlinksldjump"/>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0"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
        <p:nvSpPr>
          <p:cNvPr id="11" name="Oval Callout 10">
            <a:hlinkClick r:id="rId4" action="ppaction://hlinksldjump"/>
          </p:cNvPr>
          <p:cNvSpPr/>
          <p:nvPr/>
        </p:nvSpPr>
        <p:spPr>
          <a:xfrm>
            <a:off x="9995027" y="3957656"/>
            <a:ext cx="1892174" cy="1692998"/>
          </a:xfrm>
          <a:prstGeom prst="wedgeEllipseCallout">
            <a:avLst>
              <a:gd name="adj1" fmla="val 50201"/>
              <a:gd name="adj2" fmla="val 57840"/>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Click here for guidance getting back on track and additional support</a:t>
            </a:r>
            <a:endParaRPr lang="en-GB" sz="1400" dirty="0"/>
          </a:p>
        </p:txBody>
      </p:sp>
    </p:spTree>
    <p:extLst>
      <p:ext uri="{BB962C8B-B14F-4D97-AF65-F5344CB8AC3E}">
        <p14:creationId xmlns:p14="http://schemas.microsoft.com/office/powerpoint/2010/main" val="4247735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grpId="0" nodeType="clickEffect">
                                  <p:stCondLst>
                                    <p:cond delay="0"/>
                                  </p:stCondLst>
                                  <p:childTnLst>
                                    <p:animEffect transition="out" filter="fade">
                                      <p:cBhvr>
                                        <p:cTn id="17" dur="500" tmFilter="0, 0; .2, .5; .8, .5; 1, 0"/>
                                        <p:tgtEl>
                                          <p:spTgt spid="7"/>
                                        </p:tgtEl>
                                      </p:cBhvr>
                                    </p:animEffect>
                                    <p:animScale>
                                      <p:cBhvr>
                                        <p:cTn id="18" dur="250" autoRev="1" fill="hold"/>
                                        <p:tgtEl>
                                          <p:spTgt spid="7"/>
                                        </p:tgtEl>
                                      </p:cBhvr>
                                      <p:by x="105000" y="105000"/>
                                    </p:animScale>
                                  </p:childTnLst>
                                </p:cTn>
                              </p:par>
                              <p:par>
                                <p:cTn id="19" presetID="26" presetClass="emph" presetSubtype="0" fill="hold" grpId="0" nodeType="withEffect">
                                  <p:stCondLst>
                                    <p:cond delay="0"/>
                                  </p:stCondLst>
                                  <p:childTnLst>
                                    <p:animEffect transition="out" filter="fade">
                                      <p:cBhvr>
                                        <p:cTn id="20" dur="500" tmFilter="0, 0; .2, .5; .8, .5; 1, 0"/>
                                        <p:tgtEl>
                                          <p:spTgt spid="11"/>
                                        </p:tgtEl>
                                      </p:cBhvr>
                                    </p:animEffect>
                                    <p:animScale>
                                      <p:cBhvr>
                                        <p:cTn id="21"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descr="File:Handshake logo.svg - Wikimedia Commons"/>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8715998" y="2051513"/>
            <a:ext cx="2907014" cy="2976783"/>
          </a:xfrm>
        </p:spPr>
      </p:pic>
      <p:sp>
        <p:nvSpPr>
          <p:cNvPr id="4" name="Content Placeholder 3"/>
          <p:cNvSpPr>
            <a:spLocks noGrp="1"/>
          </p:cNvSpPr>
          <p:nvPr>
            <p:ph sz="quarter" idx="14"/>
          </p:nvPr>
        </p:nvSpPr>
        <p:spPr>
          <a:xfrm>
            <a:off x="715963" y="2230644"/>
            <a:ext cx="7911989" cy="3452227"/>
          </a:xfrm>
        </p:spPr>
        <p:txBody>
          <a:bodyPr/>
          <a:lstStyle/>
          <a:p>
            <a:pPr marL="0" indent="0">
              <a:buNone/>
            </a:pPr>
            <a:r>
              <a:rPr lang="en-GB" sz="1800" dirty="0"/>
              <a:t>My Contribution should be a continuous process, flexible and responsive to changing needs. Often new work arises during the year that wasn’t originally in the plan. If your manager decides it needs to be done then you should agree what this means for your objectives, potentially putting some work on hold and setting new objectives part way through the year. The same is true if you are dependent on certain resources or other peoples’ deliverables in order to achieve your objectives. If these are not forthcoming then you either need to amend your objectives or ensure you take this into account at your end of year review and Pay Progression meeting.</a:t>
            </a:r>
          </a:p>
          <a:p>
            <a:endParaRPr lang="en-GB" sz="1800" dirty="0"/>
          </a:p>
        </p:txBody>
      </p:sp>
      <p:sp>
        <p:nvSpPr>
          <p:cNvPr id="5" name="Text Placeholder 4"/>
          <p:cNvSpPr>
            <a:spLocks noGrp="1"/>
          </p:cNvSpPr>
          <p:nvPr>
            <p:ph type="body" sz="quarter" idx="15"/>
          </p:nvPr>
        </p:nvSpPr>
        <p:spPr/>
        <p:txBody>
          <a:bodyPr/>
          <a:lstStyle/>
          <a:p>
            <a:r>
              <a:rPr lang="en-GB" dirty="0" smtClean="0"/>
              <a:t>Amending Objectives</a:t>
            </a:r>
            <a:endParaRPr lang="en-GB" dirty="0"/>
          </a:p>
        </p:txBody>
      </p:sp>
      <p:sp>
        <p:nvSpPr>
          <p:cNvPr id="6" name="Text Placeholder 5"/>
          <p:cNvSpPr>
            <a:spLocks noGrp="1"/>
          </p:cNvSpPr>
          <p:nvPr>
            <p:ph type="body" sz="quarter" idx="16"/>
          </p:nvPr>
        </p:nvSpPr>
        <p:spPr/>
        <p:txBody>
          <a:bodyPr/>
          <a:lstStyle/>
          <a:p>
            <a:r>
              <a:rPr lang="en-GB" dirty="0" smtClean="0"/>
              <a:t>Making changes</a:t>
            </a:r>
            <a:endParaRPr lang="en-GB" dirty="0"/>
          </a:p>
        </p:txBody>
      </p:sp>
      <p:sp>
        <p:nvSpPr>
          <p:cNvPr id="8" name="Left Arrow 7">
            <a:hlinkClick r:id="rId3"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0" name="Content Placeholder 5"/>
          <p:cNvSpPr txBox="1">
            <a:spLocks/>
          </p:cNvSpPr>
          <p:nvPr/>
        </p:nvSpPr>
        <p:spPr>
          <a:xfrm>
            <a:off x="348491" y="6294968"/>
            <a:ext cx="4438662" cy="221599"/>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a:buNone/>
              <a:defRPr sz="1600" b="1" i="0" kern="1200" baseline="0">
                <a:solidFill>
                  <a:schemeClr val="bg1"/>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mtClean="0"/>
              <a:t>MYC Toolkit 2020 v0.1</a:t>
            </a:r>
            <a:endParaRPr lang="en-GB" dirty="0"/>
          </a:p>
        </p:txBody>
      </p:sp>
    </p:spTree>
    <p:extLst>
      <p:ext uri="{BB962C8B-B14F-4D97-AF65-F5344CB8AC3E}">
        <p14:creationId xmlns:p14="http://schemas.microsoft.com/office/powerpoint/2010/main" val="309721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3" y="2230644"/>
            <a:ext cx="10760075" cy="2231380"/>
          </a:xfrm>
        </p:spPr>
        <p:txBody>
          <a:bodyPr/>
          <a:lstStyle/>
          <a:p>
            <a:pPr marL="0" indent="0">
              <a:buNone/>
            </a:pPr>
            <a:r>
              <a:rPr lang="en-GB" sz="1200" dirty="0" smtClean="0"/>
              <a:t>You </a:t>
            </a:r>
            <a:r>
              <a:rPr lang="en-GB" sz="1200" dirty="0"/>
              <a:t>should think about what you have contributed to your team, division, project or organisational results including where you have built on the work, ideas or efforts of others, and where your contribution has helped others succeed. </a:t>
            </a:r>
          </a:p>
          <a:p>
            <a:pPr marL="0" indent="0">
              <a:buNone/>
            </a:pPr>
            <a:r>
              <a:rPr lang="en-GB" sz="1200" dirty="0" smtClean="0"/>
              <a:t>For </a:t>
            </a:r>
            <a:r>
              <a:rPr lang="en-GB" sz="1200" dirty="0"/>
              <a:t>each of your objectives you should describe the extent to which you have met your objective including key milestones. Set out your contribution and include how you did the work as well as what you did e.g. if you needed to work with another team or create something new, try and describe how you went about it. Include challenges you overcame and how you measure success e.g. did you meet timescales, deliver within budget, have the impact you planned etc.</a:t>
            </a:r>
          </a:p>
          <a:p>
            <a:pPr marL="0" indent="0">
              <a:buNone/>
            </a:pPr>
            <a:r>
              <a:rPr lang="en-GB" sz="1200" dirty="0" smtClean="0"/>
              <a:t>After </a:t>
            </a:r>
            <a:r>
              <a:rPr lang="en-GB" sz="1200" dirty="0"/>
              <a:t>reviewing your objectives and discussing feedback with your manager, you will hopefully be in agreement about the extent to which you are meeting the performance expected of you in your job. Your manager will summarise and use an evaluation scale to confirm this. They will take into account three </a:t>
            </a:r>
            <a:r>
              <a:rPr lang="en-GB" sz="1200" dirty="0" smtClean="0"/>
              <a:t>factors:</a:t>
            </a:r>
            <a:endParaRPr lang="en-GB" sz="1200" dirty="0"/>
          </a:p>
          <a:p>
            <a:pPr marL="0" indent="0">
              <a:buNone/>
            </a:pPr>
            <a:endParaRPr lang="en-GB" sz="1200" dirty="0"/>
          </a:p>
        </p:txBody>
      </p:sp>
      <p:sp>
        <p:nvSpPr>
          <p:cNvPr id="5" name="Text Placeholder 4"/>
          <p:cNvSpPr>
            <a:spLocks noGrp="1"/>
          </p:cNvSpPr>
          <p:nvPr>
            <p:ph type="body" sz="quarter" idx="15"/>
          </p:nvPr>
        </p:nvSpPr>
        <p:spPr/>
        <p:txBody>
          <a:bodyPr/>
          <a:lstStyle/>
          <a:p>
            <a:r>
              <a:rPr lang="en-GB" dirty="0" smtClean="0"/>
              <a:t>Reviewing Performance</a:t>
            </a:r>
            <a:endParaRPr lang="en-GB" dirty="0"/>
          </a:p>
        </p:txBody>
      </p:sp>
      <p:sp>
        <p:nvSpPr>
          <p:cNvPr id="6" name="Text Placeholder 5"/>
          <p:cNvSpPr>
            <a:spLocks noGrp="1"/>
          </p:cNvSpPr>
          <p:nvPr>
            <p:ph type="body" sz="quarter" idx="16"/>
          </p:nvPr>
        </p:nvSpPr>
        <p:spPr/>
        <p:txBody>
          <a:bodyPr/>
          <a:lstStyle/>
          <a:p>
            <a:r>
              <a:rPr lang="en-GB" dirty="0" smtClean="0"/>
              <a:t>The Year-End Review</a:t>
            </a:r>
            <a:endParaRPr lang="en-GB" dirty="0"/>
          </a:p>
        </p:txBody>
      </p:sp>
      <p:sp>
        <p:nvSpPr>
          <p:cNvPr id="7" name="Rectangle 6"/>
          <p:cNvSpPr/>
          <p:nvPr/>
        </p:nvSpPr>
        <p:spPr>
          <a:xfrm>
            <a:off x="1033259" y="4399984"/>
            <a:ext cx="3069125" cy="1131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Achievement of your work objectives</a:t>
            </a:r>
            <a:endParaRPr lang="en-GB" sz="1600" dirty="0"/>
          </a:p>
        </p:txBody>
      </p:sp>
      <p:sp>
        <p:nvSpPr>
          <p:cNvPr id="8" name="Rectangle 7"/>
          <p:cNvSpPr/>
          <p:nvPr/>
        </p:nvSpPr>
        <p:spPr>
          <a:xfrm>
            <a:off x="4720085" y="4399983"/>
            <a:ext cx="3069125" cy="1131683"/>
          </a:xfrm>
          <a:prstGeom prst="rect">
            <a:avLst/>
          </a:prstGeom>
          <a:solidFill>
            <a:schemeClr val="accent2"/>
          </a:solidFill>
          <a:ln>
            <a:solidFill>
              <a:srgbClr val="28B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600" dirty="0"/>
              <a:t>Delivering in a way in line with our values</a:t>
            </a:r>
          </a:p>
        </p:txBody>
      </p:sp>
      <p:sp>
        <p:nvSpPr>
          <p:cNvPr id="9" name="Rectangle 8"/>
          <p:cNvSpPr/>
          <p:nvPr/>
        </p:nvSpPr>
        <p:spPr>
          <a:xfrm>
            <a:off x="8406913" y="4399982"/>
            <a:ext cx="3069125" cy="1131683"/>
          </a:xfrm>
          <a:prstGeom prst="rect">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600" dirty="0"/>
              <a:t>Maintaining and developing skills and knowledge </a:t>
            </a:r>
          </a:p>
        </p:txBody>
      </p:sp>
      <p:sp>
        <p:nvSpPr>
          <p:cNvPr id="10" name="Left Arrow 9">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1" name="Left Arrow 10">
            <a:hlinkClick r:id="rId2" action="ppaction://hlinksldjump"/>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3"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
        <p:nvSpPr>
          <p:cNvPr id="2" name="Oval 1">
            <a:hlinkClick r:id="rId3" action="ppaction://hlinksldjump"/>
          </p:cNvPr>
          <p:cNvSpPr/>
          <p:nvPr/>
        </p:nvSpPr>
        <p:spPr>
          <a:xfrm>
            <a:off x="9790113" y="293067"/>
            <a:ext cx="1685925" cy="1571625"/>
          </a:xfrm>
          <a:prstGeom prst="ellipse">
            <a:avLst/>
          </a:prstGeom>
          <a:solidFill>
            <a:srgbClr val="F9C402"/>
          </a:solidFill>
          <a:ln>
            <a:solidFill>
              <a:srgbClr val="F9C4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Click here for more guidance on preparation</a:t>
            </a:r>
            <a:endParaRPr lang="en-GB" sz="1200" b="1" dirty="0"/>
          </a:p>
        </p:txBody>
      </p:sp>
    </p:spTree>
    <p:extLst>
      <p:ext uri="{BB962C8B-B14F-4D97-AF65-F5344CB8AC3E}">
        <p14:creationId xmlns:p14="http://schemas.microsoft.com/office/powerpoint/2010/main" val="264725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dissolve">
                                      <p:cBhvr>
                                        <p:cTn id="11" dur="500"/>
                                        <p:tgtEl>
                                          <p:spTgt spid="4">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dissolve">
                                      <p:cBhvr>
                                        <p:cTn id="15" dur="500"/>
                                        <p:tgtEl>
                                          <p:spTgt spid="4">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childTnLst>
                          </p:cTn>
                        </p:par>
                        <p:par>
                          <p:cTn id="26" fill="hold">
                            <p:stCondLst>
                              <p:cond delay="2000"/>
                            </p:stCondLst>
                            <p:childTnLst>
                              <p:par>
                                <p:cTn id="27" presetID="26" presetClass="emph" presetSubtype="0" fill="hold" grpId="0" nodeType="afterEffect">
                                  <p:stCondLst>
                                    <p:cond delay="0"/>
                                  </p:stCondLst>
                                  <p:childTnLst>
                                    <p:animEffect transition="out" filter="fade">
                                      <p:cBhvr>
                                        <p:cTn id="28" dur="500" tmFilter="0, 0; .2, .5; .8, .5; 1, 0"/>
                                        <p:tgtEl>
                                          <p:spTgt spid="2"/>
                                        </p:tgtEl>
                                      </p:cBhvr>
                                    </p:animEffect>
                                    <p:animScale>
                                      <p:cBhvr>
                                        <p:cTn id="29"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P spid="8" grpId="0" animBg="1"/>
      <p:bldP spid="9"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Smart Objectives</a:t>
            </a:r>
            <a:endParaRPr lang="en-GB" dirty="0"/>
          </a:p>
        </p:txBody>
      </p:sp>
      <p:sp>
        <p:nvSpPr>
          <p:cNvPr id="4" name="Left Arrow 3">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3457972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4" name="Content Placeholder 13"/>
          <p:cNvGraphicFramePr>
            <a:graphicFrameLocks noGrp="1"/>
          </p:cNvGraphicFramePr>
          <p:nvPr>
            <p:ph sz="quarter" idx="14"/>
            <p:extLst>
              <p:ext uri="{D42A27DB-BD31-4B8C-83A1-F6EECF244321}">
                <p14:modId xmlns:p14="http://schemas.microsoft.com/office/powerpoint/2010/main" val="2244970706"/>
              </p:ext>
            </p:extLst>
          </p:nvPr>
        </p:nvGraphicFramePr>
        <p:xfrm>
          <a:off x="715961" y="1944915"/>
          <a:ext cx="11162185" cy="3907618"/>
        </p:xfrm>
        <a:graphic>
          <a:graphicData uri="http://schemas.openxmlformats.org/drawingml/2006/table">
            <a:tbl>
              <a:tblPr firstRow="1" firstCol="1" bandRow="1">
                <a:tableStyleId>{5940675A-B579-460E-94D1-54222C63F5DA}</a:tableStyleId>
              </a:tblPr>
              <a:tblGrid>
                <a:gridCol w="2232437">
                  <a:extLst>
                    <a:ext uri="{9D8B030D-6E8A-4147-A177-3AD203B41FA5}">
                      <a16:colId xmlns:a16="http://schemas.microsoft.com/office/drawing/2014/main" val="2758536634"/>
                    </a:ext>
                  </a:extLst>
                </a:gridCol>
                <a:gridCol w="2232437">
                  <a:extLst>
                    <a:ext uri="{9D8B030D-6E8A-4147-A177-3AD203B41FA5}">
                      <a16:colId xmlns:a16="http://schemas.microsoft.com/office/drawing/2014/main" val="2243579266"/>
                    </a:ext>
                  </a:extLst>
                </a:gridCol>
                <a:gridCol w="2232437">
                  <a:extLst>
                    <a:ext uri="{9D8B030D-6E8A-4147-A177-3AD203B41FA5}">
                      <a16:colId xmlns:a16="http://schemas.microsoft.com/office/drawing/2014/main" val="2323133200"/>
                    </a:ext>
                  </a:extLst>
                </a:gridCol>
                <a:gridCol w="2232437">
                  <a:extLst>
                    <a:ext uri="{9D8B030D-6E8A-4147-A177-3AD203B41FA5}">
                      <a16:colId xmlns:a16="http://schemas.microsoft.com/office/drawing/2014/main" val="1028343803"/>
                    </a:ext>
                  </a:extLst>
                </a:gridCol>
                <a:gridCol w="2232437">
                  <a:extLst>
                    <a:ext uri="{9D8B030D-6E8A-4147-A177-3AD203B41FA5}">
                      <a16:colId xmlns:a16="http://schemas.microsoft.com/office/drawing/2014/main" val="1065241363"/>
                    </a:ext>
                  </a:extLst>
                </a:gridCol>
              </a:tblGrid>
              <a:tr h="698361">
                <a:tc>
                  <a:txBody>
                    <a:bodyPr/>
                    <a:lstStyle/>
                    <a:p>
                      <a:pPr algn="ctr">
                        <a:lnSpc>
                          <a:spcPct val="115000"/>
                        </a:lnSpc>
                        <a:spcAft>
                          <a:spcPts val="0"/>
                        </a:spcAft>
                      </a:pPr>
                      <a:r>
                        <a:rPr lang="en-US" sz="1100" b="1" dirty="0">
                          <a:solidFill>
                            <a:schemeClr val="bg1"/>
                          </a:solidFill>
                          <a:effectLst/>
                        </a:rPr>
                        <a:t>Specific</a:t>
                      </a:r>
                      <a:endParaRPr lang="en-GB" sz="1100" b="1" dirty="0">
                        <a:solidFill>
                          <a:schemeClr val="bg1"/>
                        </a:solidFill>
                        <a:effectLst/>
                      </a:endParaRPr>
                    </a:p>
                    <a:p>
                      <a:pPr algn="ctr">
                        <a:lnSpc>
                          <a:spcPct val="115000"/>
                        </a:lnSpc>
                        <a:spcAft>
                          <a:spcPts val="0"/>
                        </a:spcAft>
                      </a:pPr>
                      <a:r>
                        <a:rPr lang="en-US" sz="1100" b="1" dirty="0">
                          <a:solidFill>
                            <a:schemeClr val="bg1"/>
                          </a:solidFill>
                          <a:effectLst/>
                        </a:rPr>
                        <a:t>Clear and unambiguous </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FB9AB"/>
                    </a:solidFill>
                  </a:tcPr>
                </a:tc>
                <a:tc>
                  <a:txBody>
                    <a:bodyPr/>
                    <a:lstStyle/>
                    <a:p>
                      <a:pPr algn="ctr">
                        <a:lnSpc>
                          <a:spcPct val="115000"/>
                        </a:lnSpc>
                        <a:spcAft>
                          <a:spcPts val="0"/>
                        </a:spcAft>
                      </a:pPr>
                      <a:r>
                        <a:rPr lang="en-US" sz="1100" b="1" dirty="0">
                          <a:solidFill>
                            <a:schemeClr val="bg1"/>
                          </a:solidFill>
                          <a:effectLst/>
                        </a:rPr>
                        <a:t>Measure</a:t>
                      </a:r>
                      <a:endParaRPr lang="en-GB" sz="1100" b="1" dirty="0">
                        <a:solidFill>
                          <a:schemeClr val="bg1"/>
                        </a:solidFill>
                        <a:effectLst/>
                      </a:endParaRPr>
                    </a:p>
                    <a:p>
                      <a:pPr algn="ctr">
                        <a:lnSpc>
                          <a:spcPct val="115000"/>
                        </a:lnSpc>
                        <a:spcAft>
                          <a:spcPts val="0"/>
                        </a:spcAft>
                      </a:pPr>
                      <a:r>
                        <a:rPr lang="en-US" sz="1100" b="1" dirty="0">
                          <a:solidFill>
                            <a:schemeClr val="bg1"/>
                          </a:solidFill>
                          <a:effectLst/>
                        </a:rPr>
                        <a:t>Concrete criteria </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FB9AB"/>
                    </a:solidFill>
                  </a:tcPr>
                </a:tc>
                <a:tc>
                  <a:txBody>
                    <a:bodyPr/>
                    <a:lstStyle/>
                    <a:p>
                      <a:pPr algn="ctr">
                        <a:lnSpc>
                          <a:spcPct val="115000"/>
                        </a:lnSpc>
                        <a:spcAft>
                          <a:spcPts val="0"/>
                        </a:spcAft>
                      </a:pPr>
                      <a:r>
                        <a:rPr lang="en-US" sz="1100" b="1" dirty="0">
                          <a:solidFill>
                            <a:schemeClr val="bg1"/>
                          </a:solidFill>
                          <a:effectLst/>
                        </a:rPr>
                        <a:t>Attainable</a:t>
                      </a:r>
                      <a:endParaRPr lang="en-GB" sz="1100" b="1" dirty="0">
                        <a:solidFill>
                          <a:schemeClr val="bg1"/>
                        </a:solidFill>
                        <a:effectLst/>
                      </a:endParaRPr>
                    </a:p>
                    <a:p>
                      <a:pPr algn="ctr">
                        <a:lnSpc>
                          <a:spcPct val="115000"/>
                        </a:lnSpc>
                        <a:spcAft>
                          <a:spcPts val="0"/>
                        </a:spcAft>
                      </a:pPr>
                      <a:r>
                        <a:rPr lang="en-US" sz="1100" b="1" dirty="0">
                          <a:solidFill>
                            <a:schemeClr val="bg1"/>
                          </a:solidFill>
                          <a:effectLst/>
                        </a:rPr>
                        <a:t>Realistic, stretching </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FB9AB"/>
                    </a:solidFill>
                  </a:tcPr>
                </a:tc>
                <a:tc>
                  <a:txBody>
                    <a:bodyPr/>
                    <a:lstStyle/>
                    <a:p>
                      <a:pPr algn="ctr">
                        <a:lnSpc>
                          <a:spcPct val="115000"/>
                        </a:lnSpc>
                        <a:spcAft>
                          <a:spcPts val="0"/>
                        </a:spcAft>
                      </a:pPr>
                      <a:r>
                        <a:rPr lang="en-US" sz="1100" b="1" dirty="0">
                          <a:solidFill>
                            <a:schemeClr val="bg1"/>
                          </a:solidFill>
                          <a:effectLst/>
                        </a:rPr>
                        <a:t>Relevant</a:t>
                      </a:r>
                      <a:endParaRPr lang="en-GB" sz="1100" b="1" dirty="0">
                        <a:solidFill>
                          <a:schemeClr val="bg1"/>
                        </a:solidFill>
                        <a:effectLst/>
                      </a:endParaRPr>
                    </a:p>
                    <a:p>
                      <a:pPr algn="ctr">
                        <a:lnSpc>
                          <a:spcPct val="115000"/>
                        </a:lnSpc>
                        <a:spcAft>
                          <a:spcPts val="0"/>
                        </a:spcAft>
                      </a:pPr>
                      <a:r>
                        <a:rPr lang="en-US" sz="1100" b="1" dirty="0">
                          <a:solidFill>
                            <a:schemeClr val="bg1"/>
                          </a:solidFill>
                          <a:effectLst/>
                        </a:rPr>
                        <a:t>It must matter You must be willing and able</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FB9AB"/>
                    </a:solidFill>
                  </a:tcPr>
                </a:tc>
                <a:tc>
                  <a:txBody>
                    <a:bodyPr/>
                    <a:lstStyle/>
                    <a:p>
                      <a:pPr algn="ctr">
                        <a:lnSpc>
                          <a:spcPct val="115000"/>
                        </a:lnSpc>
                        <a:spcAft>
                          <a:spcPts val="0"/>
                        </a:spcAft>
                      </a:pPr>
                      <a:r>
                        <a:rPr lang="en-US" sz="1100" b="1" dirty="0">
                          <a:solidFill>
                            <a:schemeClr val="bg1"/>
                          </a:solidFill>
                          <a:effectLst/>
                        </a:rPr>
                        <a:t>Time-bound</a:t>
                      </a:r>
                      <a:endParaRPr lang="en-GB" sz="1100" b="1" dirty="0">
                        <a:solidFill>
                          <a:schemeClr val="bg1"/>
                        </a:solidFill>
                        <a:effectLst/>
                      </a:endParaRPr>
                    </a:p>
                    <a:p>
                      <a:pPr algn="ctr">
                        <a:lnSpc>
                          <a:spcPct val="115000"/>
                        </a:lnSpc>
                        <a:spcAft>
                          <a:spcPts val="0"/>
                        </a:spcAft>
                      </a:pPr>
                      <a:r>
                        <a:rPr lang="en-US" sz="1100" b="1" dirty="0">
                          <a:solidFill>
                            <a:schemeClr val="bg1"/>
                          </a:solidFill>
                          <a:effectLst/>
                        </a:rPr>
                        <a:t>Grounded within a time-frame/target date </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FB9AB"/>
                    </a:solidFill>
                  </a:tcPr>
                </a:tc>
                <a:extLst>
                  <a:ext uri="{0D108BD9-81ED-4DB2-BD59-A6C34878D82A}">
                    <a16:rowId xmlns:a16="http://schemas.microsoft.com/office/drawing/2014/main" val="3887626547"/>
                  </a:ext>
                </a:extLst>
              </a:tr>
              <a:tr h="604178">
                <a:tc>
                  <a:txBody>
                    <a:bodyPr/>
                    <a:lstStyle/>
                    <a:p>
                      <a:pPr algn="ctr">
                        <a:lnSpc>
                          <a:spcPct val="115000"/>
                        </a:lnSpc>
                        <a:spcAft>
                          <a:spcPts val="0"/>
                        </a:spcAft>
                      </a:pPr>
                      <a:r>
                        <a:rPr lang="en-US" sz="1100" dirty="0">
                          <a:effectLst/>
                        </a:rPr>
                        <a:t>What do I want to achieve?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How much?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How: How can this goal be accomplished?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Does this seem worthwhile?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A time bound goal is intended to establish a sense of urgency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8944672"/>
                  </a:ext>
                </a:extLst>
              </a:tr>
              <a:tr h="875939">
                <a:tc>
                  <a:txBody>
                    <a:bodyPr/>
                    <a:lstStyle/>
                    <a:p>
                      <a:pPr algn="ctr">
                        <a:lnSpc>
                          <a:spcPct val="115000"/>
                        </a:lnSpc>
                        <a:spcAft>
                          <a:spcPts val="0"/>
                        </a:spcAft>
                      </a:pPr>
                      <a:r>
                        <a:rPr lang="en-US" sz="1100" dirty="0">
                          <a:effectLst/>
                        </a:rPr>
                        <a:t>Why: Specific reasons, purpose or benefits of accomplishing the goal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How many?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Must be possible under current conditions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Is this the right time?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When? (short/medium/long term)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0461815"/>
                  </a:ext>
                </a:extLst>
              </a:tr>
              <a:tr h="520784">
                <a:tc>
                  <a:txBody>
                    <a:bodyPr/>
                    <a:lstStyle/>
                    <a:p>
                      <a:pPr algn="ctr">
                        <a:lnSpc>
                          <a:spcPct val="115000"/>
                        </a:lnSpc>
                        <a:spcAft>
                          <a:spcPts val="0"/>
                        </a:spcAft>
                      </a:pPr>
                      <a:r>
                        <a:rPr lang="en-US" sz="1100">
                          <a:effectLst/>
                        </a:rPr>
                        <a:t>Who: who is involved?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How will I know when it is accomplished?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What commitment will it need from you/others?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Does this match/contribute to other efforts/needs?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What can I do 6 months from now?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3077694"/>
                  </a:ext>
                </a:extLst>
              </a:tr>
              <a:tr h="398162">
                <a:tc>
                  <a:txBody>
                    <a:bodyPr/>
                    <a:lstStyle/>
                    <a:p>
                      <a:pPr algn="ctr">
                        <a:lnSpc>
                          <a:spcPct val="115000"/>
                        </a:lnSpc>
                        <a:spcAft>
                          <a:spcPts val="0"/>
                        </a:spcAft>
                      </a:pPr>
                      <a:r>
                        <a:rPr lang="en-US" sz="1100">
                          <a:effectLst/>
                        </a:rPr>
                        <a:t>Where: Identify a location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Indicators should be quantifiable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Do elements of your PDP support this goal?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Are you the right person?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What can I do 6 weeks from now?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8196199"/>
                  </a:ext>
                </a:extLst>
              </a:tr>
              <a:tr h="810194">
                <a:tc>
                  <a:txBody>
                    <a:bodyPr/>
                    <a:lstStyle/>
                    <a:p>
                      <a:pPr algn="ctr">
                        <a:lnSpc>
                          <a:spcPct val="115000"/>
                        </a:lnSpc>
                        <a:spcAft>
                          <a:spcPts val="0"/>
                        </a:spcAft>
                      </a:pPr>
                      <a:r>
                        <a:rPr lang="en-US" sz="1100" dirty="0">
                          <a:effectLst/>
                        </a:rPr>
                        <a:t>Which: Identify attributes, requirements and constraints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What data will I draw upon?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a:effectLst/>
                        </a:rPr>
                        <a:t>Is it applicable to the current context/climate/environment?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100" dirty="0">
                          <a:effectLst/>
                        </a:rPr>
                        <a:t>What can I do today?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483" marR="5483"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3276696"/>
                  </a:ext>
                </a:extLst>
              </a:tr>
            </a:tbl>
          </a:graphicData>
        </a:graphic>
      </p:graphicFrame>
      <p:sp>
        <p:nvSpPr>
          <p:cNvPr id="4" name="Text Placeholder 3"/>
          <p:cNvSpPr>
            <a:spLocks noGrp="1"/>
          </p:cNvSpPr>
          <p:nvPr>
            <p:ph type="body" sz="quarter" idx="15"/>
          </p:nvPr>
        </p:nvSpPr>
        <p:spPr/>
        <p:txBody>
          <a:bodyPr/>
          <a:lstStyle/>
          <a:p>
            <a:r>
              <a:rPr lang="en-GB" dirty="0" smtClean="0"/>
              <a:t>SMART OBJECTIVES</a:t>
            </a:r>
            <a:endParaRPr lang="en-GB" dirty="0"/>
          </a:p>
        </p:txBody>
      </p:sp>
      <p:sp>
        <p:nvSpPr>
          <p:cNvPr id="5" name="Text Placeholder 4"/>
          <p:cNvSpPr>
            <a:spLocks noGrp="1"/>
          </p:cNvSpPr>
          <p:nvPr>
            <p:ph type="body" sz="quarter" idx="16"/>
          </p:nvPr>
        </p:nvSpPr>
        <p:spPr/>
        <p:txBody>
          <a:bodyPr/>
          <a:lstStyle/>
          <a:p>
            <a:r>
              <a:rPr lang="en-GB" dirty="0" smtClean="0"/>
              <a:t>An overview</a:t>
            </a:r>
            <a:endParaRPr lang="en-GB" dirty="0"/>
          </a:p>
        </p:txBody>
      </p:sp>
      <p:sp>
        <p:nvSpPr>
          <p:cNvPr id="15" name="Left Arrow 14">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7"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1150322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4"/>
          </p:nvPr>
        </p:nvSpPr>
        <p:spPr>
          <a:xfrm>
            <a:off x="715963" y="2230644"/>
            <a:ext cx="10760075" cy="3836948"/>
          </a:xfrm>
        </p:spPr>
        <p:txBody>
          <a:bodyPr/>
          <a:lstStyle/>
          <a:p>
            <a:pPr marL="0" indent="0">
              <a:buNone/>
            </a:pPr>
            <a:r>
              <a:rPr lang="en-GB" dirty="0" smtClean="0"/>
              <a:t>This guidance document is interactive and should be played as a slide show – if you haven’t already, please select ‘slide show’ on the tool bar and ‘current slide’ to get going (or F5 if quicker).</a:t>
            </a:r>
          </a:p>
          <a:p>
            <a:pPr marL="0" indent="0">
              <a:buNone/>
            </a:pPr>
            <a:r>
              <a:rPr lang="en-GB" dirty="0" smtClean="0"/>
              <a:t>Buttons at the foot of the document will take you to the next and/or previous page – please use these to navigate through.</a:t>
            </a:r>
          </a:p>
          <a:p>
            <a:pPr marL="0" indent="0">
              <a:buNone/>
            </a:pPr>
            <a:endParaRPr lang="en-GB" dirty="0" smtClean="0"/>
          </a:p>
          <a:p>
            <a:pPr marL="0" indent="0">
              <a:buNone/>
            </a:pPr>
            <a:r>
              <a:rPr lang="en-GB" dirty="0" smtClean="0"/>
              <a:t>Some slides contain hyperlinks to other content – please make sure you use them and the information they link to!</a:t>
            </a:r>
          </a:p>
          <a:p>
            <a:pPr marL="0" indent="0">
              <a:buNone/>
            </a:pPr>
            <a:endParaRPr lang="en-GB" dirty="0"/>
          </a:p>
        </p:txBody>
      </p:sp>
      <p:sp>
        <p:nvSpPr>
          <p:cNvPr id="7" name="Text Placeholder 6"/>
          <p:cNvSpPr>
            <a:spLocks noGrp="1"/>
          </p:cNvSpPr>
          <p:nvPr>
            <p:ph type="body" sz="quarter" idx="15"/>
          </p:nvPr>
        </p:nvSpPr>
        <p:spPr/>
        <p:txBody>
          <a:bodyPr/>
          <a:lstStyle/>
          <a:p>
            <a:r>
              <a:rPr lang="en-GB" dirty="0" smtClean="0"/>
              <a:t>Using this guidance</a:t>
            </a:r>
            <a:endParaRPr lang="en-GB" dirty="0"/>
          </a:p>
        </p:txBody>
      </p:sp>
      <p:sp>
        <p:nvSpPr>
          <p:cNvPr id="8" name="Text Placeholder 7"/>
          <p:cNvSpPr>
            <a:spLocks noGrp="1"/>
          </p:cNvSpPr>
          <p:nvPr>
            <p:ph type="body" sz="quarter" idx="16"/>
          </p:nvPr>
        </p:nvSpPr>
        <p:spPr/>
        <p:txBody>
          <a:bodyPr/>
          <a:lstStyle/>
          <a:p>
            <a:r>
              <a:rPr lang="en-GB" dirty="0" smtClean="0"/>
              <a:t>Tips and how-to</a:t>
            </a:r>
            <a:endParaRPr lang="en-GB" dirty="0"/>
          </a:p>
        </p:txBody>
      </p:sp>
      <p:sp>
        <p:nvSpPr>
          <p:cNvPr id="10" name="Left Arrow 9">
            <a:hlinkClick r:id="" action="ppaction://hlinkshowjump?jump=nextslide"/>
          </p:cNvPr>
          <p:cNvSpPr/>
          <p:nvPr/>
        </p:nvSpPr>
        <p:spPr>
          <a:xfrm rot="10800000" flipV="1">
            <a:off x="10360025" y="3832957"/>
            <a:ext cx="871537" cy="363656"/>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p>
        </p:txBody>
      </p:sp>
      <p:sp>
        <p:nvSpPr>
          <p:cNvPr id="11" name="Left Arrow 10">
            <a:hlinkClick r:id="" action="ppaction://hlinkshowjump?jump=nextslide"/>
          </p:cNvPr>
          <p:cNvSpPr/>
          <p:nvPr/>
        </p:nvSpPr>
        <p:spPr>
          <a:xfrm flipV="1">
            <a:off x="9258394" y="3832958"/>
            <a:ext cx="857156" cy="36365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p>
        </p:txBody>
      </p:sp>
      <p:sp>
        <p:nvSpPr>
          <p:cNvPr id="13" name="Left Arrow 12"/>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4" name="Left Arrow 13">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7"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3781299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Behavioural Indicators</a:t>
            </a:r>
            <a:endParaRPr lang="en-GB"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1086127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Linking ‘</a:t>
            </a:r>
            <a:r>
              <a:rPr lang="en-GB" dirty="0" err="1" smtClean="0"/>
              <a:t>hows</a:t>
            </a:r>
            <a:r>
              <a:rPr lang="en-GB" dirty="0" smtClean="0"/>
              <a:t>’ to the ‘</a:t>
            </a:r>
            <a:r>
              <a:rPr lang="en-GB" dirty="0" err="1" smtClean="0"/>
              <a:t>whats</a:t>
            </a:r>
            <a:r>
              <a:rPr lang="en-GB" dirty="0" smtClean="0"/>
              <a:t>’</a:t>
            </a:r>
            <a:endParaRPr lang="en-GB" dirty="0"/>
          </a:p>
        </p:txBody>
      </p:sp>
      <p:sp>
        <p:nvSpPr>
          <p:cNvPr id="5" name="Text Placeholder 4"/>
          <p:cNvSpPr>
            <a:spLocks noGrp="1"/>
          </p:cNvSpPr>
          <p:nvPr>
            <p:ph type="body" sz="quarter" idx="16"/>
          </p:nvPr>
        </p:nvSpPr>
        <p:spPr/>
        <p:txBody>
          <a:bodyPr/>
          <a:lstStyle/>
          <a:p>
            <a:r>
              <a:rPr lang="en-GB" dirty="0" smtClean="0"/>
              <a:t>Aligning our behaviour to our values</a:t>
            </a:r>
            <a:endParaRPr lang="en-GB" dirty="0"/>
          </a:p>
        </p:txBody>
      </p:sp>
      <p:sp>
        <p:nvSpPr>
          <p:cNvPr id="6" name="Rectangle 5"/>
          <p:cNvSpPr/>
          <p:nvPr/>
        </p:nvSpPr>
        <p:spPr>
          <a:xfrm>
            <a:off x="715962" y="2381061"/>
            <a:ext cx="3566326" cy="34258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50" dirty="0" smtClean="0"/>
              <a:t>Embrace </a:t>
            </a:r>
            <a:r>
              <a:rPr lang="en-GB" sz="1150" dirty="0"/>
              <a:t>opportunities to build networks and work as purposively as possible, across our own organisation and the Public Health and Well-Being system </a:t>
            </a:r>
          </a:p>
          <a:p>
            <a:pPr lvl="0"/>
            <a:r>
              <a:rPr lang="en-GB" sz="1150" dirty="0" smtClean="0"/>
              <a:t>Share  </a:t>
            </a:r>
            <a:r>
              <a:rPr lang="en-GB" sz="1150" dirty="0"/>
              <a:t>best Public Health practice as broadly as possible, both internally and externally</a:t>
            </a:r>
          </a:p>
          <a:p>
            <a:pPr lvl="0"/>
            <a:r>
              <a:rPr lang="en-GB" sz="1150" dirty="0" smtClean="0"/>
              <a:t>Empower </a:t>
            </a:r>
            <a:r>
              <a:rPr lang="en-GB" sz="1150" dirty="0"/>
              <a:t>and support people to be at their best</a:t>
            </a:r>
          </a:p>
          <a:p>
            <a:pPr lvl="0"/>
            <a:r>
              <a:rPr lang="en-GB" sz="1150" dirty="0" smtClean="0"/>
              <a:t>Am </a:t>
            </a:r>
            <a:r>
              <a:rPr lang="en-GB" sz="1150" dirty="0"/>
              <a:t>focussed on the needs of the people of Wales, and genuinely involve people in decision making which impacts them and their communities </a:t>
            </a:r>
          </a:p>
          <a:p>
            <a:pPr lvl="0"/>
            <a:r>
              <a:rPr lang="en-GB" sz="1150" dirty="0" smtClean="0"/>
              <a:t>Will </a:t>
            </a:r>
            <a:r>
              <a:rPr lang="en-GB" sz="1150" dirty="0"/>
              <a:t>increase the awareness and standing of Public Health Wales through our work, knowledge, behaviours and networks </a:t>
            </a:r>
          </a:p>
          <a:p>
            <a:pPr lvl="0"/>
            <a:r>
              <a:rPr lang="en-GB" sz="1150" dirty="0" smtClean="0"/>
              <a:t>Share </a:t>
            </a:r>
            <a:r>
              <a:rPr lang="en-GB" sz="1150" dirty="0"/>
              <a:t>our expertise and skills (and encourage others to do so) in delivering our vision and mission</a:t>
            </a:r>
          </a:p>
        </p:txBody>
      </p:sp>
      <p:sp>
        <p:nvSpPr>
          <p:cNvPr id="7" name="Rectangle 6"/>
          <p:cNvSpPr/>
          <p:nvPr/>
        </p:nvSpPr>
        <p:spPr>
          <a:xfrm>
            <a:off x="4489750" y="2381061"/>
            <a:ext cx="3566326" cy="3425883"/>
          </a:xfrm>
          <a:prstGeom prst="rect">
            <a:avLst/>
          </a:prstGeom>
          <a:solidFill>
            <a:srgbClr val="4FB9AB"/>
          </a:solidFill>
          <a:ln>
            <a:solidFill>
              <a:srgbClr val="4FB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50" dirty="0"/>
              <a:t>Will recognise a job well done and celebrate success </a:t>
            </a:r>
          </a:p>
          <a:p>
            <a:pPr lvl="0"/>
            <a:r>
              <a:rPr lang="en-GB" sz="1150" dirty="0"/>
              <a:t>Make time for and value everyone's views and contributions </a:t>
            </a:r>
          </a:p>
          <a:p>
            <a:pPr lvl="0"/>
            <a:r>
              <a:rPr lang="en-GB" sz="1150" dirty="0"/>
              <a:t>Actively promote involvement and inclusive dialogue </a:t>
            </a:r>
          </a:p>
          <a:p>
            <a:pPr lvl="0"/>
            <a:r>
              <a:rPr lang="en-GB" sz="1150" dirty="0"/>
              <a:t>Invite constructive feedback from others and act on the feedback to improve performance</a:t>
            </a:r>
          </a:p>
          <a:p>
            <a:pPr lvl="0"/>
            <a:r>
              <a:rPr lang="en-GB" sz="1150" dirty="0"/>
              <a:t>Communicate effectively, ensuring that the language needs and preferences of individuals are met </a:t>
            </a:r>
          </a:p>
          <a:p>
            <a:pPr lvl="0"/>
            <a:r>
              <a:rPr lang="en-GB" sz="1150" dirty="0"/>
              <a:t>Constructively challenge poor behaviours, performance or practice</a:t>
            </a:r>
          </a:p>
        </p:txBody>
      </p:sp>
      <p:sp>
        <p:nvSpPr>
          <p:cNvPr id="8" name="Rectangle 7"/>
          <p:cNvSpPr/>
          <p:nvPr/>
        </p:nvSpPr>
        <p:spPr>
          <a:xfrm>
            <a:off x="8263538" y="2381061"/>
            <a:ext cx="3566326" cy="3425883"/>
          </a:xfrm>
          <a:prstGeom prst="rect">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50" dirty="0"/>
              <a:t>Value creativity and not be afraid to try new and different ways of working </a:t>
            </a:r>
          </a:p>
          <a:p>
            <a:pPr lvl="0"/>
            <a:r>
              <a:rPr lang="en-GB" sz="1150" dirty="0"/>
              <a:t>Will be future facing, always look  for ways to do things better and actively seek out best practice and cutting edge thinking </a:t>
            </a:r>
          </a:p>
          <a:p>
            <a:pPr lvl="0"/>
            <a:r>
              <a:rPr lang="en-GB" sz="1150" dirty="0"/>
              <a:t>Quickly learn from our mistakes and look for solutions not problems </a:t>
            </a:r>
          </a:p>
          <a:p>
            <a:pPr lvl="0"/>
            <a:r>
              <a:rPr lang="en-GB" sz="1150" dirty="0"/>
              <a:t>Look for opportunities to do better, share best practice and improve performance </a:t>
            </a:r>
          </a:p>
          <a:p>
            <a:pPr lvl="0"/>
            <a:r>
              <a:rPr lang="en-GB" sz="1150" dirty="0"/>
              <a:t>Make appropriate suggestions for improvements that can be made when difficulties arise in working with others </a:t>
            </a:r>
          </a:p>
          <a:p>
            <a:pPr lvl="0"/>
            <a:r>
              <a:rPr lang="en-GB" sz="1150" dirty="0"/>
              <a:t>Proactively gather and analyse all evidence and data from all available sources (including individual experience), to perform at our best</a:t>
            </a:r>
          </a:p>
        </p:txBody>
      </p:sp>
      <p:sp>
        <p:nvSpPr>
          <p:cNvPr id="9" name="Rectangle 8"/>
          <p:cNvSpPr/>
          <p:nvPr/>
        </p:nvSpPr>
        <p:spPr>
          <a:xfrm>
            <a:off x="715962" y="2039867"/>
            <a:ext cx="3566326" cy="2597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Working Together</a:t>
            </a:r>
            <a:endParaRPr lang="en-GB" sz="1400" dirty="0"/>
          </a:p>
        </p:txBody>
      </p:sp>
      <p:sp>
        <p:nvSpPr>
          <p:cNvPr id="10" name="Rectangle 9"/>
          <p:cNvSpPr/>
          <p:nvPr/>
        </p:nvSpPr>
        <p:spPr>
          <a:xfrm>
            <a:off x="4489750" y="2037893"/>
            <a:ext cx="3566326" cy="259713"/>
          </a:xfrm>
          <a:prstGeom prst="rect">
            <a:avLst/>
          </a:prstGeom>
          <a:solidFill>
            <a:srgbClr val="4FB9AB"/>
          </a:solidFill>
          <a:ln>
            <a:solidFill>
              <a:srgbClr val="4FB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Trust and Respect</a:t>
            </a:r>
            <a:endParaRPr lang="en-GB" sz="1400" dirty="0"/>
          </a:p>
        </p:txBody>
      </p:sp>
      <p:sp>
        <p:nvSpPr>
          <p:cNvPr id="11" name="Rectangle 10"/>
          <p:cNvSpPr/>
          <p:nvPr/>
        </p:nvSpPr>
        <p:spPr>
          <a:xfrm>
            <a:off x="8263538" y="2037892"/>
            <a:ext cx="3566326" cy="259713"/>
          </a:xfrm>
          <a:prstGeom prst="rect">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Making a Difference</a:t>
            </a:r>
            <a:endParaRPr lang="en-GB" sz="1400" dirty="0"/>
          </a:p>
        </p:txBody>
      </p:sp>
      <p:sp>
        <p:nvSpPr>
          <p:cNvPr id="12" name="Left Arrow 11">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4"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hlinkClick r:id="rId3" action="ppaction://hlinksldjump"/>
            </a:endParaRPr>
          </a:p>
        </p:txBody>
      </p:sp>
    </p:spTree>
    <p:extLst>
      <p:ext uri="{BB962C8B-B14F-4D97-AF65-F5344CB8AC3E}">
        <p14:creationId xmlns:p14="http://schemas.microsoft.com/office/powerpoint/2010/main" val="761003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1000"/>
                            </p:stCondLst>
                            <p:childTnLst>
                              <p:par>
                                <p:cTn id="13" presetID="9" presetClass="entr" presetSubtype="0" fill="hold" grpId="0" nodeType="afterEffect">
                                  <p:stCondLst>
                                    <p:cond delay="200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3500"/>
                            </p:stCondLst>
                            <p:childTnLst>
                              <p:par>
                                <p:cTn id="17" presetID="9" presetClass="entr" presetSubtype="0" fill="hold" grpId="0" nodeType="afterEffect">
                                  <p:stCondLst>
                                    <p:cond delay="200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par>
                          <p:cTn id="20" fill="hold">
                            <p:stCondLst>
                              <p:cond delay="6000"/>
                            </p:stCondLst>
                            <p:childTnLst>
                              <p:par>
                                <p:cTn id="21" presetID="9" presetClass="entr" presetSubtype="0" fill="hold" grpId="0" nodeType="afterEffect">
                                  <p:stCondLst>
                                    <p:cond delay="200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par>
                          <p:cTn id="24" fill="hold">
                            <p:stCondLst>
                              <p:cond delay="8500"/>
                            </p:stCondLst>
                            <p:childTnLst>
                              <p:par>
                                <p:cTn id="25" presetID="9" presetClass="entr" presetSubtype="0" fill="hold" grpId="0" nodeType="after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Preparation</a:t>
            </a:r>
            <a:endParaRPr lang="en-GB"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3027418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2" y="2112948"/>
            <a:ext cx="6327633" cy="3359894"/>
          </a:xfrm>
        </p:spPr>
        <p:txBody>
          <a:bodyPr/>
          <a:lstStyle/>
          <a:p>
            <a:r>
              <a:rPr lang="en-GB" sz="1600" dirty="0" smtClean="0"/>
              <a:t>Choose </a:t>
            </a:r>
            <a:r>
              <a:rPr lang="en-GB" sz="1600" dirty="0"/>
              <a:t>a date that is mutually convenient </a:t>
            </a:r>
          </a:p>
          <a:p>
            <a:pPr lvl="0"/>
            <a:r>
              <a:rPr lang="en-GB" sz="1600" dirty="0"/>
              <a:t>Make sure there is time to prepare</a:t>
            </a:r>
          </a:p>
          <a:p>
            <a:pPr lvl="0"/>
            <a:r>
              <a:rPr lang="en-GB" sz="1600" dirty="0"/>
              <a:t>Allow adequate time for the conversation – at least an hour</a:t>
            </a:r>
          </a:p>
          <a:p>
            <a:pPr lvl="0"/>
            <a:r>
              <a:rPr lang="en-GB" sz="1600" dirty="0"/>
              <a:t>Book a private room and ensure there are no interruptions</a:t>
            </a:r>
          </a:p>
          <a:p>
            <a:pPr lvl="0"/>
            <a:r>
              <a:rPr lang="en-GB" sz="1600" dirty="0"/>
              <a:t>Agree whether you want parts of the My Contribution form completed and shared in advance or whether you will complete it after the discussion</a:t>
            </a:r>
          </a:p>
          <a:p>
            <a:pPr lvl="0"/>
            <a:r>
              <a:rPr lang="en-GB" sz="1600" dirty="0"/>
              <a:t>Arrange a second meeting if needed to sign off agreement</a:t>
            </a:r>
          </a:p>
          <a:p>
            <a:pPr lvl="0"/>
            <a:r>
              <a:rPr lang="en-GB" sz="1600" dirty="0"/>
              <a:t>If this falls at the same time as your Pay Progression meeting, ensure that form is also completed and signed </a:t>
            </a:r>
          </a:p>
          <a:p>
            <a:endParaRPr lang="en-GB" sz="1600" dirty="0"/>
          </a:p>
        </p:txBody>
      </p:sp>
      <p:sp>
        <p:nvSpPr>
          <p:cNvPr id="4" name="Text Placeholder 3"/>
          <p:cNvSpPr>
            <a:spLocks noGrp="1"/>
          </p:cNvSpPr>
          <p:nvPr>
            <p:ph type="body" sz="quarter" idx="15"/>
          </p:nvPr>
        </p:nvSpPr>
        <p:spPr/>
        <p:txBody>
          <a:bodyPr/>
          <a:lstStyle/>
          <a:p>
            <a:r>
              <a:rPr lang="en-GB" dirty="0" smtClean="0"/>
              <a:t>Preparing for a My Contribution meeting</a:t>
            </a:r>
            <a:endParaRPr lang="en-GB" dirty="0"/>
          </a:p>
        </p:txBody>
      </p:sp>
      <p:sp>
        <p:nvSpPr>
          <p:cNvPr id="5" name="Text Placeholder 4"/>
          <p:cNvSpPr>
            <a:spLocks noGrp="1"/>
          </p:cNvSpPr>
          <p:nvPr>
            <p:ph type="body" sz="quarter" idx="16"/>
          </p:nvPr>
        </p:nvSpPr>
        <p:spPr/>
        <p:txBody>
          <a:bodyPr/>
          <a:lstStyle/>
          <a:p>
            <a:r>
              <a:rPr lang="en-GB" dirty="0" smtClean="0"/>
              <a:t>Quick checklist</a:t>
            </a:r>
            <a:endParaRPr lang="en-GB" dirty="0"/>
          </a:p>
        </p:txBody>
      </p:sp>
      <p:sp>
        <p:nvSpPr>
          <p:cNvPr id="6" name="Rounded Rectangle 5"/>
          <p:cNvSpPr/>
          <p:nvPr/>
        </p:nvSpPr>
        <p:spPr>
          <a:xfrm>
            <a:off x="8193387" y="2619942"/>
            <a:ext cx="3282651" cy="2096913"/>
          </a:xfrm>
          <a:prstGeom prst="round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Your manager should arrange the meeting </a:t>
            </a:r>
            <a:r>
              <a:rPr lang="en-GB" dirty="0" smtClean="0"/>
              <a:t>but, </a:t>
            </a:r>
            <a:r>
              <a:rPr lang="en-GB" dirty="0"/>
              <a:t>if they </a:t>
            </a:r>
            <a:r>
              <a:rPr lang="en-GB" dirty="0" smtClean="0"/>
              <a:t>don’t, request one!</a:t>
            </a:r>
            <a:endParaRPr lang="en-GB" dirty="0"/>
          </a:p>
        </p:txBody>
      </p:sp>
      <p:sp>
        <p:nvSpPr>
          <p:cNvPr id="9"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
        <p:nvSpPr>
          <p:cNvPr id="10" name="Left Arrow 9">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Tree>
    <p:extLst>
      <p:ext uri="{BB962C8B-B14F-4D97-AF65-F5344CB8AC3E}">
        <p14:creationId xmlns:p14="http://schemas.microsoft.com/office/powerpoint/2010/main" val="478444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6"/>
                                        </p:tgtEl>
                                        <p:attrNameLst>
                                          <p:attrName>r</p:attrName>
                                        </p:attrNameLst>
                                      </p:cBhvr>
                                    </p:animRot>
                                    <p:animRot by="-240000">
                                      <p:cBhvr>
                                        <p:cTn id="7" dur="200" fill="hold">
                                          <p:stCondLst>
                                            <p:cond delay="200"/>
                                          </p:stCondLst>
                                        </p:cTn>
                                        <p:tgtEl>
                                          <p:spTgt spid="6"/>
                                        </p:tgtEl>
                                        <p:attrNameLst>
                                          <p:attrName>r</p:attrName>
                                        </p:attrNameLst>
                                      </p:cBhvr>
                                    </p:animRot>
                                    <p:animRot by="240000">
                                      <p:cBhvr>
                                        <p:cTn id="8" dur="200" fill="hold">
                                          <p:stCondLst>
                                            <p:cond delay="400"/>
                                          </p:stCondLst>
                                        </p:cTn>
                                        <p:tgtEl>
                                          <p:spTgt spid="6"/>
                                        </p:tgtEl>
                                        <p:attrNameLst>
                                          <p:attrName>r</p:attrName>
                                        </p:attrNameLst>
                                      </p:cBhvr>
                                    </p:animRot>
                                    <p:animRot by="-240000">
                                      <p:cBhvr>
                                        <p:cTn id="9" dur="200" fill="hold">
                                          <p:stCondLst>
                                            <p:cond delay="600"/>
                                          </p:stCondLst>
                                        </p:cTn>
                                        <p:tgtEl>
                                          <p:spTgt spid="6"/>
                                        </p:tgtEl>
                                        <p:attrNameLst>
                                          <p:attrName>r</p:attrName>
                                        </p:attrNameLst>
                                      </p:cBhvr>
                                    </p:animRot>
                                    <p:animRot by="120000">
                                      <p:cBhvr>
                                        <p:cTn id="10"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Content Placeholder 5" descr="Article: Fundamentals of a constructive feedback — People ..."/>
          <p:cNvPicPr>
            <a:picLocks noGrp="1" noChangeAspect="1"/>
          </p:cNvPicPr>
          <p:nvPr>
            <p:ph sz="quarter" idx="10"/>
          </p:nvPr>
        </p:nvPicPr>
        <p:blipFill>
          <a:blip r:embed="rId2">
            <a:extLst>
              <a:ext uri="{BEBA8EAE-BF5A-486C-A8C5-ECC9F3942E4B}">
                <a14:imgProps xmlns:a14="http://schemas.microsoft.com/office/drawing/2010/main">
                  <a14:imgLayer r:embed="rId3">
                    <a14:imgEffect>
                      <a14:colorTemperature colorTemp="6032"/>
                    </a14:imgEffect>
                    <a14:imgEffect>
                      <a14:saturation sat="154000"/>
                    </a14:imgEffect>
                  </a14:imgLayer>
                </a14:imgProps>
              </a:ext>
              <a:ext uri="{28A0092B-C50C-407E-A947-70E740481C1C}">
                <a14:useLocalDpi xmlns:a14="http://schemas.microsoft.com/office/drawing/2010/main" val="0"/>
              </a:ext>
            </a:extLst>
          </a:blip>
          <a:stretch>
            <a:fillRect/>
          </a:stretch>
        </p:blipFill>
        <p:spPr>
          <a:xfrm>
            <a:off x="7039394" y="2480650"/>
            <a:ext cx="4538803" cy="2553077"/>
          </a:xfrm>
        </p:spPr>
      </p:pic>
      <p:sp>
        <p:nvSpPr>
          <p:cNvPr id="3" name="Content Placeholder 2"/>
          <p:cNvSpPr>
            <a:spLocks noGrp="1"/>
          </p:cNvSpPr>
          <p:nvPr>
            <p:ph sz="quarter" idx="14"/>
          </p:nvPr>
        </p:nvSpPr>
        <p:spPr>
          <a:xfrm>
            <a:off x="715963" y="2230644"/>
            <a:ext cx="6056029" cy="3488134"/>
          </a:xfrm>
        </p:spPr>
        <p:txBody>
          <a:bodyPr/>
          <a:lstStyle/>
          <a:p>
            <a:pPr marL="0" indent="0">
              <a:buNone/>
            </a:pPr>
            <a:r>
              <a:rPr lang="en-GB" sz="1400" dirty="0"/>
              <a:t>It is best practice to decide who will give feedback on objectives at the time you are setting them at the beginning of the </a:t>
            </a:r>
            <a:r>
              <a:rPr lang="en-GB" sz="1400" dirty="0" smtClean="0"/>
              <a:t>review period, </a:t>
            </a:r>
            <a:r>
              <a:rPr lang="en-GB" sz="1400" dirty="0"/>
              <a:t>although it may not always be possible to know exactly who this will be. In preparation for your end of year review you and your manager should agree who else if anyone you need to get feedback from and how you will get this e.g. will you get the feedback and share it? Or will you ask them to send it to you manager? Or will your manager seek it directly? It may be a combination of all of these. </a:t>
            </a:r>
          </a:p>
          <a:p>
            <a:pPr marL="0" indent="0">
              <a:buNone/>
            </a:pPr>
            <a:r>
              <a:rPr lang="en-GB" sz="1400" dirty="0" smtClean="0"/>
              <a:t>Apart </a:t>
            </a:r>
            <a:r>
              <a:rPr lang="en-GB" sz="1400" dirty="0"/>
              <a:t>from your line manager the main sources of feedback will be from colleagues, stakeholders, service users and project and programme managers. If you are part of a functional team then you should get feedback from the divisional directors and senior managers you support. </a:t>
            </a:r>
            <a:endParaRPr lang="en-GB" sz="1400" dirty="0" smtClean="0"/>
          </a:p>
          <a:p>
            <a:pPr marL="0" indent="0">
              <a:buNone/>
            </a:pPr>
            <a:endParaRPr lang="en-GB" sz="1400" dirty="0"/>
          </a:p>
        </p:txBody>
      </p:sp>
      <p:sp>
        <p:nvSpPr>
          <p:cNvPr id="4" name="Text Placeholder 3"/>
          <p:cNvSpPr>
            <a:spLocks noGrp="1"/>
          </p:cNvSpPr>
          <p:nvPr>
            <p:ph type="body" sz="quarter" idx="15"/>
          </p:nvPr>
        </p:nvSpPr>
        <p:spPr/>
        <p:txBody>
          <a:bodyPr/>
          <a:lstStyle/>
          <a:p>
            <a:r>
              <a:rPr lang="en-GB" dirty="0" smtClean="0"/>
              <a:t>Gathering feedback</a:t>
            </a:r>
            <a:endParaRPr lang="en-GB" dirty="0"/>
          </a:p>
        </p:txBody>
      </p:sp>
      <p:sp>
        <p:nvSpPr>
          <p:cNvPr id="5" name="Text Placeholder 4"/>
          <p:cNvSpPr>
            <a:spLocks noGrp="1"/>
          </p:cNvSpPr>
          <p:nvPr>
            <p:ph type="body" sz="quarter" idx="16"/>
          </p:nvPr>
        </p:nvSpPr>
        <p:spPr/>
        <p:txBody>
          <a:bodyPr/>
          <a:lstStyle/>
          <a:p>
            <a:r>
              <a:rPr lang="en-GB" dirty="0" smtClean="0"/>
              <a:t>Improving the quality of your review</a:t>
            </a:r>
            <a:endParaRPr lang="en-GB" dirty="0"/>
          </a:p>
        </p:txBody>
      </p:sp>
      <p:sp>
        <p:nvSpPr>
          <p:cNvPr id="8" name="Left Arrow 7">
            <a:hlinkClick r:id="rId4"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9" name="Left Arrow 8">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0" name="Rectangle 9"/>
          <p:cNvSpPr/>
          <p:nvPr/>
        </p:nvSpPr>
        <p:spPr>
          <a:xfrm>
            <a:off x="7039394" y="5225143"/>
            <a:ext cx="4538803" cy="493635"/>
          </a:xfrm>
          <a:prstGeom prst="rect">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More information on feedback can be accessed </a:t>
            </a:r>
            <a:r>
              <a:rPr lang="en-GB" sz="1200" dirty="0" smtClean="0"/>
              <a:t>via the resources page </a:t>
            </a:r>
            <a:endParaRPr lang="en-GB" sz="1200" dirty="0"/>
          </a:p>
        </p:txBody>
      </p:sp>
      <p:sp>
        <p:nvSpPr>
          <p:cNvPr id="11" name="Content Placeholder 5"/>
          <p:cNvSpPr txBox="1">
            <a:spLocks/>
          </p:cNvSpPr>
          <p:nvPr/>
        </p:nvSpPr>
        <p:spPr>
          <a:xfrm>
            <a:off x="348491" y="6294968"/>
            <a:ext cx="4438662" cy="221599"/>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a:buNone/>
              <a:defRPr sz="1600" b="1" i="0" kern="1200" baseline="0">
                <a:solidFill>
                  <a:schemeClr val="bg1"/>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mtClean="0"/>
              <a:t>MYC Toolkit 2020 v0.1</a:t>
            </a:r>
            <a:endParaRPr lang="en-GB" dirty="0"/>
          </a:p>
        </p:txBody>
      </p:sp>
    </p:spTree>
    <p:extLst>
      <p:ext uri="{BB962C8B-B14F-4D97-AF65-F5344CB8AC3E}">
        <p14:creationId xmlns:p14="http://schemas.microsoft.com/office/powerpoint/2010/main" val="3814578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Performance Ratings </a:t>
            </a:r>
            <a:br>
              <a:rPr lang="en-GB" dirty="0" smtClean="0"/>
            </a:br>
            <a:r>
              <a:rPr lang="en-GB" dirty="0" smtClean="0"/>
              <a:t>and Support</a:t>
            </a:r>
            <a:endParaRPr lang="en-GB"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140248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4" y="2230644"/>
            <a:ext cx="6910736" cy="3724096"/>
          </a:xfrm>
        </p:spPr>
        <p:txBody>
          <a:bodyPr/>
          <a:lstStyle/>
          <a:p>
            <a:pPr marL="0" indent="0">
              <a:buNone/>
            </a:pPr>
            <a:r>
              <a:rPr lang="en-GB" sz="1600" dirty="0"/>
              <a:t>You and your manager should agree the evaluation description that reflects the extent to which you have met or exceeded the expectations of you in your current role</a:t>
            </a:r>
          </a:p>
          <a:p>
            <a:pPr marL="0" indent="0">
              <a:buNone/>
            </a:pPr>
            <a:r>
              <a:rPr lang="en-GB" sz="1600" dirty="0" smtClean="0"/>
              <a:t> </a:t>
            </a:r>
          </a:p>
          <a:p>
            <a:pPr marL="0" indent="0">
              <a:buNone/>
            </a:pPr>
            <a:r>
              <a:rPr lang="en-GB" sz="1600" dirty="0" smtClean="0"/>
              <a:t>A	My </a:t>
            </a:r>
            <a:r>
              <a:rPr lang="en-GB" sz="1600" dirty="0"/>
              <a:t>impact and contribution is above what is expected of </a:t>
            </a:r>
            <a:r>
              <a:rPr lang="en-GB" sz="1600" dirty="0" smtClean="0"/>
              <a:t>	the </a:t>
            </a:r>
            <a:r>
              <a:rPr lang="en-GB" sz="1600" dirty="0"/>
              <a:t>role</a:t>
            </a:r>
          </a:p>
          <a:p>
            <a:pPr marL="0" indent="0">
              <a:buNone/>
            </a:pPr>
            <a:r>
              <a:rPr lang="en-GB" sz="1600" dirty="0" smtClean="0"/>
              <a:t>B</a:t>
            </a:r>
            <a:r>
              <a:rPr lang="en-GB" sz="1600" dirty="0"/>
              <a:t>	My </a:t>
            </a:r>
            <a:r>
              <a:rPr lang="en-GB" sz="1600" dirty="0" smtClean="0"/>
              <a:t>impact </a:t>
            </a:r>
            <a:r>
              <a:rPr lang="en-GB" sz="1600" dirty="0"/>
              <a:t>and contribution is in line with expectations of </a:t>
            </a:r>
            <a:r>
              <a:rPr lang="en-GB" sz="1600" dirty="0" smtClean="0"/>
              <a:t>	the </a:t>
            </a:r>
            <a:r>
              <a:rPr lang="en-GB" sz="1600" dirty="0"/>
              <a:t>role</a:t>
            </a:r>
          </a:p>
          <a:p>
            <a:pPr marL="0" indent="0">
              <a:buNone/>
            </a:pPr>
            <a:r>
              <a:rPr lang="en-GB" sz="1600" dirty="0" smtClean="0"/>
              <a:t>C</a:t>
            </a:r>
            <a:r>
              <a:rPr lang="en-GB" sz="1600" dirty="0"/>
              <a:t>	My impact and contribution is below what is expected of </a:t>
            </a:r>
            <a:r>
              <a:rPr lang="en-GB" sz="1600" dirty="0" smtClean="0"/>
              <a:t>	the </a:t>
            </a:r>
            <a:r>
              <a:rPr lang="en-GB" sz="1600" dirty="0"/>
              <a:t>role </a:t>
            </a:r>
          </a:p>
          <a:p>
            <a:pPr marL="0" indent="0">
              <a:buNone/>
            </a:pPr>
            <a:r>
              <a:rPr lang="en-GB" sz="1600" dirty="0"/>
              <a:t>D	Too early to determine</a:t>
            </a:r>
          </a:p>
          <a:p>
            <a:pPr marL="0" indent="0">
              <a:buNone/>
            </a:pPr>
            <a:endParaRPr lang="en-GB" sz="1600" dirty="0"/>
          </a:p>
        </p:txBody>
      </p:sp>
      <p:sp>
        <p:nvSpPr>
          <p:cNvPr id="4" name="Text Placeholder 3"/>
          <p:cNvSpPr>
            <a:spLocks noGrp="1"/>
          </p:cNvSpPr>
          <p:nvPr>
            <p:ph type="body" sz="quarter" idx="15"/>
          </p:nvPr>
        </p:nvSpPr>
        <p:spPr/>
        <p:txBody>
          <a:bodyPr/>
          <a:lstStyle/>
          <a:p>
            <a:r>
              <a:rPr lang="en-GB" dirty="0" smtClean="0"/>
              <a:t>Evaluating Performance</a:t>
            </a:r>
            <a:endParaRPr lang="en-GB" dirty="0"/>
          </a:p>
        </p:txBody>
      </p:sp>
      <p:sp>
        <p:nvSpPr>
          <p:cNvPr id="5" name="Text Placeholder 4"/>
          <p:cNvSpPr>
            <a:spLocks noGrp="1"/>
          </p:cNvSpPr>
          <p:nvPr>
            <p:ph type="body" sz="quarter" idx="16"/>
          </p:nvPr>
        </p:nvSpPr>
        <p:spPr/>
        <p:txBody>
          <a:bodyPr/>
          <a:lstStyle/>
          <a:p>
            <a:r>
              <a:rPr lang="en-GB" dirty="0" smtClean="0"/>
              <a:t>The what, the how and the growth/learning</a:t>
            </a:r>
            <a:endParaRPr lang="en-GB" dirty="0"/>
          </a:p>
        </p:txBody>
      </p:sp>
      <p:sp>
        <p:nvSpPr>
          <p:cNvPr id="6" name="Rectangle 5"/>
          <p:cNvSpPr/>
          <p:nvPr/>
        </p:nvSpPr>
        <p:spPr>
          <a:xfrm>
            <a:off x="8239648" y="2532185"/>
            <a:ext cx="3356150" cy="29944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Remember!  </a:t>
            </a:r>
          </a:p>
          <a:p>
            <a:pPr algn="ctr"/>
            <a:endParaRPr lang="en-GB" dirty="0"/>
          </a:p>
          <a:p>
            <a:pPr algn="ctr"/>
            <a:r>
              <a:rPr lang="en-GB" dirty="0" smtClean="0"/>
              <a:t>Setting clear expectations and having regular dialogue throughout the year is essential to agreeing a fair performance rating</a:t>
            </a:r>
            <a:endParaRPr lang="en-GB" dirty="0"/>
          </a:p>
        </p:txBody>
      </p:sp>
      <p:sp>
        <p:nvSpPr>
          <p:cNvPr id="7" name="Left Arrow 6">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a:hlinkClick r:id="rId3" action="ppaction://hlinksldjump"/>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9"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58535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grpId="0" nodeType="clickEffect">
                                  <p:stCondLst>
                                    <p:cond delay="0"/>
                                  </p:stCondLst>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2230644"/>
            <a:ext cx="9382629" cy="4088299"/>
          </a:xfrm>
        </p:spPr>
        <p:txBody>
          <a:bodyPr/>
          <a:lstStyle/>
          <a:p>
            <a:pPr marL="0" indent="0">
              <a:buNone/>
            </a:pPr>
            <a:r>
              <a:rPr lang="en-GB" sz="1400" dirty="0"/>
              <a:t>There may be times you may find it hard to meet your objectives. There may be a number of reasons for this and whilst some may be outside of your control, some may be down to you or a change in your circumstances. You should raise this with your manager as soon as possible. Do not wait until your end of year review or Pay Progression </a:t>
            </a:r>
            <a:r>
              <a:rPr lang="en-GB" sz="1400" dirty="0" smtClean="0"/>
              <a:t>meeting.</a:t>
            </a:r>
            <a:endParaRPr lang="en-GB" sz="1400" dirty="0"/>
          </a:p>
          <a:p>
            <a:pPr marL="0" indent="0">
              <a:buNone/>
            </a:pPr>
            <a:r>
              <a:rPr lang="en-GB" sz="1400" dirty="0" smtClean="0"/>
              <a:t>Whether </a:t>
            </a:r>
            <a:r>
              <a:rPr lang="en-GB" sz="1400" dirty="0"/>
              <a:t>it is you or your manager that raises the fact that your performance, or the way in which you are working in line with our values, is giving cause for concern, they will work with you develop a plan to help you get back on track. </a:t>
            </a:r>
            <a:endParaRPr lang="en-GB" sz="1400" dirty="0" smtClean="0"/>
          </a:p>
          <a:p>
            <a:pPr marL="0" indent="0">
              <a:buNone/>
            </a:pPr>
            <a:r>
              <a:rPr lang="en-GB" sz="1400" dirty="0" smtClean="0"/>
              <a:t>There </a:t>
            </a:r>
            <a:r>
              <a:rPr lang="en-GB" sz="1400" dirty="0"/>
              <a:t>may be a short or small intervention to bring you back on track – e.g. agreeing a revised deadline or re-prioritising tasks.  This low-impact and short term intervention should last no longer than two weeks and not have any impact on the wider team or their work.  This should also take place within the performance year (April-March</a:t>
            </a:r>
            <a:r>
              <a:rPr lang="en-GB" sz="1400" dirty="0" smtClean="0"/>
              <a:t>).</a:t>
            </a:r>
            <a:r>
              <a:rPr lang="en-GB" sz="1400" dirty="0"/>
              <a:t> </a:t>
            </a:r>
          </a:p>
          <a:p>
            <a:pPr marL="0" indent="0">
              <a:buNone/>
            </a:pPr>
            <a:r>
              <a:rPr lang="en-GB" sz="1400" dirty="0"/>
              <a:t>If longer term or more structured support is required, the first and informal stage of the </a:t>
            </a:r>
            <a:r>
              <a:rPr lang="en-GB" sz="1400" dirty="0">
                <a:hlinkClick r:id="rId2"/>
              </a:rPr>
              <a:t>All Wales Capability Policy</a:t>
            </a:r>
            <a:r>
              <a:rPr lang="en-GB" sz="1400" dirty="0"/>
              <a:t> should be followed. </a:t>
            </a:r>
            <a:r>
              <a:rPr lang="en-GB" sz="1400" dirty="0" smtClean="0"/>
              <a:t>Advice and guidance can be sought from the People Team. </a:t>
            </a:r>
            <a:endParaRPr lang="en-GB" sz="1400" dirty="0"/>
          </a:p>
          <a:p>
            <a:pPr marL="0" indent="0">
              <a:buNone/>
            </a:pPr>
            <a:endParaRPr lang="en-GB" sz="1400" dirty="0"/>
          </a:p>
          <a:p>
            <a:pPr marL="0" indent="0">
              <a:buNone/>
            </a:pPr>
            <a:endParaRPr lang="en-GB" sz="1400" dirty="0"/>
          </a:p>
        </p:txBody>
      </p:sp>
      <p:sp>
        <p:nvSpPr>
          <p:cNvPr id="4" name="Text Placeholder 3"/>
          <p:cNvSpPr>
            <a:spLocks noGrp="1"/>
          </p:cNvSpPr>
          <p:nvPr>
            <p:ph type="body" sz="quarter" idx="15"/>
          </p:nvPr>
        </p:nvSpPr>
        <p:spPr/>
        <p:txBody>
          <a:bodyPr/>
          <a:lstStyle/>
          <a:p>
            <a:r>
              <a:rPr lang="en-GB" dirty="0" smtClean="0"/>
              <a:t>Additional Support	</a:t>
            </a:r>
            <a:endParaRPr lang="en-GB" dirty="0"/>
          </a:p>
        </p:txBody>
      </p:sp>
      <p:sp>
        <p:nvSpPr>
          <p:cNvPr id="5" name="Text Placeholder 4"/>
          <p:cNvSpPr>
            <a:spLocks noGrp="1"/>
          </p:cNvSpPr>
          <p:nvPr>
            <p:ph type="body" sz="quarter" idx="16"/>
          </p:nvPr>
        </p:nvSpPr>
        <p:spPr/>
        <p:txBody>
          <a:bodyPr/>
          <a:lstStyle/>
          <a:p>
            <a:r>
              <a:rPr lang="en-GB" dirty="0" smtClean="0"/>
              <a:t>Getting back on track</a:t>
            </a:r>
            <a:endParaRPr lang="en-GB" dirty="0"/>
          </a:p>
        </p:txBody>
      </p:sp>
      <p:sp>
        <p:nvSpPr>
          <p:cNvPr id="6" name="Left Arrow 5">
            <a:hlinkClick r:id="rId3"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TextBox 7"/>
          <p:cNvSpPr txBox="1"/>
          <p:nvPr/>
        </p:nvSpPr>
        <p:spPr>
          <a:xfrm>
            <a:off x="10288274" y="1374948"/>
            <a:ext cx="1527350" cy="4708981"/>
          </a:xfrm>
          <a:prstGeom prst="rect">
            <a:avLst/>
          </a:prstGeom>
          <a:noFill/>
        </p:spPr>
        <p:txBody>
          <a:bodyPr wrap="square" rtlCol="0">
            <a:spAutoFit/>
          </a:bodyPr>
          <a:lstStyle/>
          <a:p>
            <a:r>
              <a:rPr lang="en-GB" sz="30000" b="0" i="0" dirty="0" smtClean="0">
                <a:solidFill>
                  <a:srgbClr val="E03882"/>
                </a:solidFill>
                <a:latin typeface="Ubuntu" charset="0"/>
                <a:ea typeface="Ubuntu" charset="0"/>
                <a:cs typeface="Ubuntu" charset="0"/>
              </a:rPr>
              <a:t>!</a:t>
            </a:r>
          </a:p>
        </p:txBody>
      </p:sp>
      <p:sp>
        <p:nvSpPr>
          <p:cNvPr id="9"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3866504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2230644"/>
            <a:ext cx="9382629" cy="3872855"/>
          </a:xfrm>
        </p:spPr>
        <p:txBody>
          <a:bodyPr/>
          <a:lstStyle/>
          <a:p>
            <a:pPr marL="0" indent="0">
              <a:buNone/>
            </a:pPr>
            <a:r>
              <a:rPr lang="en-GB" sz="1400" dirty="0"/>
              <a:t>There may be times you may find it hard to meet your objectives. There may be a number of reasons for this </a:t>
            </a:r>
            <a:r>
              <a:rPr lang="en-GB" sz="1400" dirty="0" smtClean="0"/>
              <a:t>and, </a:t>
            </a:r>
            <a:r>
              <a:rPr lang="en-GB" sz="1400" dirty="0"/>
              <a:t>whilst some may be outside of your control, some may be down to you or a change in your circumstances. You should raise this with your manager as soon as possible. Do not wait until your end of year review or Pay Progression </a:t>
            </a:r>
            <a:r>
              <a:rPr lang="en-GB" sz="1400" dirty="0" smtClean="0"/>
              <a:t>meeting – please let them help you.</a:t>
            </a:r>
            <a:endParaRPr lang="en-GB" sz="1400" dirty="0"/>
          </a:p>
          <a:p>
            <a:pPr marL="0" indent="0">
              <a:buNone/>
            </a:pPr>
            <a:r>
              <a:rPr lang="en-GB" sz="1400" dirty="0" smtClean="0"/>
              <a:t>Whether </a:t>
            </a:r>
            <a:r>
              <a:rPr lang="en-GB" sz="1400" dirty="0"/>
              <a:t>it is you or your manager that raises the fact that your performance, or the way in which you are working in line with our values, is giving cause for concern, they will work with you develop a plan to help you get back on track. </a:t>
            </a:r>
            <a:endParaRPr lang="en-GB" sz="1400" dirty="0" smtClean="0"/>
          </a:p>
          <a:p>
            <a:pPr marL="0" indent="0">
              <a:buNone/>
            </a:pPr>
            <a:r>
              <a:rPr lang="en-GB" sz="1400" dirty="0" smtClean="0"/>
              <a:t>There </a:t>
            </a:r>
            <a:r>
              <a:rPr lang="en-GB" sz="1400" dirty="0"/>
              <a:t>may be a </a:t>
            </a:r>
            <a:r>
              <a:rPr lang="en-GB" sz="1400" dirty="0" smtClean="0"/>
              <a:t>short-term </a:t>
            </a:r>
            <a:r>
              <a:rPr lang="en-GB" sz="1400" dirty="0"/>
              <a:t>or small intervention to bring you back on track – e.g. agreeing a revised deadline or re-prioritising tasks.  This low-impact and short term intervention should last no longer than two weeks and not have any impact on the wider team or their work.  This should also take place within the performance year (April-March</a:t>
            </a:r>
            <a:r>
              <a:rPr lang="en-GB" sz="1400" dirty="0" smtClean="0"/>
              <a:t>).</a:t>
            </a:r>
            <a:r>
              <a:rPr lang="en-GB" sz="1400" dirty="0"/>
              <a:t> </a:t>
            </a:r>
          </a:p>
          <a:p>
            <a:pPr marL="0" indent="0">
              <a:buNone/>
            </a:pPr>
            <a:r>
              <a:rPr lang="en-GB" sz="1400" dirty="0"/>
              <a:t>If longer term or more structured support is required, the first and informal stage of the </a:t>
            </a:r>
            <a:r>
              <a:rPr lang="en-GB" sz="1400" dirty="0">
                <a:hlinkClick r:id="rId2"/>
              </a:rPr>
              <a:t>All Wales Capability Policy</a:t>
            </a:r>
            <a:r>
              <a:rPr lang="en-GB" sz="1400" dirty="0"/>
              <a:t> should be followed. </a:t>
            </a:r>
            <a:r>
              <a:rPr lang="en-GB" sz="1400" dirty="0" smtClean="0"/>
              <a:t>Advice and guidance can be sought from the People Team. </a:t>
            </a:r>
            <a:endParaRPr lang="en-GB" sz="1400" dirty="0"/>
          </a:p>
          <a:p>
            <a:pPr marL="0" indent="0">
              <a:buNone/>
            </a:pPr>
            <a:endParaRPr lang="en-GB" sz="1400" dirty="0"/>
          </a:p>
          <a:p>
            <a:pPr marL="0" indent="0">
              <a:buNone/>
            </a:pPr>
            <a:endParaRPr lang="en-GB" sz="1400" dirty="0"/>
          </a:p>
        </p:txBody>
      </p:sp>
      <p:sp>
        <p:nvSpPr>
          <p:cNvPr id="4" name="Text Placeholder 3"/>
          <p:cNvSpPr>
            <a:spLocks noGrp="1"/>
          </p:cNvSpPr>
          <p:nvPr>
            <p:ph type="body" sz="quarter" idx="15"/>
          </p:nvPr>
        </p:nvSpPr>
        <p:spPr/>
        <p:txBody>
          <a:bodyPr/>
          <a:lstStyle/>
          <a:p>
            <a:r>
              <a:rPr lang="en-GB" dirty="0" smtClean="0"/>
              <a:t>Additional Support	</a:t>
            </a:r>
            <a:endParaRPr lang="en-GB" dirty="0"/>
          </a:p>
        </p:txBody>
      </p:sp>
      <p:sp>
        <p:nvSpPr>
          <p:cNvPr id="5" name="Text Placeholder 4"/>
          <p:cNvSpPr>
            <a:spLocks noGrp="1"/>
          </p:cNvSpPr>
          <p:nvPr>
            <p:ph type="body" sz="quarter" idx="16"/>
          </p:nvPr>
        </p:nvSpPr>
        <p:spPr/>
        <p:txBody>
          <a:bodyPr/>
          <a:lstStyle/>
          <a:p>
            <a:r>
              <a:rPr lang="en-GB" dirty="0" smtClean="0"/>
              <a:t>Getting back on track</a:t>
            </a:r>
            <a:endParaRPr lang="en-GB" dirty="0"/>
          </a:p>
        </p:txBody>
      </p:sp>
      <p:sp>
        <p:nvSpPr>
          <p:cNvPr id="6" name="Left Arrow 5">
            <a:hlinkClick r:id="rId3"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7" name="Left Arrow 6">
            <a:hlinkClick r:id="rId4" action="ppaction://hlinksldjump"/>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8" name="TextBox 7"/>
          <p:cNvSpPr txBox="1"/>
          <p:nvPr/>
        </p:nvSpPr>
        <p:spPr>
          <a:xfrm>
            <a:off x="10288274" y="1374948"/>
            <a:ext cx="1527350" cy="4708981"/>
          </a:xfrm>
          <a:prstGeom prst="rect">
            <a:avLst/>
          </a:prstGeom>
          <a:noFill/>
        </p:spPr>
        <p:txBody>
          <a:bodyPr wrap="square" rtlCol="0">
            <a:spAutoFit/>
          </a:bodyPr>
          <a:lstStyle/>
          <a:p>
            <a:r>
              <a:rPr lang="en-GB" sz="30000" b="0" i="0" dirty="0" smtClean="0">
                <a:solidFill>
                  <a:srgbClr val="E03882"/>
                </a:solidFill>
                <a:latin typeface="Ubuntu" charset="0"/>
                <a:ea typeface="Ubuntu" charset="0"/>
                <a:cs typeface="Ubuntu" charset="0"/>
              </a:rPr>
              <a:t>!</a:t>
            </a:r>
          </a:p>
        </p:txBody>
      </p:sp>
      <p:sp>
        <p:nvSpPr>
          <p:cNvPr id="9"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1276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Recording My Contribution</a:t>
            </a:r>
            <a:endParaRPr lang="en-GB" dirty="0"/>
          </a:p>
        </p:txBody>
      </p:sp>
      <p:sp>
        <p:nvSpPr>
          <p:cNvPr id="7" name="Left Arrow 6"/>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251382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1" y="2207172"/>
            <a:ext cx="10760075" cy="3026470"/>
          </a:xfrm>
        </p:spPr>
        <p:txBody>
          <a:bodyPr/>
          <a:lstStyle/>
          <a:p>
            <a:r>
              <a:rPr lang="en-GB" sz="2000" dirty="0"/>
              <a:t>My Contribution is our process for helping you see how your role fits into the organisation and how </a:t>
            </a:r>
            <a:r>
              <a:rPr lang="en-GB" sz="2000" dirty="0" smtClean="0"/>
              <a:t>the work </a:t>
            </a:r>
            <a:r>
              <a:rPr lang="en-GB" sz="2000" dirty="0"/>
              <a:t>you do has a real impact on the success of Public Health Wales. Agreeing clear expectations, having regular conversations and receiving constructive feedback is at the heart of the process and there is a form to help you and your manager to plan your discussions as well as record your achievements and action plan.</a:t>
            </a:r>
          </a:p>
          <a:p>
            <a:pPr marL="0" indent="0">
              <a:buNone/>
            </a:pPr>
            <a:endParaRPr lang="en-GB" sz="2000" dirty="0"/>
          </a:p>
          <a:p>
            <a:r>
              <a:rPr lang="en-GB" sz="2000" dirty="0"/>
              <a:t>This Guidance and Toolkit is designed to help you and your manager get the maximum benefit from the process. </a:t>
            </a:r>
          </a:p>
        </p:txBody>
      </p:sp>
      <p:sp>
        <p:nvSpPr>
          <p:cNvPr id="4" name="Text Placeholder 3"/>
          <p:cNvSpPr>
            <a:spLocks noGrp="1"/>
          </p:cNvSpPr>
          <p:nvPr>
            <p:ph type="body" sz="quarter" idx="15"/>
          </p:nvPr>
        </p:nvSpPr>
        <p:spPr/>
        <p:txBody>
          <a:bodyPr/>
          <a:lstStyle/>
          <a:p>
            <a:r>
              <a:rPr lang="en-GB" dirty="0" smtClean="0"/>
              <a:t>Introduction</a:t>
            </a:r>
            <a:endParaRPr lang="en-GB" dirty="0"/>
          </a:p>
        </p:txBody>
      </p:sp>
      <p:sp>
        <p:nvSpPr>
          <p:cNvPr id="5" name="Text Placeholder 4"/>
          <p:cNvSpPr>
            <a:spLocks noGrp="1"/>
          </p:cNvSpPr>
          <p:nvPr>
            <p:ph type="body" sz="quarter" idx="16"/>
          </p:nvPr>
        </p:nvSpPr>
        <p:spPr/>
        <p:txBody>
          <a:bodyPr/>
          <a:lstStyle/>
          <a:p>
            <a:r>
              <a:rPr lang="en-GB" dirty="0" smtClean="0"/>
              <a:t>Background </a:t>
            </a:r>
            <a:endParaRPr lang="en-GB" dirty="0"/>
          </a:p>
        </p:txBody>
      </p:sp>
      <p:sp>
        <p:nvSpPr>
          <p:cNvPr id="6" name="Content Placeholder 5"/>
          <p:cNvSpPr>
            <a:spLocks noGrp="1"/>
          </p:cNvSpPr>
          <p:nvPr>
            <p:ph sz="quarter" idx="10"/>
          </p:nvPr>
        </p:nvSpPr>
        <p:spPr/>
        <p:txBody>
          <a:bodyPr/>
          <a:lstStyle/>
          <a:p>
            <a:r>
              <a:rPr lang="en-GB" dirty="0" smtClean="0"/>
              <a:t>MYC Toolkit 2020 v0.1</a:t>
            </a:r>
            <a:endParaRPr lang="en-GB" dirty="0"/>
          </a:p>
        </p:txBody>
      </p:sp>
      <p:sp>
        <p:nvSpPr>
          <p:cNvPr id="7" name="Left Arrow 6"/>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25304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4" y="2049773"/>
            <a:ext cx="11201104" cy="3785652"/>
          </a:xfrm>
        </p:spPr>
        <p:txBody>
          <a:bodyPr/>
          <a:lstStyle/>
          <a:p>
            <a:r>
              <a:rPr lang="en-GB" sz="1400" dirty="0" smtClean="0"/>
              <a:t>The My </a:t>
            </a:r>
            <a:r>
              <a:rPr lang="en-GB" sz="1400" dirty="0"/>
              <a:t>Contribution </a:t>
            </a:r>
            <a:r>
              <a:rPr lang="en-GB" sz="1400" dirty="0" smtClean="0"/>
              <a:t>Performance, Development and Wellbeing Record is available in English and Welsh which </a:t>
            </a:r>
            <a:r>
              <a:rPr lang="en-GB" sz="1400" dirty="0"/>
              <a:t>can be found </a:t>
            </a:r>
            <a:r>
              <a:rPr lang="en-GB" sz="1400" u="sng" dirty="0" smtClean="0"/>
              <a:t>LINK</a:t>
            </a:r>
            <a:r>
              <a:rPr lang="en-GB" sz="1400" dirty="0" smtClean="0"/>
              <a:t>. </a:t>
            </a:r>
            <a:r>
              <a:rPr lang="en-GB" sz="1400" dirty="0"/>
              <a:t>The </a:t>
            </a:r>
            <a:r>
              <a:rPr lang="en-GB" sz="1400" dirty="0" smtClean="0"/>
              <a:t>form is designed </a:t>
            </a:r>
            <a:r>
              <a:rPr lang="en-GB" sz="1400" dirty="0"/>
              <a:t>to provide you and your manager with a simple framework and guide for conducting and capturing the </a:t>
            </a:r>
            <a:r>
              <a:rPr lang="en-GB" sz="1400" dirty="0" smtClean="0"/>
              <a:t>conversations as you work through the review period. </a:t>
            </a:r>
            <a:r>
              <a:rPr lang="en-GB" sz="1400" dirty="0"/>
              <a:t>Using a standard form across the organisation supports consistency and </a:t>
            </a:r>
            <a:r>
              <a:rPr lang="en-GB" sz="1400" dirty="0" smtClean="0"/>
              <a:t>quality and by </a:t>
            </a:r>
            <a:r>
              <a:rPr lang="en-GB" sz="1400" dirty="0"/>
              <a:t>using the form in your </a:t>
            </a:r>
            <a:r>
              <a:rPr lang="en-GB" sz="1400" dirty="0" smtClean="0"/>
              <a:t>conversations, </a:t>
            </a:r>
            <a:r>
              <a:rPr lang="en-GB" sz="1400" dirty="0"/>
              <a:t>you and your manager can be confident that you have covered all the areas for discussion that you should do</a:t>
            </a:r>
            <a:r>
              <a:rPr lang="en-GB" sz="1400" dirty="0" smtClean="0"/>
              <a:t>.</a:t>
            </a:r>
            <a:endParaRPr lang="en-GB" sz="1400" dirty="0"/>
          </a:p>
          <a:p>
            <a:r>
              <a:rPr lang="en-GB" sz="1400" dirty="0"/>
              <a:t>It is important to keep a record of the conversations you have particularly where you are agreeing and capturing agreements, actions and decisions. You may find the form valuable input if you are compiling a portfolio for professional development purposes</a:t>
            </a:r>
            <a:r>
              <a:rPr lang="en-GB" sz="1400" dirty="0" smtClean="0"/>
              <a:t>.</a:t>
            </a:r>
            <a:endParaRPr lang="en-GB" sz="1400" dirty="0"/>
          </a:p>
          <a:p>
            <a:r>
              <a:rPr lang="en-GB" sz="1400" dirty="0" smtClean="0"/>
              <a:t>Please </a:t>
            </a:r>
            <a:r>
              <a:rPr lang="en-GB" sz="1400" dirty="0"/>
              <a:t>note, a separate form must be completed for Pay Progression</a:t>
            </a:r>
            <a:r>
              <a:rPr lang="en-GB" sz="1400" dirty="0" smtClean="0"/>
              <a:t>.</a:t>
            </a:r>
          </a:p>
          <a:p>
            <a:r>
              <a:rPr lang="en-GB" sz="1400" dirty="0" smtClean="0"/>
              <a:t>Wellbeing remains at the heart of what we do, so whilst detail may be </a:t>
            </a:r>
            <a:r>
              <a:rPr lang="en-GB" sz="1400" dirty="0" err="1" smtClean="0"/>
              <a:t>lite</a:t>
            </a:r>
            <a:r>
              <a:rPr lang="en-GB" sz="1400" dirty="0" smtClean="0"/>
              <a:t>, we hope asking how you are doing at the beginning of each conversation gives us an opportunity to be open.</a:t>
            </a:r>
          </a:p>
          <a:p>
            <a:pPr marL="0" indent="0">
              <a:buNone/>
            </a:pPr>
            <a:endParaRPr lang="en-GB" sz="1400" dirty="0" smtClean="0"/>
          </a:p>
          <a:p>
            <a:pPr marL="0" indent="0">
              <a:buNone/>
            </a:pPr>
            <a:r>
              <a:rPr lang="en-GB" sz="1400" dirty="0" smtClean="0"/>
              <a:t>Click here to access ESR and record your structured discussions </a:t>
            </a:r>
            <a:endParaRPr lang="en-GB" sz="1400" dirty="0"/>
          </a:p>
          <a:p>
            <a:pPr marL="0" indent="0">
              <a:buNone/>
            </a:pPr>
            <a:endParaRPr lang="en-GB" sz="1400" dirty="0"/>
          </a:p>
        </p:txBody>
      </p:sp>
      <p:sp>
        <p:nvSpPr>
          <p:cNvPr id="4" name="Text Placeholder 3"/>
          <p:cNvSpPr>
            <a:spLocks noGrp="1"/>
          </p:cNvSpPr>
          <p:nvPr>
            <p:ph type="body" sz="quarter" idx="15"/>
          </p:nvPr>
        </p:nvSpPr>
        <p:spPr/>
        <p:txBody>
          <a:bodyPr/>
          <a:lstStyle/>
          <a:p>
            <a:r>
              <a:rPr lang="en-GB" dirty="0" smtClean="0"/>
              <a:t>Documenting and recording My Contribution</a:t>
            </a:r>
            <a:endParaRPr lang="en-GB" dirty="0"/>
          </a:p>
        </p:txBody>
      </p:sp>
      <p:sp>
        <p:nvSpPr>
          <p:cNvPr id="5" name="Text Placeholder 4"/>
          <p:cNvSpPr>
            <a:spLocks noGrp="1"/>
          </p:cNvSpPr>
          <p:nvPr>
            <p:ph type="body" sz="quarter" idx="16"/>
          </p:nvPr>
        </p:nvSpPr>
        <p:spPr/>
        <p:txBody>
          <a:bodyPr/>
          <a:lstStyle/>
          <a:p>
            <a:r>
              <a:rPr lang="en-GB" dirty="0" smtClean="0"/>
              <a:t>Structured meetings</a:t>
            </a:r>
            <a:endParaRPr lang="en-GB" dirty="0"/>
          </a:p>
        </p:txBody>
      </p:sp>
      <p:pic>
        <p:nvPicPr>
          <p:cNvPr id="6" name="Picture 5">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1814" y="5015351"/>
            <a:ext cx="5305253" cy="761374"/>
          </a:xfrm>
          <a:prstGeom prst="rect">
            <a:avLst/>
          </a:prstGeom>
        </p:spPr>
      </p:pic>
      <p:cxnSp>
        <p:nvCxnSpPr>
          <p:cNvPr id="8" name="Straight Arrow Connector 7"/>
          <p:cNvCxnSpPr/>
          <p:nvPr/>
        </p:nvCxnSpPr>
        <p:spPr>
          <a:xfrm flipV="1">
            <a:off x="1607736" y="5575411"/>
            <a:ext cx="3285811" cy="23384"/>
          </a:xfrm>
          <a:prstGeom prst="straightConnector1">
            <a:avLst/>
          </a:prstGeom>
          <a:ln w="57150">
            <a:solidFill>
              <a:srgbClr val="F9C40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
        <p:nvSpPr>
          <p:cNvPr id="11" name="Left Arrow 10">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2" name="Left Arrow 11">
            <a:hlinkClick r:id="rId4" action="ppaction://hlinksldjump"/>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304347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childTnLst>
                          </p:cTn>
                        </p:par>
                        <p:par>
                          <p:cTn id="25" fill="hold">
                            <p:stCondLst>
                              <p:cond delay="1000"/>
                            </p:stCondLst>
                            <p:childTnLst>
                              <p:par>
                                <p:cTn id="26" presetID="9"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par>
                          <p:cTn id="29" fill="hold">
                            <p:stCondLst>
                              <p:cond delay="1500"/>
                            </p:stCondLst>
                            <p:childTnLst>
                              <p:par>
                                <p:cTn id="30" presetID="9"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500" tmFilter="0, 0; .2, .5; .8, .5; 1, 0"/>
                                        <p:tgtEl>
                                          <p:spTgt spid="6"/>
                                        </p:tgtEl>
                                      </p:cBhvr>
                                    </p:animEffect>
                                    <p:animScale>
                                      <p:cBhvr>
                                        <p:cTn id="3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Managers’ Reflections</a:t>
            </a:r>
            <a:endParaRPr lang="en-GB" dirty="0"/>
          </a:p>
        </p:txBody>
      </p:sp>
      <p:sp>
        <p:nvSpPr>
          <p:cNvPr id="7" name="Left Arrow 6"/>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30043177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2110154"/>
            <a:ext cx="10760075" cy="3911327"/>
          </a:xfrm>
        </p:spPr>
        <p:txBody>
          <a:bodyPr/>
          <a:lstStyle/>
          <a:p>
            <a:pPr marL="0" indent="0">
              <a:buNone/>
            </a:pPr>
            <a:r>
              <a:rPr lang="en-GB" sz="1250" dirty="0"/>
              <a:t>As a manager, most of your time spent on performance management is likely spent on conversations with your staff and giving them feedback on their performance, but how often do you reflect on what exactly you have done to help them deliver their contribution. The points below may help you think about what you should be doing and can also be used when your manager is reviewing your performance as a manager. The points below may help you shape your own objectives for the coming year.</a:t>
            </a:r>
          </a:p>
          <a:p>
            <a:pPr marL="0" indent="0">
              <a:buNone/>
            </a:pPr>
            <a:r>
              <a:rPr lang="en-GB" sz="1250" b="1" u="sng" dirty="0" smtClean="0">
                <a:solidFill>
                  <a:srgbClr val="28B8CE"/>
                </a:solidFill>
              </a:rPr>
              <a:t>Expectations: </a:t>
            </a:r>
            <a:r>
              <a:rPr lang="en-GB" sz="1250" dirty="0" smtClean="0"/>
              <a:t>Unless </a:t>
            </a:r>
            <a:r>
              <a:rPr lang="en-GB" sz="1250" dirty="0"/>
              <a:t>your team members are clear on what’s expected of them it is almost impossible for them to perform effectively. More often than not this is your responsibility. How sure are you that your expectations are clearly </a:t>
            </a:r>
            <a:r>
              <a:rPr lang="en-GB" sz="1250" dirty="0" smtClean="0"/>
              <a:t>understood?</a:t>
            </a:r>
          </a:p>
          <a:p>
            <a:pPr marL="0" indent="0">
              <a:buNone/>
            </a:pPr>
            <a:r>
              <a:rPr lang="en-GB" sz="1250" b="1" u="sng" dirty="0" smtClean="0">
                <a:solidFill>
                  <a:srgbClr val="28B8CE"/>
                </a:solidFill>
              </a:rPr>
              <a:t>Ability: </a:t>
            </a:r>
            <a:r>
              <a:rPr lang="en-GB" sz="1250" dirty="0" smtClean="0"/>
              <a:t>Your </a:t>
            </a:r>
            <a:r>
              <a:rPr lang="en-GB" sz="1250" dirty="0"/>
              <a:t>team members need to have the right skills, resources and aptitude to deliver on agreed expectations. What have you done to support the development of competences through coaching and experiential learning? Do your team have all the necessary resources, tools and time to meet expectations? </a:t>
            </a:r>
          </a:p>
          <a:p>
            <a:pPr marL="0" indent="0">
              <a:buNone/>
            </a:pPr>
            <a:r>
              <a:rPr lang="en-GB" sz="1250" b="1" u="sng" dirty="0" smtClean="0">
                <a:solidFill>
                  <a:srgbClr val="28B8CE"/>
                </a:solidFill>
              </a:rPr>
              <a:t>Attitude: </a:t>
            </a:r>
            <a:r>
              <a:rPr lang="en-GB" sz="1250" dirty="0" smtClean="0"/>
              <a:t>No </a:t>
            </a:r>
            <a:r>
              <a:rPr lang="en-GB" sz="1250" dirty="0"/>
              <a:t>matter how clear your team members may be on task expectations or how skilled they are to deliver them, if they don’t want to they won’t perform effectively. What have you done to build commitment and self confidence? Have you tackled inappropriate behaviours you’ve witnesses throughout the year?</a:t>
            </a:r>
          </a:p>
          <a:p>
            <a:pPr marL="0" indent="0">
              <a:buNone/>
            </a:pPr>
            <a:r>
              <a:rPr lang="en-GB" sz="1250" b="1" u="sng" dirty="0" smtClean="0">
                <a:solidFill>
                  <a:srgbClr val="28B8CE"/>
                </a:solidFill>
              </a:rPr>
              <a:t>Opportunity: </a:t>
            </a:r>
            <a:r>
              <a:rPr lang="en-GB" sz="1250" dirty="0" smtClean="0"/>
              <a:t>Your </a:t>
            </a:r>
            <a:r>
              <a:rPr lang="en-GB" sz="1250" dirty="0"/>
              <a:t>team members can be clear on what is expected of them with all the ability and attitude in the world but if you don’t give them the opportunity to prove themselves they will never perform. Have you your team responsibility for outcomes rather than tasks? Have you offered constructive feedback when things have gone wrong? Could it be that you’ve held on to the reins of power?</a:t>
            </a:r>
          </a:p>
          <a:p>
            <a:pPr marL="0" indent="0">
              <a:buNone/>
            </a:pPr>
            <a:endParaRPr lang="en-GB" sz="1250" dirty="0"/>
          </a:p>
        </p:txBody>
      </p:sp>
      <p:sp>
        <p:nvSpPr>
          <p:cNvPr id="4" name="Text Placeholder 3"/>
          <p:cNvSpPr>
            <a:spLocks noGrp="1"/>
          </p:cNvSpPr>
          <p:nvPr>
            <p:ph type="body" sz="quarter" idx="15"/>
          </p:nvPr>
        </p:nvSpPr>
        <p:spPr/>
        <p:txBody>
          <a:bodyPr/>
          <a:lstStyle/>
          <a:p>
            <a:r>
              <a:rPr lang="en-GB" dirty="0" smtClean="0"/>
              <a:t>Managers’ Reflections</a:t>
            </a:r>
            <a:endParaRPr lang="en-GB" dirty="0"/>
          </a:p>
        </p:txBody>
      </p:sp>
      <p:sp>
        <p:nvSpPr>
          <p:cNvPr id="5" name="Text Placeholder 4"/>
          <p:cNvSpPr>
            <a:spLocks noGrp="1"/>
          </p:cNvSpPr>
          <p:nvPr>
            <p:ph type="body" sz="quarter" idx="16"/>
          </p:nvPr>
        </p:nvSpPr>
        <p:spPr/>
        <p:txBody>
          <a:bodyPr/>
          <a:lstStyle/>
          <a:p>
            <a:r>
              <a:rPr lang="en-GB" dirty="0" smtClean="0"/>
              <a:t>Some food for thought…and objectives!</a:t>
            </a:r>
            <a:endParaRPr lang="en-GB" dirty="0"/>
          </a:p>
        </p:txBody>
      </p:sp>
      <p:sp>
        <p:nvSpPr>
          <p:cNvPr id="7"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
        <p:nvSpPr>
          <p:cNvPr id="8" name="Left Arrow 7">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9" name="Left Arrow 8">
            <a:hlinkClick r:id="rId3" action="ppaction://hlinksldjump"/>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30945438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Additional Links </a:t>
            </a:r>
            <a:br>
              <a:rPr lang="en-GB" dirty="0" smtClean="0"/>
            </a:br>
            <a:r>
              <a:rPr lang="en-GB" dirty="0" smtClean="0"/>
              <a:t>and Resources</a:t>
            </a:r>
            <a:endParaRPr lang="en-GB" dirty="0"/>
          </a:p>
        </p:txBody>
      </p:sp>
      <p:sp>
        <p:nvSpPr>
          <p:cNvPr id="7" name="Left Arrow 6">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4571687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2230644"/>
            <a:ext cx="10760075" cy="3359894"/>
          </a:xfrm>
        </p:spPr>
        <p:txBody>
          <a:bodyPr/>
          <a:lstStyle/>
          <a:p>
            <a:r>
              <a:rPr lang="en-GB" sz="2000" dirty="0" smtClean="0">
                <a:hlinkClick r:id="rId2"/>
              </a:rPr>
              <a:t>My Contribution videos</a:t>
            </a:r>
            <a:endParaRPr lang="en-GB" sz="2000" dirty="0" smtClean="0"/>
          </a:p>
          <a:p>
            <a:r>
              <a:rPr lang="en-GB" sz="2000" dirty="0" smtClean="0">
                <a:hlinkClick r:id="rId3"/>
              </a:rPr>
              <a:t>Checklist for colleagues</a:t>
            </a:r>
            <a:endParaRPr lang="en-GB" sz="2000" dirty="0" smtClean="0"/>
          </a:p>
          <a:p>
            <a:r>
              <a:rPr lang="en-GB" sz="2000" dirty="0" smtClean="0">
                <a:hlinkClick r:id="rId4"/>
              </a:rPr>
              <a:t>Checklist for managers</a:t>
            </a:r>
            <a:endParaRPr lang="en-GB" sz="2000" dirty="0" smtClean="0"/>
          </a:p>
          <a:p>
            <a:r>
              <a:rPr lang="en-GB" sz="2000" dirty="0" smtClean="0">
                <a:hlinkClick r:id="rId5"/>
              </a:rPr>
              <a:t>Giving and receiving feedback</a:t>
            </a:r>
            <a:endParaRPr lang="en-GB" sz="2000" dirty="0" smtClean="0"/>
          </a:p>
          <a:p>
            <a:r>
              <a:rPr lang="en-GB" sz="2000" dirty="0" smtClean="0">
                <a:hlinkClick r:id="rId6"/>
              </a:rPr>
              <a:t>Pay Progression</a:t>
            </a:r>
            <a:endParaRPr lang="en-GB" sz="2000" dirty="0" smtClean="0"/>
          </a:p>
          <a:p>
            <a:r>
              <a:rPr lang="en-GB" sz="2000" dirty="0" smtClean="0">
                <a:hlinkClick r:id="rId7"/>
              </a:rPr>
              <a:t>My Contribution forms</a:t>
            </a:r>
            <a:endParaRPr lang="en-GB" sz="2000" dirty="0" smtClean="0"/>
          </a:p>
          <a:p>
            <a:r>
              <a:rPr lang="en-GB" sz="2000" dirty="0" smtClean="0">
                <a:hlinkClick r:id="rId3"/>
              </a:rPr>
              <a:t>My Contribution Policy</a:t>
            </a:r>
            <a:endParaRPr lang="en-GB" sz="2000" dirty="0" smtClean="0"/>
          </a:p>
          <a:p>
            <a:endParaRPr lang="en-GB" sz="2000" dirty="0"/>
          </a:p>
        </p:txBody>
      </p:sp>
      <p:sp>
        <p:nvSpPr>
          <p:cNvPr id="4" name="Text Placeholder 3"/>
          <p:cNvSpPr>
            <a:spLocks noGrp="1"/>
          </p:cNvSpPr>
          <p:nvPr>
            <p:ph type="body" sz="quarter" idx="15"/>
          </p:nvPr>
        </p:nvSpPr>
        <p:spPr/>
        <p:txBody>
          <a:bodyPr/>
          <a:lstStyle/>
          <a:p>
            <a:r>
              <a:rPr lang="en-GB" dirty="0" smtClean="0"/>
              <a:t>Revisiting Guidance</a:t>
            </a:r>
            <a:endParaRPr lang="en-GB" dirty="0"/>
          </a:p>
        </p:txBody>
      </p:sp>
      <p:sp>
        <p:nvSpPr>
          <p:cNvPr id="5" name="Text Placeholder 4"/>
          <p:cNvSpPr>
            <a:spLocks noGrp="1"/>
          </p:cNvSpPr>
          <p:nvPr>
            <p:ph type="body" sz="quarter" idx="16"/>
          </p:nvPr>
        </p:nvSpPr>
        <p:spPr/>
        <p:txBody>
          <a:bodyPr/>
          <a:lstStyle/>
          <a:p>
            <a:r>
              <a:rPr lang="en-GB" dirty="0" smtClean="0"/>
              <a:t>Useful Links</a:t>
            </a:r>
            <a:endParaRPr lang="en-GB" dirty="0"/>
          </a:p>
        </p:txBody>
      </p:sp>
      <p:sp>
        <p:nvSpPr>
          <p:cNvPr id="6" name="Left Arrow 5">
            <a:hlinkClick r:id="rId8"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7" name="Left Arrow 6">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8"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13731370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z="4000" dirty="0" smtClean="0"/>
              <a:t>Please contact People and OD</a:t>
            </a:r>
            <a:br>
              <a:rPr lang="en-GB" sz="4000" dirty="0" smtClean="0"/>
            </a:br>
            <a:r>
              <a:rPr lang="en-GB" sz="4000" dirty="0" smtClean="0"/>
              <a:t>at </a:t>
            </a:r>
            <a:r>
              <a:rPr lang="en-GB" sz="4000" dirty="0" smtClean="0">
                <a:hlinkClick r:id="rId2"/>
              </a:rPr>
              <a:t>PeopleSupport.PHW@wales.nhs.uk</a:t>
            </a:r>
            <a:r>
              <a:rPr lang="en-GB" sz="4000" dirty="0" smtClean="0"/>
              <a:t> </a:t>
            </a:r>
            <a:endParaRPr lang="en-GB" sz="4000" dirty="0"/>
          </a:p>
        </p:txBody>
      </p:sp>
    </p:spTree>
    <p:extLst>
      <p:ext uri="{BB962C8B-B14F-4D97-AF65-F5344CB8AC3E}">
        <p14:creationId xmlns:p14="http://schemas.microsoft.com/office/powerpoint/2010/main" val="6686831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3" y="2230644"/>
            <a:ext cx="10760075" cy="2970044"/>
          </a:xfrm>
        </p:spPr>
        <p:txBody>
          <a:bodyPr/>
          <a:lstStyle/>
          <a:p>
            <a:pPr lvl="0"/>
            <a:r>
              <a:rPr lang="en-GB" dirty="0"/>
              <a:t>Creating an environment in which My Contribution </a:t>
            </a:r>
            <a:r>
              <a:rPr lang="en-GB" dirty="0" smtClean="0"/>
              <a:t>is prioritised and can </a:t>
            </a:r>
            <a:r>
              <a:rPr lang="en-GB" dirty="0"/>
              <a:t>work</a:t>
            </a:r>
          </a:p>
          <a:p>
            <a:pPr lvl="0"/>
            <a:r>
              <a:rPr lang="en-GB" dirty="0"/>
              <a:t>Ensuring compliance with the policy and </a:t>
            </a:r>
            <a:r>
              <a:rPr lang="en-GB" dirty="0" smtClean="0"/>
              <a:t>actively monitoring completion within their directorates</a:t>
            </a:r>
          </a:p>
          <a:p>
            <a:pPr lvl="0"/>
            <a:r>
              <a:rPr lang="en-GB" dirty="0" smtClean="0"/>
              <a:t>Leading by example and ensuring colleagues they line manage all participate in My Contribution reviews</a:t>
            </a:r>
            <a:endParaRPr lang="en-GB" dirty="0"/>
          </a:p>
          <a:p>
            <a:endParaRPr lang="en-GB" dirty="0"/>
          </a:p>
        </p:txBody>
      </p:sp>
      <p:sp>
        <p:nvSpPr>
          <p:cNvPr id="5" name="Text Placeholder 4"/>
          <p:cNvSpPr>
            <a:spLocks noGrp="1"/>
          </p:cNvSpPr>
          <p:nvPr>
            <p:ph type="body" sz="quarter" idx="15"/>
          </p:nvPr>
        </p:nvSpPr>
        <p:spPr/>
        <p:txBody>
          <a:bodyPr/>
          <a:lstStyle/>
          <a:p>
            <a:r>
              <a:rPr lang="en-GB" dirty="0" smtClean="0"/>
              <a:t>Executive Team</a:t>
            </a:r>
            <a:endParaRPr lang="en-GB" dirty="0"/>
          </a:p>
        </p:txBody>
      </p:sp>
      <p:sp>
        <p:nvSpPr>
          <p:cNvPr id="6" name="Text Placeholder 5"/>
          <p:cNvSpPr>
            <a:spLocks noGrp="1"/>
          </p:cNvSpPr>
          <p:nvPr>
            <p:ph type="body" sz="quarter" idx="16"/>
          </p:nvPr>
        </p:nvSpPr>
        <p:spPr/>
        <p:txBody>
          <a:bodyPr/>
          <a:lstStyle/>
          <a:p>
            <a:r>
              <a:rPr lang="en-GB" dirty="0" smtClean="0"/>
              <a:t>Responsibilities</a:t>
            </a:r>
            <a:endParaRPr lang="en-GB" dirty="0"/>
          </a:p>
        </p:txBody>
      </p:sp>
      <p:sp>
        <p:nvSpPr>
          <p:cNvPr id="7" name="Left Arrow 6">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Tree>
    <p:extLst>
      <p:ext uri="{BB962C8B-B14F-4D97-AF65-F5344CB8AC3E}">
        <p14:creationId xmlns:p14="http://schemas.microsoft.com/office/powerpoint/2010/main" val="2283372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3" y="2230644"/>
            <a:ext cx="10760075" cy="3836948"/>
          </a:xfrm>
        </p:spPr>
        <p:txBody>
          <a:bodyPr/>
          <a:lstStyle/>
          <a:p>
            <a:pPr lvl="0"/>
            <a:r>
              <a:rPr lang="en-GB" dirty="0"/>
              <a:t>Owning and monitoring the policy and </a:t>
            </a:r>
            <a:r>
              <a:rPr lang="en-GB" dirty="0" smtClean="0"/>
              <a:t>ensuring there are processes in place to audit compliance with and the </a:t>
            </a:r>
            <a:r>
              <a:rPr lang="en-GB" dirty="0"/>
              <a:t>quality of </a:t>
            </a:r>
            <a:r>
              <a:rPr lang="en-GB" dirty="0" smtClean="0"/>
              <a:t>My Contribution</a:t>
            </a:r>
          </a:p>
          <a:p>
            <a:pPr lvl="0"/>
            <a:r>
              <a:rPr lang="en-GB" dirty="0" smtClean="0"/>
              <a:t>Ensuring </a:t>
            </a:r>
            <a:r>
              <a:rPr lang="en-GB" dirty="0"/>
              <a:t>all managers have access to </a:t>
            </a:r>
            <a:r>
              <a:rPr lang="en-GB" dirty="0" smtClean="0"/>
              <a:t>support and resources including training where appropriate</a:t>
            </a:r>
            <a:endParaRPr lang="en-GB" dirty="0"/>
          </a:p>
          <a:p>
            <a:pPr lvl="0"/>
            <a:r>
              <a:rPr lang="en-GB" dirty="0"/>
              <a:t>Reporting </a:t>
            </a:r>
            <a:r>
              <a:rPr lang="en-GB" dirty="0" smtClean="0"/>
              <a:t>to the organisation, our Board and Welsh Government at the agreed intervals</a:t>
            </a:r>
          </a:p>
          <a:p>
            <a:pPr lvl="0"/>
            <a:r>
              <a:rPr lang="en-GB" dirty="0" smtClean="0"/>
              <a:t>Ensuring the process adheres to relevant Welsh Language Standards</a:t>
            </a:r>
            <a:endParaRPr lang="en-GB" dirty="0"/>
          </a:p>
          <a:p>
            <a:endParaRPr lang="en-GB" dirty="0"/>
          </a:p>
        </p:txBody>
      </p:sp>
      <p:sp>
        <p:nvSpPr>
          <p:cNvPr id="5" name="Text Placeholder 4"/>
          <p:cNvSpPr>
            <a:spLocks noGrp="1"/>
          </p:cNvSpPr>
          <p:nvPr>
            <p:ph type="body" sz="quarter" idx="15"/>
          </p:nvPr>
        </p:nvSpPr>
        <p:spPr/>
        <p:txBody>
          <a:bodyPr/>
          <a:lstStyle/>
          <a:p>
            <a:r>
              <a:rPr lang="en-GB" dirty="0" smtClean="0"/>
              <a:t>Director of People and OD</a:t>
            </a:r>
            <a:endParaRPr lang="en-GB" dirty="0"/>
          </a:p>
        </p:txBody>
      </p:sp>
      <p:sp>
        <p:nvSpPr>
          <p:cNvPr id="6" name="Text Placeholder 5"/>
          <p:cNvSpPr>
            <a:spLocks noGrp="1"/>
          </p:cNvSpPr>
          <p:nvPr>
            <p:ph type="body" sz="quarter" idx="16"/>
          </p:nvPr>
        </p:nvSpPr>
        <p:spPr/>
        <p:txBody>
          <a:bodyPr/>
          <a:lstStyle/>
          <a:p>
            <a:r>
              <a:rPr lang="en-GB" dirty="0" smtClean="0"/>
              <a:t>Responsibilities</a:t>
            </a:r>
            <a:endParaRPr lang="en-GB" dirty="0"/>
          </a:p>
        </p:txBody>
      </p:sp>
      <p:sp>
        <p:nvSpPr>
          <p:cNvPr id="7" name="Left Arrow 6">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Tree>
    <p:extLst>
      <p:ext uri="{BB962C8B-B14F-4D97-AF65-F5344CB8AC3E}">
        <p14:creationId xmlns:p14="http://schemas.microsoft.com/office/powerpoint/2010/main" val="1007945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3" y="1982671"/>
            <a:ext cx="11066305" cy="4467890"/>
          </a:xfrm>
        </p:spPr>
        <p:txBody>
          <a:bodyPr/>
          <a:lstStyle/>
          <a:p>
            <a:pPr lvl="0"/>
            <a:r>
              <a:rPr lang="en-GB" sz="1300" dirty="0"/>
              <a:t>Conducting My Contribution in line with the principles and ensuring key agreements are documented</a:t>
            </a:r>
          </a:p>
          <a:p>
            <a:pPr lvl="0"/>
            <a:r>
              <a:rPr lang="en-GB" sz="1300" dirty="0"/>
              <a:t>Supporting employees to do the best job they can </a:t>
            </a:r>
            <a:r>
              <a:rPr lang="en-GB" sz="1300" dirty="0" smtClean="0"/>
              <a:t>and understand </a:t>
            </a:r>
            <a:r>
              <a:rPr lang="en-GB" sz="1300" dirty="0"/>
              <a:t>and develop the </a:t>
            </a:r>
            <a:r>
              <a:rPr lang="en-GB" sz="1300" dirty="0" smtClean="0"/>
              <a:t>values-aligned </a:t>
            </a:r>
            <a:r>
              <a:rPr lang="en-GB" sz="1300" dirty="0"/>
              <a:t>behaviours</a:t>
            </a:r>
          </a:p>
          <a:p>
            <a:pPr lvl="0"/>
            <a:r>
              <a:rPr lang="en-GB" sz="1300" dirty="0" smtClean="0"/>
              <a:t>Using the resources available including attending </a:t>
            </a:r>
            <a:r>
              <a:rPr lang="en-GB" sz="1300" dirty="0"/>
              <a:t>appropriate training in My Contribution</a:t>
            </a:r>
          </a:p>
          <a:p>
            <a:pPr lvl="0"/>
            <a:r>
              <a:rPr lang="en-GB" sz="1300" dirty="0"/>
              <a:t>Setting aside adequate time for regular </a:t>
            </a:r>
            <a:r>
              <a:rPr lang="en-GB" sz="1300" dirty="0" smtClean="0"/>
              <a:t>catch ups, </a:t>
            </a:r>
            <a:r>
              <a:rPr lang="en-GB" sz="1300" dirty="0"/>
              <a:t>giving honest and constructive feedback </a:t>
            </a:r>
          </a:p>
          <a:p>
            <a:pPr lvl="0"/>
            <a:r>
              <a:rPr lang="en-GB" sz="1300" dirty="0"/>
              <a:t>Ensuring employees have an up to date job description, clear objectives and a development plan </a:t>
            </a:r>
          </a:p>
          <a:p>
            <a:pPr lvl="0"/>
            <a:r>
              <a:rPr lang="en-GB" sz="1300" dirty="0"/>
              <a:t>Obtaining feedback on the individuals from relevant third parties</a:t>
            </a:r>
          </a:p>
          <a:p>
            <a:pPr lvl="0"/>
            <a:r>
              <a:rPr lang="en-GB" sz="1300" dirty="0"/>
              <a:t>Ensuring the employee has the resources they need to do their job</a:t>
            </a:r>
          </a:p>
          <a:p>
            <a:pPr lvl="0"/>
            <a:r>
              <a:rPr lang="en-GB" sz="1300" dirty="0"/>
              <a:t>Raising, addressing and escalating concerns in a timely manner</a:t>
            </a:r>
          </a:p>
          <a:p>
            <a:pPr lvl="0"/>
            <a:r>
              <a:rPr lang="en-GB" sz="1300" dirty="0"/>
              <a:t>Collating development needs for workforce and budget planning  </a:t>
            </a:r>
          </a:p>
          <a:p>
            <a:pPr lvl="0"/>
            <a:r>
              <a:rPr lang="en-GB" sz="1300" dirty="0"/>
              <a:t>Checking compliance with statutory and mandatory training and with professional registration (where appropriate)</a:t>
            </a:r>
          </a:p>
          <a:p>
            <a:pPr lvl="0"/>
            <a:r>
              <a:rPr lang="en-GB" sz="1300" dirty="0"/>
              <a:t>Conducting documented Pay Progression meetings 8-12 weeks prior to the employee’s anniversary </a:t>
            </a:r>
          </a:p>
          <a:p>
            <a:pPr lvl="0"/>
            <a:r>
              <a:rPr lang="en-GB" sz="1300" dirty="0"/>
              <a:t>Following the agreed Pay Progression process should the review meeting outcome be ‘unsatisfactory’</a:t>
            </a:r>
          </a:p>
          <a:p>
            <a:pPr marL="0" indent="0">
              <a:buNone/>
            </a:pPr>
            <a:r>
              <a:rPr lang="en-GB" sz="1300" dirty="0"/>
              <a:t> </a:t>
            </a:r>
          </a:p>
          <a:p>
            <a:endParaRPr lang="en-GB" sz="1300" dirty="0"/>
          </a:p>
        </p:txBody>
      </p:sp>
      <p:sp>
        <p:nvSpPr>
          <p:cNvPr id="5" name="Text Placeholder 4"/>
          <p:cNvSpPr>
            <a:spLocks noGrp="1"/>
          </p:cNvSpPr>
          <p:nvPr>
            <p:ph type="body" sz="quarter" idx="15"/>
          </p:nvPr>
        </p:nvSpPr>
        <p:spPr/>
        <p:txBody>
          <a:bodyPr/>
          <a:lstStyle/>
          <a:p>
            <a:r>
              <a:rPr lang="en-GB" dirty="0" smtClean="0"/>
              <a:t>Line Managers</a:t>
            </a:r>
            <a:endParaRPr lang="en-GB" dirty="0"/>
          </a:p>
        </p:txBody>
      </p:sp>
      <p:sp>
        <p:nvSpPr>
          <p:cNvPr id="6" name="Text Placeholder 5"/>
          <p:cNvSpPr>
            <a:spLocks noGrp="1"/>
          </p:cNvSpPr>
          <p:nvPr>
            <p:ph type="body" sz="quarter" idx="16"/>
          </p:nvPr>
        </p:nvSpPr>
        <p:spPr/>
        <p:txBody>
          <a:bodyPr/>
          <a:lstStyle/>
          <a:p>
            <a:r>
              <a:rPr lang="en-GB" dirty="0" smtClean="0"/>
              <a:t>Responsibilities</a:t>
            </a:r>
            <a:endParaRPr lang="en-GB" dirty="0"/>
          </a:p>
        </p:txBody>
      </p:sp>
      <p:sp>
        <p:nvSpPr>
          <p:cNvPr id="7" name="Left Arrow 6">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2" name="Rounded Rectangle 1"/>
          <p:cNvSpPr/>
          <p:nvPr/>
        </p:nvSpPr>
        <p:spPr>
          <a:xfrm>
            <a:off x="5771213" y="494675"/>
            <a:ext cx="6130977" cy="10578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Please note: managers working in a matrix should discuss and agree how objectives are agreed, performance will be managed, feedback gathered and colleagues supported in a way that is consistent and fair.  Line managers, rather than project/work leads, maintain full responsibility for all people management activities.</a:t>
            </a:r>
            <a:endParaRPr lang="en-GB" sz="1200" dirty="0"/>
          </a:p>
        </p:txBody>
      </p:sp>
    </p:spTree>
    <p:extLst>
      <p:ext uri="{BB962C8B-B14F-4D97-AF65-F5344CB8AC3E}">
        <p14:creationId xmlns:p14="http://schemas.microsoft.com/office/powerpoint/2010/main" val="100604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a:xfrm>
            <a:off x="715963" y="2230644"/>
            <a:ext cx="10760075" cy="3944670"/>
          </a:xfrm>
        </p:spPr>
        <p:txBody>
          <a:bodyPr/>
          <a:lstStyle/>
          <a:p>
            <a:pPr lvl="0"/>
            <a:r>
              <a:rPr lang="en-GB" sz="1800" dirty="0"/>
              <a:t>Actively participating in all aspects of the My Contribution process including completing their section of the form </a:t>
            </a:r>
          </a:p>
          <a:p>
            <a:pPr lvl="0"/>
            <a:r>
              <a:rPr lang="en-GB" sz="1800" dirty="0"/>
              <a:t>Doing the best they can to deliver their objectives, demonstrate the values-aligned behaviours and keep their skills up to date</a:t>
            </a:r>
          </a:p>
          <a:p>
            <a:pPr lvl="0"/>
            <a:r>
              <a:rPr lang="en-GB" sz="1800" dirty="0"/>
              <a:t>Maintaining their professional registration (where required)</a:t>
            </a:r>
          </a:p>
          <a:p>
            <a:pPr lvl="0"/>
            <a:r>
              <a:rPr lang="en-GB" sz="1800" dirty="0"/>
              <a:t>Completing statutory and mandatory training </a:t>
            </a:r>
          </a:p>
          <a:p>
            <a:pPr lvl="0"/>
            <a:r>
              <a:rPr lang="en-GB" sz="1800" dirty="0"/>
              <a:t>Maintaining a development plan/CPD portfolio</a:t>
            </a:r>
          </a:p>
          <a:p>
            <a:pPr lvl="0"/>
            <a:r>
              <a:rPr lang="en-GB" sz="1800" dirty="0"/>
              <a:t>Reflecting on their progress, raising any concerns in a timely manner and taking agreed actions</a:t>
            </a:r>
          </a:p>
          <a:p>
            <a:pPr lvl="0"/>
            <a:r>
              <a:rPr lang="en-GB" sz="1800" dirty="0"/>
              <a:t>Making suggestions for and seeking opportunities for improvement</a:t>
            </a:r>
          </a:p>
          <a:p>
            <a:endParaRPr lang="en-GB" sz="1800" dirty="0"/>
          </a:p>
        </p:txBody>
      </p:sp>
      <p:sp>
        <p:nvSpPr>
          <p:cNvPr id="5" name="Text Placeholder 4"/>
          <p:cNvSpPr>
            <a:spLocks noGrp="1"/>
          </p:cNvSpPr>
          <p:nvPr>
            <p:ph type="body" sz="quarter" idx="15"/>
          </p:nvPr>
        </p:nvSpPr>
        <p:spPr/>
        <p:txBody>
          <a:bodyPr/>
          <a:lstStyle/>
          <a:p>
            <a:r>
              <a:rPr lang="en-GB" dirty="0" smtClean="0"/>
              <a:t>Colleagues</a:t>
            </a:r>
            <a:endParaRPr lang="en-GB" dirty="0"/>
          </a:p>
        </p:txBody>
      </p:sp>
      <p:sp>
        <p:nvSpPr>
          <p:cNvPr id="6" name="Text Placeholder 5"/>
          <p:cNvSpPr>
            <a:spLocks noGrp="1"/>
          </p:cNvSpPr>
          <p:nvPr>
            <p:ph type="body" sz="quarter" idx="16"/>
          </p:nvPr>
        </p:nvSpPr>
        <p:spPr/>
        <p:txBody>
          <a:bodyPr/>
          <a:lstStyle/>
          <a:p>
            <a:r>
              <a:rPr lang="en-GB" dirty="0" smtClean="0"/>
              <a:t>Responsibilities</a:t>
            </a:r>
            <a:endParaRPr lang="en-GB" dirty="0"/>
          </a:p>
        </p:txBody>
      </p:sp>
      <p:sp>
        <p:nvSpPr>
          <p:cNvPr id="7" name="Left Arrow 6">
            <a:hlinkClick r:id="rId2" action="ppaction://hlinksldjump"/>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Tree>
    <p:extLst>
      <p:ext uri="{BB962C8B-B14F-4D97-AF65-F5344CB8AC3E}">
        <p14:creationId xmlns:p14="http://schemas.microsoft.com/office/powerpoint/2010/main" val="1812801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What is My Contribution?</a:t>
            </a:r>
            <a:endParaRPr lang="en-GB" dirty="0"/>
          </a:p>
        </p:txBody>
      </p:sp>
      <p:sp>
        <p:nvSpPr>
          <p:cNvPr id="5" name="Text Placeholder 4"/>
          <p:cNvSpPr>
            <a:spLocks noGrp="1"/>
          </p:cNvSpPr>
          <p:nvPr>
            <p:ph type="body" sz="quarter" idx="16"/>
          </p:nvPr>
        </p:nvSpPr>
        <p:spPr/>
        <p:txBody>
          <a:bodyPr/>
          <a:lstStyle/>
          <a:p>
            <a:r>
              <a:rPr lang="en-GB" dirty="0" smtClean="0"/>
              <a:t>Where do I fit and what is expected?</a:t>
            </a:r>
            <a:endParaRPr lang="en-GB" dirty="0"/>
          </a:p>
        </p:txBody>
      </p:sp>
      <p:sp>
        <p:nvSpPr>
          <p:cNvPr id="6" name="Rectangle 5"/>
          <p:cNvSpPr/>
          <p:nvPr/>
        </p:nvSpPr>
        <p:spPr>
          <a:xfrm>
            <a:off x="715963" y="2172832"/>
            <a:ext cx="10981114" cy="10502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My Contribution is our process for helping you see how your role fits into the organisation and how </a:t>
            </a:r>
            <a:r>
              <a:rPr lang="en-GB" sz="1400" dirty="0" smtClean="0"/>
              <a:t>the work you </a:t>
            </a:r>
            <a:r>
              <a:rPr lang="en-GB" sz="1400" dirty="0"/>
              <a:t>do has a real impact on the success of Public Health Wales. Agreeing clear objectives, having regular conversations and constructive feedback is at the heart of the process and there is a form to help you and your manager to plan your discussions as well as record your achievements and action plan.</a:t>
            </a:r>
          </a:p>
        </p:txBody>
      </p:sp>
      <p:sp>
        <p:nvSpPr>
          <p:cNvPr id="16" name="Rectangle 15"/>
          <p:cNvSpPr/>
          <p:nvPr/>
        </p:nvSpPr>
        <p:spPr>
          <a:xfrm>
            <a:off x="715963" y="3398641"/>
            <a:ext cx="10981114" cy="1050202"/>
          </a:xfrm>
          <a:prstGeom prst="rect">
            <a:avLst/>
          </a:prstGeom>
          <a:solidFill>
            <a:srgbClr val="4FB9AB"/>
          </a:solidFill>
          <a:ln>
            <a:solidFill>
              <a:srgbClr val="4FB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smtClean="0"/>
          </a:p>
          <a:p>
            <a:pPr algn="ctr"/>
            <a:r>
              <a:rPr lang="en-GB" sz="1400" dirty="0" smtClean="0"/>
              <a:t>My </a:t>
            </a:r>
            <a:r>
              <a:rPr lang="en-GB" sz="1400" dirty="0"/>
              <a:t>Contribution aims to help you to do the best job you can. Your manager will help you look forward and agree your </a:t>
            </a:r>
            <a:r>
              <a:rPr lang="en-GB" sz="1400" dirty="0" smtClean="0"/>
              <a:t>objectives, </a:t>
            </a:r>
            <a:r>
              <a:rPr lang="en-GB" sz="1400" dirty="0"/>
              <a:t>agree the resources you need to do your job, discuss the types of learning and development that you should </a:t>
            </a:r>
            <a:r>
              <a:rPr lang="en-GB" sz="1400" dirty="0" smtClean="0"/>
              <a:t>undertake </a:t>
            </a:r>
            <a:r>
              <a:rPr lang="en-GB" sz="1400" dirty="0"/>
              <a:t>and consider </a:t>
            </a:r>
            <a:r>
              <a:rPr lang="en-GB" sz="1400" dirty="0" smtClean="0"/>
              <a:t>your broader career goals. </a:t>
            </a:r>
            <a:endParaRPr lang="en-GB" sz="1400" dirty="0"/>
          </a:p>
          <a:p>
            <a:pPr algn="ctr"/>
            <a:endParaRPr lang="en-GB" sz="1400" dirty="0"/>
          </a:p>
        </p:txBody>
      </p:sp>
      <p:sp>
        <p:nvSpPr>
          <p:cNvPr id="17" name="Rectangle 16"/>
          <p:cNvSpPr/>
          <p:nvPr/>
        </p:nvSpPr>
        <p:spPr>
          <a:xfrm>
            <a:off x="715962" y="4624450"/>
            <a:ext cx="10981114" cy="1050202"/>
          </a:xfrm>
          <a:prstGeom prst="rect">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smtClean="0"/>
          </a:p>
          <a:p>
            <a:pPr algn="ctr"/>
            <a:r>
              <a:rPr lang="en-GB" sz="1400" dirty="0" smtClean="0"/>
              <a:t>My </a:t>
            </a:r>
            <a:r>
              <a:rPr lang="en-GB" sz="1400" dirty="0"/>
              <a:t>Contribution will also help you reflect on your performance in the year just gone, including what you delivered, how you did it and how you have </a:t>
            </a:r>
            <a:r>
              <a:rPr lang="en-GB" sz="1400" dirty="0" smtClean="0"/>
              <a:t>developed and progressed. </a:t>
            </a:r>
            <a:r>
              <a:rPr lang="en-GB" sz="1400" dirty="0"/>
              <a:t>You and your manager will use this to agree the extent to which you are meeting or exceeding what is expected of you or whether you need more support.   This is essential not only </a:t>
            </a:r>
            <a:r>
              <a:rPr lang="en-GB" sz="1400" dirty="0" smtClean="0"/>
              <a:t>to </a:t>
            </a:r>
            <a:r>
              <a:rPr lang="en-GB" sz="1400" dirty="0"/>
              <a:t>what you are contributing, but to you progressing through incremental pay steps.</a:t>
            </a:r>
          </a:p>
          <a:p>
            <a:pPr algn="ctr"/>
            <a:endParaRPr lang="en-GB" sz="1400" dirty="0"/>
          </a:p>
        </p:txBody>
      </p:sp>
      <p:sp>
        <p:nvSpPr>
          <p:cNvPr id="8" name="Left Arrow 7"/>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9" name="Left Arrow 8">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0"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265870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500"/>
                                        <p:tgtEl>
                                          <p:spTgt spid="1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rticle: Embrace workforce agility for business ..."/>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6510146" y="2257852"/>
            <a:ext cx="5526871" cy="3108866"/>
          </a:xfrm>
        </p:spPr>
      </p:pic>
      <p:sp>
        <p:nvSpPr>
          <p:cNvPr id="8" name="Content Placeholder 7"/>
          <p:cNvSpPr>
            <a:spLocks noGrp="1"/>
          </p:cNvSpPr>
          <p:nvPr>
            <p:ph sz="quarter" idx="14"/>
          </p:nvPr>
        </p:nvSpPr>
        <p:spPr>
          <a:xfrm>
            <a:off x="715961" y="2031468"/>
            <a:ext cx="6955699" cy="4180632"/>
          </a:xfrm>
        </p:spPr>
        <p:txBody>
          <a:bodyPr/>
          <a:lstStyle/>
          <a:p>
            <a:pPr marL="0" indent="0">
              <a:buNone/>
            </a:pPr>
            <a:r>
              <a:rPr lang="en-GB" sz="1500" dirty="0" smtClean="0"/>
              <a:t>Having an </a:t>
            </a:r>
            <a:r>
              <a:rPr lang="en-GB" sz="1500" dirty="0"/>
              <a:t>effective performance management approach is essential to supporting Public Health Wales realise its vision and achieve its operational and </a:t>
            </a:r>
            <a:r>
              <a:rPr lang="en-GB" sz="1500" dirty="0" smtClean="0"/>
              <a:t>strategic objectives</a:t>
            </a:r>
            <a:r>
              <a:rPr lang="en-GB" sz="1500" dirty="0"/>
              <a:t>. We should all be clear of what’s expected of us in our roles and how this contributes to </a:t>
            </a:r>
            <a:r>
              <a:rPr lang="en-GB" sz="1500" dirty="0" smtClean="0"/>
              <a:t>our </a:t>
            </a:r>
            <a:r>
              <a:rPr lang="en-GB" sz="1500" dirty="0"/>
              <a:t>teams and Public Health Wales. Not only do we as individuals benefit from having the guidance and support we need to the best job we can, but the organisation will benefit from having a capable and highly motivated workforce, clear on their role and expected, values-aligned behaviours. In addition we can collate learning and development needs to inform and prioritise investment in team, divisional and organisational development as well as measure and monitor progress against the delivery of our priorities and objectives. </a:t>
            </a:r>
            <a:r>
              <a:rPr lang="en-GB" sz="1500" dirty="0" smtClean="0"/>
              <a:t>More detail on roles </a:t>
            </a:r>
            <a:r>
              <a:rPr lang="en-GB" sz="1500" dirty="0"/>
              <a:t>and responsibilities is included </a:t>
            </a:r>
            <a:r>
              <a:rPr lang="en-GB" sz="1500" dirty="0" smtClean="0"/>
              <a:t>later in the toolkit. </a:t>
            </a:r>
            <a:r>
              <a:rPr lang="en-GB" sz="1500" dirty="0"/>
              <a:t> </a:t>
            </a:r>
          </a:p>
          <a:p>
            <a:pPr marL="0" indent="0">
              <a:buNone/>
            </a:pPr>
            <a:r>
              <a:rPr lang="en-GB" sz="1500" dirty="0"/>
              <a:t>We recognise that your ability to contribute </a:t>
            </a:r>
            <a:r>
              <a:rPr lang="en-GB" sz="1500" dirty="0" smtClean="0"/>
              <a:t>will in part be reliant on your manager’s effectiveness. The toolkit provides </a:t>
            </a:r>
            <a:r>
              <a:rPr lang="en-GB" sz="1500" dirty="0"/>
              <a:t>some pointers for </a:t>
            </a:r>
            <a:r>
              <a:rPr lang="en-GB" sz="1500" dirty="0">
                <a:hlinkClick r:id="rId3" action="ppaction://hlinksldjump"/>
              </a:rPr>
              <a:t>managers to reflect on </a:t>
            </a:r>
            <a:r>
              <a:rPr lang="en-GB" sz="1500" dirty="0"/>
              <a:t>regarding their role in your performance.  </a:t>
            </a:r>
          </a:p>
          <a:p>
            <a:pPr marL="0" indent="0">
              <a:buNone/>
            </a:pPr>
            <a:endParaRPr lang="en-GB" sz="1500" dirty="0"/>
          </a:p>
        </p:txBody>
      </p:sp>
      <p:sp>
        <p:nvSpPr>
          <p:cNvPr id="4" name="Text Placeholder 3"/>
          <p:cNvSpPr>
            <a:spLocks noGrp="1"/>
          </p:cNvSpPr>
          <p:nvPr>
            <p:ph type="body" sz="quarter" idx="15"/>
          </p:nvPr>
        </p:nvSpPr>
        <p:spPr/>
        <p:txBody>
          <a:bodyPr/>
          <a:lstStyle/>
          <a:p>
            <a:r>
              <a:rPr lang="en-GB" dirty="0" smtClean="0"/>
              <a:t>Why is it important?</a:t>
            </a:r>
            <a:endParaRPr lang="en-GB" dirty="0"/>
          </a:p>
        </p:txBody>
      </p:sp>
      <p:sp>
        <p:nvSpPr>
          <p:cNvPr id="5" name="Text Placeholder 4"/>
          <p:cNvSpPr>
            <a:spLocks noGrp="1"/>
          </p:cNvSpPr>
          <p:nvPr>
            <p:ph type="body" sz="quarter" idx="16"/>
          </p:nvPr>
        </p:nvSpPr>
        <p:spPr/>
        <p:txBody>
          <a:bodyPr/>
          <a:lstStyle/>
          <a:p>
            <a:r>
              <a:rPr lang="en-GB" dirty="0" smtClean="0"/>
              <a:t>Some context…</a:t>
            </a:r>
            <a:endParaRPr lang="en-GB" dirty="0"/>
          </a:p>
        </p:txBody>
      </p:sp>
      <p:sp>
        <p:nvSpPr>
          <p:cNvPr id="6" name="Left Arrow 5">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7" name="Left Arrow 6">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9" name="Content Placeholder 5"/>
          <p:cNvSpPr txBox="1">
            <a:spLocks/>
          </p:cNvSpPr>
          <p:nvPr/>
        </p:nvSpPr>
        <p:spPr>
          <a:xfrm>
            <a:off x="348491" y="6294968"/>
            <a:ext cx="4438662" cy="221599"/>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a:buNone/>
              <a:defRPr sz="1600" b="1" i="0" kern="1200" baseline="0">
                <a:solidFill>
                  <a:schemeClr val="bg1"/>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mtClean="0"/>
              <a:t>MYC Toolkit 2020 v0.1</a:t>
            </a:r>
            <a:endParaRPr lang="en-GB" dirty="0"/>
          </a:p>
        </p:txBody>
      </p:sp>
    </p:spTree>
    <p:extLst>
      <p:ext uri="{BB962C8B-B14F-4D97-AF65-F5344CB8AC3E}">
        <p14:creationId xmlns:p14="http://schemas.microsoft.com/office/powerpoint/2010/main" val="203191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dissolve">
                                      <p:cBhvr>
                                        <p:cTn id="1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2337888"/>
            <a:ext cx="10760075" cy="1364476"/>
          </a:xfrm>
        </p:spPr>
        <p:txBody>
          <a:bodyPr/>
          <a:lstStyle/>
          <a:p>
            <a:pPr marL="0" indent="0">
              <a:buNone/>
            </a:pPr>
            <a:endParaRPr lang="en-GB" dirty="0" smtClean="0"/>
          </a:p>
          <a:p>
            <a:pPr marL="0" indent="0">
              <a:buNone/>
            </a:pPr>
            <a:endParaRPr lang="en-GB" dirty="0"/>
          </a:p>
          <a:p>
            <a:pPr marL="0" indent="0">
              <a:buNone/>
            </a:pPr>
            <a:endParaRPr lang="en-GB" dirty="0"/>
          </a:p>
        </p:txBody>
      </p:sp>
      <p:sp>
        <p:nvSpPr>
          <p:cNvPr id="4" name="Text Placeholder 3"/>
          <p:cNvSpPr>
            <a:spLocks noGrp="1"/>
          </p:cNvSpPr>
          <p:nvPr>
            <p:ph type="body" sz="quarter" idx="15"/>
          </p:nvPr>
        </p:nvSpPr>
        <p:spPr/>
        <p:txBody>
          <a:bodyPr/>
          <a:lstStyle/>
          <a:p>
            <a:r>
              <a:rPr lang="en-GB" dirty="0" smtClean="0"/>
              <a:t>Seeing it in practise</a:t>
            </a:r>
            <a:endParaRPr lang="en-GB" dirty="0"/>
          </a:p>
        </p:txBody>
      </p:sp>
      <p:sp>
        <p:nvSpPr>
          <p:cNvPr id="5" name="Text Placeholder 4"/>
          <p:cNvSpPr>
            <a:spLocks noGrp="1"/>
          </p:cNvSpPr>
          <p:nvPr>
            <p:ph type="body" sz="quarter" idx="16"/>
          </p:nvPr>
        </p:nvSpPr>
        <p:spPr/>
        <p:txBody>
          <a:bodyPr/>
          <a:lstStyle/>
          <a:p>
            <a:r>
              <a:rPr lang="en-GB" dirty="0" smtClean="0"/>
              <a:t>Some case studies</a:t>
            </a:r>
            <a:endParaRPr lang="en-GB" dirty="0"/>
          </a:p>
        </p:txBody>
      </p:sp>
      <p:sp>
        <p:nvSpPr>
          <p:cNvPr id="7" name="Left Arrow 6"/>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9"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
        <p:nvSpPr>
          <p:cNvPr id="6" name="Oval 5">
            <a:hlinkClick r:id="rId2"/>
          </p:cNvPr>
          <p:cNvSpPr/>
          <p:nvPr/>
        </p:nvSpPr>
        <p:spPr>
          <a:xfrm>
            <a:off x="4489708" y="2126878"/>
            <a:ext cx="2928097" cy="28717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CLICK HERE TO PLAY</a:t>
            </a:r>
            <a:endParaRPr lang="en-GB" dirty="0"/>
          </a:p>
        </p:txBody>
      </p:sp>
    </p:spTree>
    <p:extLst>
      <p:ext uri="{BB962C8B-B14F-4D97-AF65-F5344CB8AC3E}">
        <p14:creationId xmlns:p14="http://schemas.microsoft.com/office/powerpoint/2010/main" val="108101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2230644"/>
            <a:ext cx="6499225" cy="2841804"/>
          </a:xfrm>
        </p:spPr>
        <p:txBody>
          <a:bodyPr/>
          <a:lstStyle/>
          <a:p>
            <a:pPr marL="0" indent="0">
              <a:buNone/>
            </a:pPr>
            <a:r>
              <a:rPr lang="en-GB" dirty="0" smtClean="0"/>
              <a:t>Colleagues who speak Welsh can opt to access the policy, guidance and forms in Welsh!</a:t>
            </a:r>
          </a:p>
          <a:p>
            <a:pPr marL="0" indent="0">
              <a:buNone/>
            </a:pPr>
            <a:endParaRPr lang="en-GB" dirty="0"/>
          </a:p>
          <a:p>
            <a:pPr marL="0" indent="0">
              <a:buNone/>
            </a:pPr>
            <a:r>
              <a:rPr lang="en-GB" dirty="0" smtClean="0"/>
              <a:t>You may also request the meeting is held in Welsh, but this may only be feasible if your manager is a Welsh speaker too.</a:t>
            </a:r>
            <a:endParaRPr lang="en-GB" dirty="0"/>
          </a:p>
        </p:txBody>
      </p:sp>
      <p:sp>
        <p:nvSpPr>
          <p:cNvPr id="4" name="Text Placeholder 3"/>
          <p:cNvSpPr>
            <a:spLocks noGrp="1"/>
          </p:cNvSpPr>
          <p:nvPr>
            <p:ph type="body" sz="quarter" idx="15"/>
          </p:nvPr>
        </p:nvSpPr>
        <p:spPr/>
        <p:txBody>
          <a:bodyPr/>
          <a:lstStyle/>
          <a:p>
            <a:r>
              <a:rPr lang="en-GB" dirty="0" smtClean="0"/>
              <a:t>Welsh Speaking Colleagues</a:t>
            </a:r>
            <a:endParaRPr lang="en-GB" dirty="0"/>
          </a:p>
        </p:txBody>
      </p:sp>
      <p:sp>
        <p:nvSpPr>
          <p:cNvPr id="5" name="Text Placeholder 4"/>
          <p:cNvSpPr>
            <a:spLocks noGrp="1"/>
          </p:cNvSpPr>
          <p:nvPr>
            <p:ph type="body" sz="quarter" idx="16"/>
          </p:nvPr>
        </p:nvSpPr>
        <p:spPr/>
        <p:txBody>
          <a:bodyPr/>
          <a:lstStyle/>
          <a:p>
            <a:r>
              <a:rPr lang="en-GB" dirty="0" smtClean="0"/>
              <a:t>Additional information</a:t>
            </a:r>
            <a:endParaRPr lang="en-GB" dirty="0"/>
          </a:p>
        </p:txBody>
      </p:sp>
      <p:sp>
        <p:nvSpPr>
          <p:cNvPr id="7" name="Left Arrow 6">
            <a:hlinkClick r:id="" action="ppaction://hlinkshowjump?jump=previousslide"/>
          </p:cNvPr>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8" name="Left Arrow 7">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pic>
        <p:nvPicPr>
          <p:cNvPr id="2" name="Picture 1" descr="Wales - Wikipedi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7625" y="2230644"/>
            <a:ext cx="4033837" cy="2420302"/>
          </a:xfrm>
          <a:prstGeom prst="rect">
            <a:avLst/>
          </a:prstGeom>
        </p:spPr>
      </p:pic>
      <p:sp>
        <p:nvSpPr>
          <p:cNvPr id="9"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266861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Our Responsibilities</a:t>
            </a:r>
            <a:endParaRPr lang="en-GB" dirty="0"/>
          </a:p>
        </p:txBody>
      </p:sp>
      <p:sp>
        <p:nvSpPr>
          <p:cNvPr id="5" name="Text Placeholder 4"/>
          <p:cNvSpPr>
            <a:spLocks noGrp="1"/>
          </p:cNvSpPr>
          <p:nvPr>
            <p:ph type="body" sz="quarter" idx="16"/>
          </p:nvPr>
        </p:nvSpPr>
        <p:spPr/>
        <p:txBody>
          <a:bodyPr/>
          <a:lstStyle/>
          <a:p>
            <a:r>
              <a:rPr lang="en-GB" dirty="0" smtClean="0"/>
              <a:t>Click on each for more information</a:t>
            </a:r>
            <a:endParaRPr lang="en-GB" dirty="0"/>
          </a:p>
        </p:txBody>
      </p:sp>
      <p:sp>
        <p:nvSpPr>
          <p:cNvPr id="6" name="Rectangle 5">
            <a:hlinkClick r:id="rId2" action="ppaction://hlinksldjump"/>
          </p:cNvPr>
          <p:cNvSpPr/>
          <p:nvPr/>
        </p:nvSpPr>
        <p:spPr>
          <a:xfrm>
            <a:off x="2567822" y="2216258"/>
            <a:ext cx="2988132" cy="12863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The Executive Team</a:t>
            </a:r>
            <a:endParaRPr lang="en-GB" b="1" dirty="0"/>
          </a:p>
        </p:txBody>
      </p:sp>
      <p:sp>
        <p:nvSpPr>
          <p:cNvPr id="7" name="Rectangle 6">
            <a:hlinkClick r:id="rId3" action="ppaction://hlinksldjump"/>
          </p:cNvPr>
          <p:cNvSpPr/>
          <p:nvPr/>
        </p:nvSpPr>
        <p:spPr>
          <a:xfrm>
            <a:off x="2567822" y="4166358"/>
            <a:ext cx="2988132" cy="1286359"/>
          </a:xfrm>
          <a:prstGeom prst="rect">
            <a:avLst/>
          </a:prstGeom>
          <a:solidFill>
            <a:srgbClr val="E03882"/>
          </a:solidFill>
          <a:ln>
            <a:solidFill>
              <a:srgbClr val="E038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Line Managers</a:t>
            </a:r>
            <a:endParaRPr lang="en-GB" b="1" dirty="0"/>
          </a:p>
        </p:txBody>
      </p:sp>
      <p:sp>
        <p:nvSpPr>
          <p:cNvPr id="8" name="Rectangle 7">
            <a:hlinkClick r:id="rId4" action="ppaction://hlinksldjump"/>
          </p:cNvPr>
          <p:cNvSpPr/>
          <p:nvPr/>
        </p:nvSpPr>
        <p:spPr>
          <a:xfrm>
            <a:off x="6600154" y="2216258"/>
            <a:ext cx="2988132" cy="1286359"/>
          </a:xfrm>
          <a:prstGeom prst="rect">
            <a:avLst/>
          </a:prstGeom>
          <a:solidFill>
            <a:srgbClr val="4FB9AB"/>
          </a:solidFill>
          <a:ln>
            <a:solidFill>
              <a:srgbClr val="4FB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Director of People and OD</a:t>
            </a:r>
            <a:endParaRPr lang="en-GB" b="1" dirty="0"/>
          </a:p>
        </p:txBody>
      </p:sp>
      <p:sp>
        <p:nvSpPr>
          <p:cNvPr id="9" name="Rectangle 8">
            <a:hlinkClick r:id="rId5" action="ppaction://hlinksldjump"/>
          </p:cNvPr>
          <p:cNvSpPr/>
          <p:nvPr/>
        </p:nvSpPr>
        <p:spPr>
          <a:xfrm>
            <a:off x="6600154" y="4166357"/>
            <a:ext cx="2988132" cy="1286359"/>
          </a:xfrm>
          <a:prstGeom prst="rect">
            <a:avLst/>
          </a:prstGeom>
          <a:solidFill>
            <a:srgbClr val="F9C402"/>
          </a:solidFill>
          <a:ln>
            <a:solidFill>
              <a:srgbClr val="F9C4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All Colleagues</a:t>
            </a:r>
            <a:endParaRPr lang="en-GB" b="1" dirty="0"/>
          </a:p>
        </p:txBody>
      </p:sp>
      <p:sp>
        <p:nvSpPr>
          <p:cNvPr id="10" name="Left Arrow 9"/>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11" name="Left Arrow 10">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
        <p:nvSpPr>
          <p:cNvPr id="12" name="Content Placeholder 5"/>
          <p:cNvSpPr>
            <a:spLocks noGrp="1"/>
          </p:cNvSpPr>
          <p:nvPr>
            <p:ph sz="quarter" idx="10"/>
          </p:nvPr>
        </p:nvSpPr>
        <p:spPr>
          <a:xfrm>
            <a:off x="348491" y="6294968"/>
            <a:ext cx="4438662" cy="221599"/>
          </a:xfrm>
        </p:spPr>
        <p:txBody>
          <a:bodyPr/>
          <a:lstStyle/>
          <a:p>
            <a:r>
              <a:rPr lang="en-GB" dirty="0" smtClean="0"/>
              <a:t>MYC Toolkit 2020 v0.1</a:t>
            </a:r>
            <a:endParaRPr lang="en-GB" dirty="0"/>
          </a:p>
        </p:txBody>
      </p:sp>
    </p:spTree>
    <p:extLst>
      <p:ext uri="{BB962C8B-B14F-4D97-AF65-F5344CB8AC3E}">
        <p14:creationId xmlns:p14="http://schemas.microsoft.com/office/powerpoint/2010/main" val="11581846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The Principles</a:t>
            </a:r>
            <a:endParaRPr lang="en-GB" dirty="0"/>
          </a:p>
        </p:txBody>
      </p:sp>
      <p:sp>
        <p:nvSpPr>
          <p:cNvPr id="3" name="Left Arrow 2"/>
          <p:cNvSpPr/>
          <p:nvPr/>
        </p:nvSpPr>
        <p:spPr>
          <a:xfrm>
            <a:off x="4001632" y="6083929"/>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Go Back</a:t>
            </a:r>
            <a:endParaRPr lang="en-GB" sz="1600" b="1" dirty="0"/>
          </a:p>
        </p:txBody>
      </p:sp>
      <p:sp>
        <p:nvSpPr>
          <p:cNvPr id="4" name="Left Arrow 3">
            <a:hlinkClick r:id="" action="ppaction://hlinkshowjump?jump=nextslide"/>
          </p:cNvPr>
          <p:cNvSpPr/>
          <p:nvPr/>
        </p:nvSpPr>
        <p:spPr>
          <a:xfrm rot="10800000" flipV="1">
            <a:off x="6643735" y="6072053"/>
            <a:ext cx="1548142" cy="615635"/>
          </a:xfrm>
          <a:prstGeom prst="leftArrow">
            <a:avLst/>
          </a:prstGeom>
          <a:solidFill>
            <a:srgbClr val="F9C4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Next</a:t>
            </a:r>
            <a:endParaRPr lang="en-GB" sz="1600" b="1" dirty="0"/>
          </a:p>
        </p:txBody>
      </p:sp>
    </p:spTree>
    <p:extLst>
      <p:ext uri="{BB962C8B-B14F-4D97-AF65-F5344CB8AC3E}">
        <p14:creationId xmlns:p14="http://schemas.microsoft.com/office/powerpoint/2010/main" val="2377624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32C5352561C041ADDC73D129AE54CE" ma:contentTypeVersion="29" ma:contentTypeDescription="Document with Enterprise Keyword column." ma:contentTypeScope="" ma:versionID="d40cb53e59fed8d3ac5ea1b95f55b401">
  <xsd:schema xmlns:xsd="http://www.w3.org/2001/XMLSchema" xmlns:xs="http://www.w3.org/2001/XMLSchema" xmlns:p="http://schemas.microsoft.com/office/2006/metadata/properties" xmlns:ns1="http://schemas.microsoft.com/sharepoint/v3" xmlns:ns2="58df0329-b475-49fe-9660-b73d9505839f" xmlns:ns3="573deb0b-1af8-4c22-839e-5226f9086661" xmlns:ns4="http://schemas.microsoft.com/sharepoint/v4" targetNamespace="http://schemas.microsoft.com/office/2006/metadata/properties" ma:root="true" ma:fieldsID="94f989b89a970db2500587be1b11cf7b" ns1:_="" ns2:_="" ns3:_="" ns4:_="">
    <xsd:import namespace="http://schemas.microsoft.com/sharepoint/v3"/>
    <xsd:import namespace="58df0329-b475-49fe-9660-b73d9505839f"/>
    <xsd:import namespace="573deb0b-1af8-4c22-839e-5226f9086661"/>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3:TaxKeywordTaxHTField" minOccurs="0"/>
                <xsd:element ref="ns3:TaxCatchAll" minOccurs="0"/>
                <xsd:element ref="ns3:TaxCatchAllLabel" minOccurs="0"/>
                <xsd:element ref="ns3:Archived" minOccurs="0"/>
                <xsd:element ref="ns1:EmailSender" minOccurs="0"/>
                <xsd:element ref="ns1:EmailTo" minOccurs="0"/>
                <xsd:element ref="ns1:EmailCc" minOccurs="0"/>
                <xsd:element ref="ns1:EmailFrom" minOccurs="0"/>
                <xsd:element ref="ns1:EmailSubject" minOccurs="0"/>
                <xsd:element ref="ns4:EmailHead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Sender" ma:index="16" nillable="true" ma:displayName="E-Mail Sender" ma:description="" ma:hidden="true" ma:internalName="EmailSender" ma:readOnly="false">
      <xsd:simpleType>
        <xsd:restriction base="dms:Note">
          <xsd:maxLength value="255"/>
        </xsd:restriction>
      </xsd:simpleType>
    </xsd:element>
    <xsd:element name="EmailTo" ma:index="17" nillable="true" ma:displayName="E-Mail To" ma:description="" ma:hidden="true" ma:internalName="EmailTo" ma:readOnly="false">
      <xsd:simpleType>
        <xsd:restriction base="dms:Note">
          <xsd:maxLength value="255"/>
        </xsd:restriction>
      </xsd:simpleType>
    </xsd:element>
    <xsd:element name="EmailCc" ma:index="18" nillable="true" ma:displayName="E-Mail Cc" ma:description="" ma:hidden="true" ma:internalName="EmailCc" ma:readOnly="false">
      <xsd:simpleType>
        <xsd:restriction base="dms:Note">
          <xsd:maxLength value="255"/>
        </xsd:restriction>
      </xsd:simpleType>
    </xsd:element>
    <xsd:element name="EmailFrom" ma:index="19" nillable="true" ma:displayName="E-Mail From" ma:description="" ma:hidden="true" ma:internalName="EmailFrom" ma:readOnly="false">
      <xsd:simpleType>
        <xsd:restriction base="dms:Text"/>
      </xsd:simpleType>
    </xsd:element>
    <xsd:element name="EmailSubject" ma:index="20" nillable="true" ma:displayName="E-Mail Subject" ma:description="" ma:hidden="true" ma:internalName="EmailSubject"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8df0329-b475-49fe-9660-b73d9505839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573deb0b-1af8-4c22-839e-5226f9086661" elementFormDefault="qualified">
    <xsd:import namespace="http://schemas.microsoft.com/office/2006/documentManagement/types"/>
    <xsd:import namespace="http://schemas.microsoft.com/office/infopath/2007/PartnerControls"/>
    <xsd:element name="TaxKeywordTaxHTField" ma:index="11" nillable="true" ma:taxonomy="true" ma:internalName="TaxKeywordTaxHTField" ma:taxonomyFieldName="TaxKeyword" ma:displayName="Enterprise Keywords" ma:fieldId="{23f27201-bee3-471e-b2e7-b64fd8b7ca38}" ma:taxonomyMulti="true" ma:sspId="64f761c4-cb64-4933-b1ae-cbeaa3c9865a" ma:termSetId="00000000-0000-0000-0000-000000000000" ma:anchorId="00000000-0000-0000-0000-000000000000" ma:open="true" ma:isKeyword="true">
      <xsd:complexType>
        <xsd:sequence>
          <xsd:element ref="pc:Terms" minOccurs="0" maxOccurs="1"/>
        </xsd:sequence>
      </xsd:complexType>
    </xsd:element>
    <xsd:element name="TaxCatchAll" ma:index="12" nillable="true" ma:displayName="Taxonomy Catch All Column" ma:description="" ma:hidden="true" ma:list="{71281677-000b-499e-a12d-4c20b1e7b74f}" ma:internalName="TaxCatchAll" ma:showField="CatchAllData" ma:web="58df0329-b475-49fe-9660-b73d9505839f">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description="" ma:hidden="true" ma:list="{71281677-000b-499e-a12d-4c20b1e7b74f}" ma:internalName="TaxCatchAllLabel" ma:readOnly="true" ma:showField="CatchAllDataLabel" ma:web="58df0329-b475-49fe-9660-b73d9505839f">
      <xsd:complexType>
        <xsd:complexContent>
          <xsd:extension base="dms:MultiChoiceLookup">
            <xsd:sequence>
              <xsd:element name="Value" type="dms:Lookup" maxOccurs="unbounded" minOccurs="0" nillable="true"/>
            </xsd:sequence>
          </xsd:extension>
        </xsd:complexContent>
      </xsd:complexType>
    </xsd:element>
    <xsd:element name="Archived" ma:index="15" nillable="true" ma:displayName="Archived" ma:default="0" ma:internalName="Archive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EmailHeaders" ma:index="21" nillable="true" ma:displayName="E-Mail Headers" ma:description="" ma:hidden="true" ma:internalName="EmailHeaders" ma:readOnly="fals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mailTo xmlns="http://schemas.microsoft.com/sharepoint/v3" xsi:nil="true"/>
    <EmailHeaders xmlns="http://schemas.microsoft.com/sharepoint/v4" xsi:nil="true"/>
    <EmailSender xmlns="http://schemas.microsoft.com/sharepoint/v3" xsi:nil="true"/>
    <EmailFrom xmlns="http://schemas.microsoft.com/sharepoint/v3" xsi:nil="true"/>
    <TaxCatchAll xmlns="573deb0b-1af8-4c22-839e-5226f9086661"/>
    <Archived xmlns="573deb0b-1af8-4c22-839e-5226f9086661">false</Archived>
    <EmailSubject xmlns="http://schemas.microsoft.com/sharepoint/v3" xsi:nil="true"/>
    <TaxKeywordTaxHTField xmlns="573deb0b-1af8-4c22-839e-5226f9086661">
      <Terms xmlns="http://schemas.microsoft.com/office/infopath/2007/PartnerControls"/>
    </TaxKeywordTaxHTField>
    <EmailCc xmlns="http://schemas.microsoft.com/sharepoint/v3" xsi:nil="true"/>
    <_dlc_DocId xmlns="58df0329-b475-49fe-9660-b73d9505839f">AF3HYP4PSY4A-1741874465-470</_dlc_DocId>
    <_dlc_DocIdUrl xmlns="58df0329-b475-49fe-9660-b73d9505839f">
      <Url>https://phwsharepoint.cymru.nhs.uk/directorate/peopleandod/_layouts/15/DocIdRedir.aspx?ID=AF3HYP4PSY4A-1741874465-470</Url>
      <Description>AF3HYP4PSY4A-1741874465-470</Description>
    </_dlc_DocIdUrl>
  </documentManagement>
</p:properties>
</file>

<file path=customXml/itemProps1.xml><?xml version="1.0" encoding="utf-8"?>
<ds:datastoreItem xmlns:ds="http://schemas.openxmlformats.org/officeDocument/2006/customXml" ds:itemID="{D32B70B1-076E-45FB-BC9B-C58B107B7E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8df0329-b475-49fe-9660-b73d9505839f"/>
    <ds:schemaRef ds:uri="573deb0b-1af8-4c22-839e-5226f9086661"/>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28959C-F4CA-41CF-89DC-45477C8F9652}">
  <ds:schemaRefs>
    <ds:schemaRef ds:uri="http://schemas.microsoft.com/sharepoint/events"/>
  </ds:schemaRefs>
</ds:datastoreItem>
</file>

<file path=customXml/itemProps3.xml><?xml version="1.0" encoding="utf-8"?>
<ds:datastoreItem xmlns:ds="http://schemas.openxmlformats.org/officeDocument/2006/customXml" ds:itemID="{74E08A0D-4D1A-4472-A399-665539D99919}">
  <ds:schemaRefs>
    <ds:schemaRef ds:uri="http://schemas.microsoft.com/sharepoint/v3/contenttype/forms"/>
  </ds:schemaRefs>
</ds:datastoreItem>
</file>

<file path=customXml/itemProps4.xml><?xml version="1.0" encoding="utf-8"?>
<ds:datastoreItem xmlns:ds="http://schemas.openxmlformats.org/officeDocument/2006/customXml" ds:itemID="{1B405A0D-FD4A-4457-B195-04B2C2B3DD69}">
  <ds:schemaRefs>
    <ds:schemaRef ds:uri="http://schemas.microsoft.com/sharepoint/v4"/>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http://purl.org/dc/elements/1.1/"/>
    <ds:schemaRef ds:uri="http://schemas.microsoft.com/office/2006/metadata/properties"/>
    <ds:schemaRef ds:uri="573deb0b-1af8-4c22-839e-5226f9086661"/>
    <ds:schemaRef ds:uri="http://schemas.microsoft.com/sharepoint/v3"/>
    <ds:schemaRef ds:uri="58df0329-b475-49fe-9660-b73d9505839f"/>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Facet</Template>
  <TotalTime>10400</TotalTime>
  <Words>4612</Words>
  <Application>Microsoft Office PowerPoint</Application>
  <PresentationFormat>Widescreen</PresentationFormat>
  <Paragraphs>359</Paragraphs>
  <Slides>39</Slides>
  <Notes>1</Notes>
  <HiddenSlides>13</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Courier New</vt:lpstr>
      <vt:lpstr>Times New Roman</vt:lpstr>
      <vt:lpstr>Ubuntu</vt:lpstr>
      <vt:lpstr>Ubuntu Light</vt:lpstr>
      <vt:lpstr>Verdana</vt:lpstr>
      <vt:lpstr>Office Theme</vt:lpstr>
      <vt:lpstr>My Contribution -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Principles</vt:lpstr>
      <vt:lpstr>PowerPoint Presentation</vt:lpstr>
      <vt:lpstr>The Cycle</vt:lpstr>
      <vt:lpstr>PowerPoint Presentation</vt:lpstr>
      <vt:lpstr>PowerPoint Presentation</vt:lpstr>
      <vt:lpstr>PowerPoint Presentation</vt:lpstr>
      <vt:lpstr>PowerPoint Presentation</vt:lpstr>
      <vt:lpstr>PowerPoint Presentation</vt:lpstr>
      <vt:lpstr>PowerPoint Presentation</vt:lpstr>
      <vt:lpstr>Smart Objectives</vt:lpstr>
      <vt:lpstr>PowerPoint Presentation</vt:lpstr>
      <vt:lpstr>Behavioural Indicators</vt:lpstr>
      <vt:lpstr>PowerPoint Presentation</vt:lpstr>
      <vt:lpstr>Preparation</vt:lpstr>
      <vt:lpstr>PowerPoint Presentation</vt:lpstr>
      <vt:lpstr>PowerPoint Presentation</vt:lpstr>
      <vt:lpstr>Performance Ratings  and Support</vt:lpstr>
      <vt:lpstr>PowerPoint Presentation</vt:lpstr>
      <vt:lpstr>PowerPoint Presentation</vt:lpstr>
      <vt:lpstr>PowerPoint Presentation</vt:lpstr>
      <vt:lpstr>Recording My Contribution</vt:lpstr>
      <vt:lpstr>PowerPoint Presentation</vt:lpstr>
      <vt:lpstr>Managers’ Reflections</vt:lpstr>
      <vt:lpstr>PowerPoint Presentation</vt:lpstr>
      <vt:lpstr>Additional Links  and Resources</vt:lpstr>
      <vt:lpstr>PowerPoint Presentation</vt:lpstr>
      <vt:lpstr>Please contact People and OD at PeopleSupport.PHW@wales.nhs.uk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Liz Blayney (Public Health Wales - No. 2 Capital Quarter)</cp:lastModifiedBy>
  <cp:revision>350</cp:revision>
  <cp:lastPrinted>2019-06-26T07:32:30Z</cp:lastPrinted>
  <dcterms:created xsi:type="dcterms:W3CDTF">2017-10-31T10:35:26Z</dcterms:created>
  <dcterms:modified xsi:type="dcterms:W3CDTF">2022-08-24T14:39:25Z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0x0101009732C5352561C041ADDC73D129AE54CE</vt:lpwstr>
  </property>
  <property fmtid="{D5CDD505-2E9C-101B-9397-08002B2CF9AE}" pid="3" name="TaxKeyword">
    <vt:lpwstr/>
  </property>
  <property fmtid="{D5CDD505-2E9C-101B-9397-08002B2CF9AE}" pid="4" name="_dlc_DocIdItemGuid">
    <vt:lpwstr>22a185e1-1beb-4066-a25f-85a9d06e04b4</vt:lpwstr>
  </property>
</Properties>
</file>