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2"/>
  </p:notesMasterIdLst>
  <p:sldIdLst>
    <p:sldId id="256" r:id="rId5"/>
    <p:sldId id="257" r:id="rId6"/>
    <p:sldId id="258" r:id="rId7"/>
    <p:sldId id="262" r:id="rId8"/>
    <p:sldId id="287" r:id="rId9"/>
    <p:sldId id="288" r:id="rId10"/>
    <p:sldId id="261" r:id="rId11"/>
  </p:sldIdLst>
  <p:sldSz cx="20104100" cy="11309350"/>
  <p:notesSz cx="20104100" cy="1130935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3447437-AAE3-F3A8-2B52-1E2B9759F81E}" name="Karl Whitcombe (Public Health Wales - No.2 Capital Quarter)" initials="KW(HWNCQ" userId="S::Karl.Whitcombe3@wales.nhs.uk::387dd2e7-3044-4bad-a89a-25b2b0b0f47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68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3792" autoAdjust="0"/>
  </p:normalViewPr>
  <p:slideViewPr>
    <p:cSldViewPr snapToGrid="0">
      <p:cViewPr varScale="1">
        <p:scale>
          <a:sx n="68" d="100"/>
          <a:sy n="68" d="100"/>
        </p:scale>
        <p:origin x="462" y="60"/>
      </p:cViewPr>
      <p:guideLst>
        <p:guide orient="horz" pos="2880"/>
        <p:guide pos="216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microsoft.com/office/2018/10/relationships/authors" Target="authors.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1361C223-6CF5-8844-B537-615AFB5B6DBF}" type="datetimeFigureOut">
              <a:rPr lang="en-US" smtClean="0"/>
              <a:t>9/21/2023</a:t>
            </a:fld>
            <a:endParaRPr lang="en-US"/>
          </a:p>
        </p:txBody>
      </p:sp>
      <p:sp>
        <p:nvSpPr>
          <p:cNvPr id="4" name="Slide Image Placeholder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AE38B26B-2A50-224A-A8F7-D49C19FE9A6D}" type="slidenum">
              <a:rPr lang="en-US" smtClean="0"/>
              <a:t>‹#›</a:t>
            </a:fld>
            <a:endParaRPr lang="en-US"/>
          </a:p>
        </p:txBody>
      </p:sp>
    </p:spTree>
    <p:extLst>
      <p:ext uri="{BB962C8B-B14F-4D97-AF65-F5344CB8AC3E}">
        <p14:creationId xmlns:p14="http://schemas.microsoft.com/office/powerpoint/2010/main" val="19184205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Introduce ourselves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solidFill>
                  <a:srgbClr val="242424"/>
                </a:solidFill>
                <a:effectLst/>
                <a:latin typeface="Segoe UI" panose="020B0502040204020203" pitchFamily="34" charset="0"/>
              </a:rPr>
              <a:t>Karl –Hello my name is Karl The LGBTQ+ community is a fundamental part of my life; I strive for inclusion and awareness. The network is a safe place, where LGBTQ+ staff and allies can connect and support.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solidFill>
                  <a:srgbClr val="242424"/>
                </a:solidFill>
                <a:effectLst/>
                <a:latin typeface="Segoe UI" panose="020B0502040204020203" pitchFamily="34" charset="0"/>
              </a:rPr>
              <a:t>Graham – intro and why we are network chairs</a:t>
            </a:r>
          </a:p>
          <a:p>
            <a:endParaRPr lang="en-GB" dirty="0"/>
          </a:p>
        </p:txBody>
      </p:sp>
      <p:sp>
        <p:nvSpPr>
          <p:cNvPr id="4" name="Slide Number Placeholder 3"/>
          <p:cNvSpPr>
            <a:spLocks noGrp="1"/>
          </p:cNvSpPr>
          <p:nvPr>
            <p:ph type="sldNum" sz="quarter" idx="5"/>
          </p:nvPr>
        </p:nvSpPr>
        <p:spPr/>
        <p:txBody>
          <a:bodyPr/>
          <a:lstStyle/>
          <a:p>
            <a:fld id="{AE38B26B-2A50-224A-A8F7-D49C19FE9A6D}" type="slidenum">
              <a:rPr lang="en-US" smtClean="0"/>
              <a:t>1</a:t>
            </a:fld>
            <a:endParaRPr lang="en-US"/>
          </a:p>
        </p:txBody>
      </p:sp>
    </p:spTree>
    <p:extLst>
      <p:ext uri="{BB962C8B-B14F-4D97-AF65-F5344CB8AC3E}">
        <p14:creationId xmlns:p14="http://schemas.microsoft.com/office/powerpoint/2010/main" val="40690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Graham slide </a:t>
            </a:r>
          </a:p>
        </p:txBody>
      </p:sp>
      <p:sp>
        <p:nvSpPr>
          <p:cNvPr id="4" name="Slide Number Placeholder 3"/>
          <p:cNvSpPr>
            <a:spLocks noGrp="1"/>
          </p:cNvSpPr>
          <p:nvPr>
            <p:ph type="sldNum" sz="quarter" idx="5"/>
          </p:nvPr>
        </p:nvSpPr>
        <p:spPr/>
        <p:txBody>
          <a:bodyPr/>
          <a:lstStyle/>
          <a:p>
            <a:fld id="{AE38B26B-2A50-224A-A8F7-D49C19FE9A6D}" type="slidenum">
              <a:rPr lang="en-US" smtClean="0"/>
              <a:t>2</a:t>
            </a:fld>
            <a:endParaRPr lang="en-US"/>
          </a:p>
        </p:txBody>
      </p:sp>
    </p:spTree>
    <p:extLst>
      <p:ext uri="{BB962C8B-B14F-4D97-AF65-F5344CB8AC3E}">
        <p14:creationId xmlns:p14="http://schemas.microsoft.com/office/powerpoint/2010/main" val="21759467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Thank previous chairs</a:t>
            </a:r>
          </a:p>
          <a:p>
            <a:endParaRPr lang="en-GB" dirty="0"/>
          </a:p>
          <a:p>
            <a:r>
              <a:rPr lang="en-GB" dirty="0"/>
              <a:t>As new co chairs our aspiration for the network.</a:t>
            </a:r>
          </a:p>
          <a:p>
            <a:r>
              <a:rPr lang="en-GB" dirty="0"/>
              <a:t>Building on the excellent work of the already established network…</a:t>
            </a:r>
          </a:p>
          <a:p>
            <a:r>
              <a:rPr lang="en-GB" dirty="0"/>
              <a:t>LGBTQ+ and allies feel welcomed and seen, safe place to connect, network and shared lived experience </a:t>
            </a:r>
          </a:p>
          <a:p>
            <a:r>
              <a:rPr lang="en-GB" dirty="0"/>
              <a:t>Capture improvement, new ideas, issues.</a:t>
            </a:r>
          </a:p>
          <a:p>
            <a:r>
              <a:rPr lang="en-GB" dirty="0"/>
              <a:t>Share info on LGBTQ+ activities. events knowledge</a:t>
            </a:r>
          </a:p>
          <a:p>
            <a:r>
              <a:rPr lang="en-GB" dirty="0"/>
              <a:t>Be a friend to PHW, ensuring LGBTQ+ voices are heard.</a:t>
            </a:r>
          </a:p>
        </p:txBody>
      </p:sp>
      <p:sp>
        <p:nvSpPr>
          <p:cNvPr id="4" name="Slide Number Placeholder 3"/>
          <p:cNvSpPr>
            <a:spLocks noGrp="1"/>
          </p:cNvSpPr>
          <p:nvPr>
            <p:ph type="sldNum" sz="quarter" idx="5"/>
          </p:nvPr>
        </p:nvSpPr>
        <p:spPr/>
        <p:txBody>
          <a:bodyPr/>
          <a:lstStyle/>
          <a:p>
            <a:fld id="{AE38B26B-2A50-224A-A8F7-D49C19FE9A6D}" type="slidenum">
              <a:rPr lang="en-US" smtClean="0"/>
              <a:t>3</a:t>
            </a:fld>
            <a:endParaRPr lang="en-US"/>
          </a:p>
        </p:txBody>
      </p:sp>
    </p:spTree>
    <p:extLst>
      <p:ext uri="{BB962C8B-B14F-4D97-AF65-F5344CB8AC3E}">
        <p14:creationId xmlns:p14="http://schemas.microsoft.com/office/powerpoint/2010/main" val="6495109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Karl - Talk about speakers</a:t>
            </a:r>
          </a:p>
          <a:p>
            <a:br>
              <a:rPr lang="en-GB" dirty="0"/>
            </a:br>
            <a:r>
              <a:rPr lang="en-GB" dirty="0"/>
              <a:t>Thank Tracey for attending pride, senior support. </a:t>
            </a:r>
          </a:p>
          <a:p>
            <a:endParaRPr lang="en-GB" dirty="0"/>
          </a:p>
          <a:p>
            <a:r>
              <a:rPr lang="en-GB" dirty="0"/>
              <a:t>Quiz – Queer Emporium community charity. </a:t>
            </a:r>
          </a:p>
        </p:txBody>
      </p:sp>
      <p:sp>
        <p:nvSpPr>
          <p:cNvPr id="4" name="Slide Number Placeholder 3"/>
          <p:cNvSpPr>
            <a:spLocks noGrp="1"/>
          </p:cNvSpPr>
          <p:nvPr>
            <p:ph type="sldNum" sz="quarter" idx="5"/>
          </p:nvPr>
        </p:nvSpPr>
        <p:spPr/>
        <p:txBody>
          <a:bodyPr/>
          <a:lstStyle/>
          <a:p>
            <a:fld id="{AE38B26B-2A50-224A-A8F7-D49C19FE9A6D}" type="slidenum">
              <a:rPr lang="en-US" smtClean="0"/>
              <a:t>4</a:t>
            </a:fld>
            <a:endParaRPr lang="en-US"/>
          </a:p>
        </p:txBody>
      </p:sp>
    </p:spTree>
    <p:extLst>
      <p:ext uri="{BB962C8B-B14F-4D97-AF65-F5344CB8AC3E}">
        <p14:creationId xmlns:p14="http://schemas.microsoft.com/office/powerpoint/2010/main" val="34441860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Graham</a:t>
            </a:r>
          </a:p>
          <a:p>
            <a:endParaRPr lang="en-GB" dirty="0"/>
          </a:p>
          <a:p>
            <a:r>
              <a:rPr lang="en-GB" dirty="0" err="1"/>
              <a:t>LGBTe</a:t>
            </a:r>
            <a:r>
              <a:rPr lang="en-GB" dirty="0"/>
              <a:t> a </a:t>
            </a:r>
            <a:r>
              <a:rPr lang="en-GB" dirty="0" err="1"/>
              <a:t>coffi</a:t>
            </a:r>
            <a:r>
              <a:rPr lang="en-GB" dirty="0"/>
              <a:t> encourage networking and discussion on lived experience. Build on this to a possible social event. </a:t>
            </a:r>
          </a:p>
        </p:txBody>
      </p:sp>
      <p:sp>
        <p:nvSpPr>
          <p:cNvPr id="4" name="Slide Number Placeholder 3"/>
          <p:cNvSpPr>
            <a:spLocks noGrp="1"/>
          </p:cNvSpPr>
          <p:nvPr>
            <p:ph type="sldNum" sz="quarter" idx="5"/>
          </p:nvPr>
        </p:nvSpPr>
        <p:spPr/>
        <p:txBody>
          <a:bodyPr/>
          <a:lstStyle/>
          <a:p>
            <a:fld id="{AE38B26B-2A50-224A-A8F7-D49C19FE9A6D}" type="slidenum">
              <a:rPr lang="en-US" smtClean="0"/>
              <a:t>5</a:t>
            </a:fld>
            <a:endParaRPr lang="en-US"/>
          </a:p>
        </p:txBody>
      </p:sp>
    </p:spTree>
    <p:extLst>
      <p:ext uri="{BB962C8B-B14F-4D97-AF65-F5344CB8AC3E}">
        <p14:creationId xmlns:p14="http://schemas.microsoft.com/office/powerpoint/2010/main" val="2669016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Calibri" panose="020F0502020204030204" pitchFamily="34" charset="0"/>
                <a:ea typeface="Calibri" panose="020F0502020204030204" pitchFamily="34" charset="0"/>
              </a:rPr>
              <a:t> </a:t>
            </a:r>
          </a:p>
          <a:p>
            <a:r>
              <a:rPr lang="en-GB" sz="1800" b="1" dirty="0">
                <a:effectLst/>
                <a:latin typeface="Calibri" panose="020F0502020204030204" pitchFamily="34" charset="0"/>
                <a:ea typeface="Calibri" panose="020F0502020204030204" pitchFamily="34" charset="0"/>
              </a:rPr>
              <a:t>3 asks – notes</a:t>
            </a:r>
            <a:endParaRPr lang="en-GB" sz="1800" dirty="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en-GB" sz="1800" dirty="0">
                <a:effectLst/>
                <a:latin typeface="Calibri" panose="020F0502020204030204" pitchFamily="34" charset="0"/>
                <a:ea typeface="Times New Roman" panose="02020603050405020304" pitchFamily="18" charset="0"/>
              </a:rPr>
              <a:t>Point 1 – we’d love for our new exec sponsor (when we have one) to be part of this mentoring programme. If they ask about how this programme will be developed, say we have a bunch of best practice we can refer to from other orgs but will work with L&amp;D to develop this within PHW and that all networks have the opportunity to be part of this. </a:t>
            </a:r>
            <a:endParaRPr lang="en-GB" sz="1800" dirty="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en-GB" sz="1800" dirty="0">
                <a:effectLst/>
                <a:latin typeface="Calibri" panose="020F0502020204030204" pitchFamily="34" charset="0"/>
                <a:ea typeface="Times New Roman" panose="02020603050405020304" pitchFamily="18" charset="0"/>
              </a:rPr>
              <a:t>Point 3 – opportunity to understand the experiences of diverse people within the community. Also demonstrates to staff that you want to learn about these experiences by seeing you there. </a:t>
            </a:r>
            <a:endParaRPr lang="en-GB" sz="1800" dirty="0">
              <a:effectLst/>
              <a:latin typeface="Calibri" panose="020F0502020204030204" pitchFamily="34" charset="0"/>
              <a:ea typeface="Calibri" panose="020F0502020204030204" pitchFamily="34" charset="0"/>
            </a:endParaRPr>
          </a:p>
          <a:p>
            <a:pPr>
              <a:lnSpc>
                <a:spcPct val="105000"/>
              </a:lnSpc>
              <a:spcAft>
                <a:spcPts val="800"/>
              </a:spcAft>
            </a:pPr>
            <a:endParaRPr lang="en-US" sz="1800" b="1" dirty="0">
              <a:effectLst/>
              <a:latin typeface="Times New Roman" panose="02020603050405020304" pitchFamily="18" charset="0"/>
              <a:ea typeface="Times New Roman" panose="02020603050405020304" pitchFamily="18" charset="0"/>
            </a:endParaRPr>
          </a:p>
          <a:p>
            <a:pPr>
              <a:lnSpc>
                <a:spcPct val="105000"/>
              </a:lnSpc>
              <a:spcAft>
                <a:spcPts val="800"/>
              </a:spcAft>
            </a:pPr>
            <a:r>
              <a:rPr lang="en-US" sz="1800" b="1" dirty="0">
                <a:effectLst/>
                <a:latin typeface="Times New Roman" panose="02020603050405020304" pitchFamily="18" charset="0"/>
                <a:ea typeface="Times New Roman" panose="02020603050405020304" pitchFamily="18" charset="0"/>
              </a:rPr>
              <a:t>Reverse Mentoring – </a:t>
            </a:r>
          </a:p>
          <a:p>
            <a:pPr>
              <a:lnSpc>
                <a:spcPct val="105000"/>
              </a:lnSpc>
              <a:spcAft>
                <a:spcPts val="800"/>
              </a:spcAft>
            </a:pPr>
            <a:r>
              <a:rPr lang="en-US" sz="1800" b="1" dirty="0">
                <a:effectLst/>
                <a:latin typeface="Times New Roman" panose="02020603050405020304" pitchFamily="18" charset="0"/>
                <a:ea typeface="Times New Roman" panose="02020603050405020304" pitchFamily="18" charset="0"/>
              </a:rPr>
              <a:t>Why this</a:t>
            </a:r>
            <a:r>
              <a:rPr lang="en-US" sz="1800" dirty="0">
                <a:effectLst/>
                <a:latin typeface="Times New Roman" panose="02020603050405020304" pitchFamily="18" charset="0"/>
                <a:ea typeface="Times New Roman" panose="02020603050405020304" pitchFamily="18" charset="0"/>
              </a:rPr>
              <a:t> -Allows senior executives to better understand issues LGBTQ+ employees face Identify barriers to progression for LGBTQ+ employees Develop actionable solutions for progress Gives LGBTQ+ talent opportunity to influence senior leaders’ thinking</a:t>
            </a:r>
            <a:endParaRPr lang="en-GB" sz="1800" dirty="0">
              <a:effectLst/>
              <a:latin typeface="Times New Roman" panose="02020603050405020304" pitchFamily="18" charset="0"/>
              <a:ea typeface="Times New Roman" panose="02020603050405020304" pitchFamily="18" charset="0"/>
            </a:endParaRPr>
          </a:p>
          <a:p>
            <a:pPr>
              <a:lnSpc>
                <a:spcPct val="105000"/>
              </a:lnSpc>
              <a:spcAft>
                <a:spcPts val="800"/>
              </a:spcAft>
            </a:pPr>
            <a:r>
              <a:rPr lang="en-US" sz="1800" b="1" dirty="0">
                <a:solidFill>
                  <a:srgbClr val="002060"/>
                </a:solidFill>
                <a:effectLst/>
                <a:latin typeface="Ubuntu Light" panose="020B0304030602030204" pitchFamily="34" charset="0"/>
                <a:ea typeface="Times New Roman" panose="02020603050405020304" pitchFamily="18" charset="0"/>
              </a:rPr>
              <a:t>Why now -  </a:t>
            </a:r>
            <a:r>
              <a:rPr lang="en-US" sz="1800" dirty="0">
                <a:effectLst/>
                <a:latin typeface="Times New Roman" panose="02020603050405020304" pitchFamily="18" charset="0"/>
                <a:ea typeface="Times New Roman" panose="02020603050405020304" pitchFamily="18" charset="0"/>
              </a:rPr>
              <a:t>Progress is not a given; rights can be taken away Vocal media opposition to trans rights Regressive policies being enacted in some countries</a:t>
            </a:r>
            <a:endParaRPr lang="en-GB" sz="1800" dirty="0">
              <a:effectLst/>
              <a:latin typeface="Times New Roman" panose="02020603050405020304" pitchFamily="18" charset="0"/>
              <a:ea typeface="Times New Roman" panose="02020603050405020304" pitchFamily="18" charset="0"/>
            </a:endParaRPr>
          </a:p>
          <a:p>
            <a:pPr>
              <a:lnSpc>
                <a:spcPct val="105000"/>
              </a:lnSpc>
              <a:spcAft>
                <a:spcPts val="800"/>
              </a:spcAft>
            </a:pPr>
            <a:r>
              <a:rPr lang="en-US" sz="1800" b="1" dirty="0">
                <a:effectLst/>
                <a:latin typeface="Times New Roman" panose="02020603050405020304" pitchFamily="18" charset="0"/>
                <a:ea typeface="Times New Roman" panose="02020603050405020304" pitchFamily="18" charset="0"/>
              </a:rPr>
              <a:t>Why us</a:t>
            </a:r>
            <a:r>
              <a:rPr lang="en-US" sz="1800" dirty="0">
                <a:effectLst/>
                <a:latin typeface="Times New Roman" panose="02020603050405020304" pitchFamily="18" charset="0"/>
                <a:ea typeface="Times New Roman" panose="02020603050405020304" pitchFamily="18" charset="0"/>
              </a:rPr>
              <a:t> - Senior allies are key to improve diversity and inclusion LGBTQ+ employees offer unique insights We are all culture carriers</a:t>
            </a:r>
            <a:endParaRPr lang="en-GB" sz="1800" dirty="0">
              <a:effectLst/>
              <a:latin typeface="Times New Roman" panose="02020603050405020304" pitchFamily="18" charset="0"/>
              <a:ea typeface="Times New Roman" panose="02020603050405020304" pitchFamily="18" charset="0"/>
            </a:endParaRPr>
          </a:p>
          <a:p>
            <a:pPr>
              <a:lnSpc>
                <a:spcPct val="105000"/>
              </a:lnSpc>
              <a:spcAft>
                <a:spcPts val="800"/>
              </a:spcAft>
            </a:pPr>
            <a:r>
              <a:rPr lang="en-US" sz="1800" dirty="0">
                <a:effectLst/>
                <a:latin typeface="Times New Roman" panose="02020603050405020304" pitchFamily="18" charset="0"/>
                <a:ea typeface="Times New Roman" panose="02020603050405020304" pitchFamily="18" charset="0"/>
              </a:rPr>
              <a:t> </a:t>
            </a:r>
            <a:endParaRPr lang="en-GB" sz="1800" dirty="0">
              <a:effectLst/>
              <a:latin typeface="Times New Roman" panose="02020603050405020304" pitchFamily="18" charset="0"/>
              <a:ea typeface="Times New Roman" panose="02020603050405020304" pitchFamily="18" charset="0"/>
            </a:endParaRPr>
          </a:p>
          <a:p>
            <a:pPr>
              <a:lnSpc>
                <a:spcPct val="105000"/>
              </a:lnSpc>
              <a:spcAft>
                <a:spcPts val="800"/>
              </a:spcAft>
            </a:pPr>
            <a:r>
              <a:rPr lang="en-US" sz="1800" dirty="0">
                <a:effectLst/>
                <a:latin typeface="Times New Roman" panose="02020603050405020304" pitchFamily="18" charset="0"/>
                <a:ea typeface="Times New Roman" panose="02020603050405020304" pitchFamily="18" charset="0"/>
              </a:rPr>
              <a:t> One in four trans people aren’t open to anyone at work about being trans</a:t>
            </a:r>
            <a:endParaRPr lang="en-GB" sz="1800" dirty="0">
              <a:effectLst/>
              <a:latin typeface="Times New Roman" panose="02020603050405020304" pitchFamily="18" charset="0"/>
              <a:ea typeface="Times New Roman" panose="02020603050405020304" pitchFamily="18" charset="0"/>
            </a:endParaRPr>
          </a:p>
          <a:p>
            <a:pPr>
              <a:lnSpc>
                <a:spcPct val="105000"/>
              </a:lnSpc>
              <a:spcAft>
                <a:spcPts val="800"/>
              </a:spcAft>
            </a:pPr>
            <a:r>
              <a:rPr lang="en-US" sz="1800" dirty="0">
                <a:effectLst/>
                <a:latin typeface="Times New Roman" panose="02020603050405020304" pitchFamily="18" charset="0"/>
                <a:ea typeface="Times New Roman" panose="02020603050405020304" pitchFamily="18" charset="0"/>
              </a:rPr>
              <a:t>More than a third of LGBTQ+ staff have hidden that they are LGBTQ+ at work for fear of discrimination</a:t>
            </a:r>
            <a:endParaRPr lang="en-GB" sz="1800" dirty="0">
              <a:effectLst/>
              <a:latin typeface="Times New Roman" panose="02020603050405020304" pitchFamily="18" charset="0"/>
              <a:ea typeface="Times New Roman" panose="02020603050405020304" pitchFamily="18" charset="0"/>
            </a:endParaRPr>
          </a:p>
          <a:p>
            <a:pPr marL="0" lvl="0" indent="0">
              <a:lnSpc>
                <a:spcPct val="105000"/>
              </a:lnSpc>
              <a:spcAft>
                <a:spcPts val="800"/>
              </a:spcAft>
              <a:buClr>
                <a:srgbClr val="002060"/>
              </a:buClr>
              <a:buFont typeface="Ubuntu Light" panose="020B0304030602030204" pitchFamily="34" charset="0"/>
              <a:buNone/>
            </a:pPr>
            <a:endParaRPr lang="en-GB" sz="1800" b="0" dirty="0">
              <a:solidFill>
                <a:schemeClr val="tx1"/>
              </a:solidFill>
              <a:effectLst/>
              <a:latin typeface="Times New Roman" panose="02020603050405020304" pitchFamily="18" charset="0"/>
              <a:ea typeface="Times New Roman" panose="02020603050405020304" pitchFamily="18" charset="0"/>
            </a:endParaRPr>
          </a:p>
          <a:p>
            <a:pPr marL="0" lvl="0" indent="0">
              <a:lnSpc>
                <a:spcPct val="105000"/>
              </a:lnSpc>
              <a:spcAft>
                <a:spcPts val="800"/>
              </a:spcAft>
              <a:buClr>
                <a:srgbClr val="002060"/>
              </a:buClr>
              <a:buFont typeface="Ubuntu Light" panose="020B0304030602030204" pitchFamily="34" charset="0"/>
              <a:buNone/>
            </a:pPr>
            <a:r>
              <a:rPr lang="en-GB" sz="1800" b="0" dirty="0">
                <a:solidFill>
                  <a:schemeClr val="tx1"/>
                </a:solidFill>
                <a:effectLst/>
                <a:latin typeface="Times New Roman" panose="02020603050405020304" pitchFamily="18" charset="0"/>
                <a:ea typeface="Times New Roman" panose="02020603050405020304" pitchFamily="18" charset="0"/>
              </a:rPr>
              <a:t>2. </a:t>
            </a:r>
            <a:r>
              <a:rPr lang="en-US" sz="1800" b="1" dirty="0">
                <a:solidFill>
                  <a:srgbClr val="002060"/>
                </a:solidFill>
                <a:effectLst/>
                <a:latin typeface="Ubuntu Light" panose="020B0304030602030204" pitchFamily="34" charset="0"/>
                <a:ea typeface="Times New Roman" panose="02020603050405020304" pitchFamily="18" charset="0"/>
              </a:rPr>
              <a:t>For execs to attend external LGBTQ+ conferences so they understand experiences of the community </a:t>
            </a:r>
            <a:endParaRPr lang="en-GB" sz="1800" dirty="0">
              <a:effectLst/>
              <a:latin typeface="Times New Roman" panose="02020603050405020304" pitchFamily="18" charset="0"/>
              <a:ea typeface="Times New Roman" panose="02020603050405020304" pitchFamily="18" charset="0"/>
            </a:endParaRPr>
          </a:p>
          <a:p>
            <a:pPr>
              <a:lnSpc>
                <a:spcPct val="105000"/>
              </a:lnSpc>
              <a:spcAft>
                <a:spcPts val="800"/>
              </a:spcAft>
            </a:pPr>
            <a:r>
              <a:rPr lang="en-GB" sz="1800" b="1" dirty="0">
                <a:solidFill>
                  <a:srgbClr val="002060"/>
                </a:solidFill>
                <a:effectLst/>
                <a:latin typeface="Ubuntu Light" panose="020B0304030602030204" pitchFamily="34" charset="0"/>
                <a:ea typeface="Times New Roman" panose="02020603050405020304" pitchFamily="18" charset="0"/>
              </a:rPr>
              <a:t>= As well as Pride events, insightful events, such as Welsh Gov LGBTQ+ action plan for Wales conference updates. Lived experience. </a:t>
            </a:r>
            <a:endParaRPr lang="en-GB" sz="1800" dirty="0">
              <a:effectLst/>
              <a:latin typeface="Times New Roman" panose="02020603050405020304" pitchFamily="18" charset="0"/>
              <a:ea typeface="Times New Roman" panose="02020603050405020304" pitchFamily="18" charset="0"/>
            </a:endParaRPr>
          </a:p>
          <a:p>
            <a:r>
              <a:rPr lang="en-GB" sz="1800" b="1" dirty="0">
                <a:solidFill>
                  <a:srgbClr val="002060"/>
                </a:solidFill>
                <a:effectLst/>
                <a:latin typeface="Ubuntu Light" panose="020B0304030602030204" pitchFamily="34" charset="0"/>
                <a:ea typeface="Times New Roman" panose="02020603050405020304" pitchFamily="18" charset="0"/>
                <a:cs typeface="Times New Roman" panose="02020603050405020304" pitchFamily="18" charset="0"/>
              </a:rPr>
              <a:t>3. = Come along to Enfys meetings and socials, such as </a:t>
            </a:r>
            <a:r>
              <a:rPr lang="en-GB" sz="1800" b="1" dirty="0" err="1">
                <a:solidFill>
                  <a:srgbClr val="002060"/>
                </a:solidFill>
                <a:effectLst/>
                <a:latin typeface="Ubuntu Light" panose="020B0304030602030204" pitchFamily="34" charset="0"/>
                <a:ea typeface="Times New Roman" panose="02020603050405020304" pitchFamily="18" charset="0"/>
                <a:cs typeface="Times New Roman" panose="02020603050405020304" pitchFamily="18" charset="0"/>
              </a:rPr>
              <a:t>LGBTe</a:t>
            </a:r>
            <a:r>
              <a:rPr lang="en-GB" sz="1800" b="1" dirty="0">
                <a:solidFill>
                  <a:srgbClr val="002060"/>
                </a:solidFill>
                <a:effectLst/>
                <a:latin typeface="Ubuntu Light" panose="020B0304030602030204" pitchFamily="34" charset="0"/>
                <a:ea typeface="Times New Roman" panose="02020603050405020304" pitchFamily="18" charset="0"/>
                <a:cs typeface="Times New Roman" panose="02020603050405020304" pitchFamily="18" charset="0"/>
              </a:rPr>
              <a:t> a </a:t>
            </a:r>
            <a:r>
              <a:rPr lang="en-GB" sz="1800" b="1" dirty="0" err="1">
                <a:solidFill>
                  <a:srgbClr val="002060"/>
                </a:solidFill>
                <a:effectLst/>
                <a:latin typeface="Ubuntu Light" panose="020B0304030602030204" pitchFamily="34" charset="0"/>
                <a:ea typeface="Times New Roman" panose="02020603050405020304" pitchFamily="18" charset="0"/>
                <a:cs typeface="Times New Roman" panose="02020603050405020304" pitchFamily="18" charset="0"/>
              </a:rPr>
              <a:t>Coffi</a:t>
            </a:r>
            <a:r>
              <a:rPr lang="en-GB" sz="1800" b="1" dirty="0">
                <a:solidFill>
                  <a:srgbClr val="002060"/>
                </a:solidFill>
                <a:effectLst/>
                <a:latin typeface="Ubuntu Light" panose="020B0304030602030204" pitchFamily="34" charset="0"/>
                <a:ea typeface="Times New Roman" panose="02020603050405020304" pitchFamily="18" charset="0"/>
                <a:cs typeface="Times New Roman" panose="02020603050405020304" pitchFamily="18" charset="0"/>
              </a:rPr>
              <a:t> session.</a:t>
            </a:r>
            <a:endParaRPr lang="en-GB" dirty="0"/>
          </a:p>
        </p:txBody>
      </p:sp>
      <p:sp>
        <p:nvSpPr>
          <p:cNvPr id="4" name="Slide Number Placeholder 3"/>
          <p:cNvSpPr>
            <a:spLocks noGrp="1"/>
          </p:cNvSpPr>
          <p:nvPr>
            <p:ph type="sldNum" sz="quarter" idx="5"/>
          </p:nvPr>
        </p:nvSpPr>
        <p:spPr/>
        <p:txBody>
          <a:bodyPr/>
          <a:lstStyle/>
          <a:p>
            <a:fld id="{AE38B26B-2A50-224A-A8F7-D49C19FE9A6D}" type="slidenum">
              <a:rPr lang="en-US" smtClean="0"/>
              <a:t>6</a:t>
            </a:fld>
            <a:endParaRPr lang="en-US"/>
          </a:p>
        </p:txBody>
      </p:sp>
    </p:spTree>
    <p:extLst>
      <p:ext uri="{BB962C8B-B14F-4D97-AF65-F5344CB8AC3E}">
        <p14:creationId xmlns:p14="http://schemas.microsoft.com/office/powerpoint/2010/main" val="16483831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E38B26B-2A50-224A-A8F7-D49C19FE9A6D}" type="slidenum">
              <a:rPr lang="en-US" smtClean="0"/>
              <a:t>7</a:t>
            </a:fld>
            <a:endParaRPr lang="en-US"/>
          </a:p>
        </p:txBody>
      </p:sp>
    </p:spTree>
    <p:extLst>
      <p:ext uri="{BB962C8B-B14F-4D97-AF65-F5344CB8AC3E}">
        <p14:creationId xmlns:p14="http://schemas.microsoft.com/office/powerpoint/2010/main" val="26597268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18" Type="http://schemas.openxmlformats.org/officeDocument/2006/relationships/image" Target="../media/image20.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17" Type="http://schemas.openxmlformats.org/officeDocument/2006/relationships/image" Target="../media/image19.png"/><Relationship Id="rId2" Type="http://schemas.openxmlformats.org/officeDocument/2006/relationships/image" Target="../media/image4.png"/><Relationship Id="rId16" Type="http://schemas.openxmlformats.org/officeDocument/2006/relationships/image" Target="../media/image18.png"/><Relationship Id="rId20" Type="http://schemas.openxmlformats.org/officeDocument/2006/relationships/image" Target="../media/image22.png"/><Relationship Id="rId1" Type="http://schemas.openxmlformats.org/officeDocument/2006/relationships/slideMaster" Target="../slideMasters/slideMaster1.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png"/><Relationship Id="rId19" Type="http://schemas.openxmlformats.org/officeDocument/2006/relationships/image" Target="../media/image21.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507807" y="3505898"/>
            <a:ext cx="17088486" cy="2374963"/>
          </a:xfrm>
          <a:prstGeom prst="rect">
            <a:avLst/>
          </a:prstGeom>
        </p:spPr>
        <p:txBody>
          <a:bodyPr wrap="square" lIns="0" tIns="0" rIns="0" bIns="0">
            <a:spAutoFit/>
          </a:bodyPr>
          <a:lstStyle>
            <a:lvl1pPr>
              <a:defRPr sz="6000" b="1" i="0">
                <a:solidFill>
                  <a:srgbClr val="315083"/>
                </a:solidFill>
                <a:latin typeface="Ubuntu"/>
                <a:cs typeface="Ubuntu"/>
              </a:defRPr>
            </a:lvl1pPr>
          </a:lstStyle>
          <a:p>
            <a:endParaRPr/>
          </a:p>
        </p:txBody>
      </p:sp>
      <p:sp>
        <p:nvSpPr>
          <p:cNvPr id="3" name="Holder 3"/>
          <p:cNvSpPr>
            <a:spLocks noGrp="1"/>
          </p:cNvSpPr>
          <p:nvPr>
            <p:ph type="subTitle" idx="4"/>
          </p:nvPr>
        </p:nvSpPr>
        <p:spPr>
          <a:xfrm>
            <a:off x="3015615" y="6333236"/>
            <a:ext cx="14072870" cy="2827337"/>
          </a:xfrm>
          <a:prstGeom prst="rect">
            <a:avLst/>
          </a:prstGeom>
        </p:spPr>
        <p:txBody>
          <a:bodyPr wrap="square" lIns="0" tIns="0" rIns="0" bIns="0">
            <a:spAutoFit/>
          </a:bodyPr>
          <a:lstStyle>
            <a:lvl1pPr>
              <a:defRPr sz="2350" b="0" i="0">
                <a:solidFill>
                  <a:srgbClr val="7F7F7F"/>
                </a:solidFill>
                <a:latin typeface="Ubuntu-Light"/>
                <a:cs typeface="Ubuntu-Light"/>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9/21/2023</a:t>
            </a:fld>
            <a:endParaRPr lang="en-US"/>
          </a:p>
        </p:txBody>
      </p:sp>
      <p:sp>
        <p:nvSpPr>
          <p:cNvPr id="6" name="Holder 6"/>
          <p:cNvSpPr>
            <a:spLocks noGrp="1"/>
          </p:cNvSpPr>
          <p:nvPr>
            <p:ph type="sldNum" sz="quarter" idx="7"/>
          </p:nvPr>
        </p:nvSpPr>
        <p:spPr/>
        <p:txBody>
          <a:bodyPr lIns="0" tIns="0" rIns="0" bIns="0"/>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6000" b="1" i="0">
                <a:solidFill>
                  <a:srgbClr val="315083"/>
                </a:solidFill>
                <a:latin typeface="Ubuntu"/>
                <a:cs typeface="Ubuntu"/>
              </a:defRPr>
            </a:lvl1pPr>
          </a:lstStyle>
          <a:p>
            <a:endParaRPr/>
          </a:p>
        </p:txBody>
      </p:sp>
      <p:sp>
        <p:nvSpPr>
          <p:cNvPr id="3" name="Holder 3"/>
          <p:cNvSpPr>
            <a:spLocks noGrp="1"/>
          </p:cNvSpPr>
          <p:nvPr>
            <p:ph type="body" idx="1"/>
          </p:nvPr>
        </p:nvSpPr>
        <p:spPr/>
        <p:txBody>
          <a:bodyPr lIns="0" tIns="0" rIns="0" bIns="0"/>
          <a:lstStyle>
            <a:lvl1pPr>
              <a:defRPr sz="2350" b="0" i="0">
                <a:solidFill>
                  <a:srgbClr val="7F7F7F"/>
                </a:solidFill>
                <a:latin typeface="Ubuntu-Light"/>
                <a:cs typeface="Ubuntu-Light"/>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9/21/2023</a:t>
            </a:fld>
            <a:endParaRPr lang="en-US"/>
          </a:p>
        </p:txBody>
      </p:sp>
      <p:sp>
        <p:nvSpPr>
          <p:cNvPr id="6" name="Holder 6"/>
          <p:cNvSpPr>
            <a:spLocks noGrp="1"/>
          </p:cNvSpPr>
          <p:nvPr>
            <p:ph type="sldNum" sz="quarter" idx="7"/>
          </p:nvPr>
        </p:nvSpPr>
        <p:spPr/>
        <p:txBody>
          <a:bodyPr lIns="0" tIns="0" rIns="0" bIns="0"/>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6000" b="1" i="0">
                <a:solidFill>
                  <a:srgbClr val="315083"/>
                </a:solidFill>
                <a:latin typeface="Ubuntu"/>
                <a:cs typeface="Ubuntu"/>
              </a:defRPr>
            </a:lvl1pPr>
          </a:lstStyle>
          <a:p>
            <a:endParaRPr/>
          </a:p>
        </p:txBody>
      </p:sp>
      <p:sp>
        <p:nvSpPr>
          <p:cNvPr id="3" name="Holder 3"/>
          <p:cNvSpPr>
            <a:spLocks noGrp="1"/>
          </p:cNvSpPr>
          <p:nvPr>
            <p:ph sz="half" idx="2"/>
          </p:nvPr>
        </p:nvSpPr>
        <p:spPr>
          <a:xfrm>
            <a:off x="1005205" y="2601150"/>
            <a:ext cx="8745284" cy="746417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10353611" y="2601150"/>
            <a:ext cx="8745284" cy="746417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9/21/2023</a:t>
            </a:fld>
            <a:endParaRPr lang="en-US"/>
          </a:p>
        </p:txBody>
      </p:sp>
      <p:sp>
        <p:nvSpPr>
          <p:cNvPr id="7" name="Holder 7"/>
          <p:cNvSpPr>
            <a:spLocks noGrp="1"/>
          </p:cNvSpPr>
          <p:nvPr>
            <p:ph type="sldNum" sz="quarter" idx="7"/>
          </p:nvPr>
        </p:nvSpPr>
        <p:spPr/>
        <p:txBody>
          <a:bodyPr lIns="0" tIns="0" rIns="0" bIns="0"/>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0" y="0"/>
            <a:ext cx="20104099" cy="11308556"/>
          </a:xfrm>
          <a:prstGeom prst="rect">
            <a:avLst/>
          </a:prstGeom>
        </p:spPr>
      </p:pic>
      <p:sp>
        <p:nvSpPr>
          <p:cNvPr id="17" name="bg object 17"/>
          <p:cNvSpPr/>
          <p:nvPr/>
        </p:nvSpPr>
        <p:spPr>
          <a:xfrm>
            <a:off x="1245565" y="1164684"/>
            <a:ext cx="833119" cy="833119"/>
          </a:xfrm>
          <a:custGeom>
            <a:avLst/>
            <a:gdLst/>
            <a:ahLst/>
            <a:cxnLst/>
            <a:rect l="l" t="t" r="r" b="b"/>
            <a:pathLst>
              <a:path w="833119" h="833119">
                <a:moveTo>
                  <a:pt x="302158" y="832662"/>
                </a:moveTo>
                <a:lnTo>
                  <a:pt x="298348" y="818870"/>
                </a:lnTo>
                <a:lnTo>
                  <a:pt x="295554" y="804684"/>
                </a:lnTo>
                <a:lnTo>
                  <a:pt x="293852" y="790143"/>
                </a:lnTo>
                <a:lnTo>
                  <a:pt x="293268" y="775284"/>
                </a:lnTo>
                <a:lnTo>
                  <a:pt x="293268" y="767295"/>
                </a:lnTo>
                <a:lnTo>
                  <a:pt x="293725" y="759434"/>
                </a:lnTo>
                <a:lnTo>
                  <a:pt x="294690" y="751674"/>
                </a:lnTo>
                <a:lnTo>
                  <a:pt x="246976" y="730224"/>
                </a:lnTo>
                <a:lnTo>
                  <a:pt x="203263" y="702246"/>
                </a:lnTo>
                <a:lnTo>
                  <a:pt x="164198" y="668388"/>
                </a:lnTo>
                <a:lnTo>
                  <a:pt x="130403" y="629259"/>
                </a:lnTo>
                <a:lnTo>
                  <a:pt x="102476" y="585508"/>
                </a:lnTo>
                <a:lnTo>
                  <a:pt x="81064" y="537756"/>
                </a:lnTo>
                <a:lnTo>
                  <a:pt x="73647" y="538632"/>
                </a:lnTo>
                <a:lnTo>
                  <a:pt x="66065" y="538848"/>
                </a:lnTo>
                <a:lnTo>
                  <a:pt x="58432" y="538848"/>
                </a:lnTo>
                <a:lnTo>
                  <a:pt x="43281" y="538264"/>
                </a:lnTo>
                <a:lnTo>
                  <a:pt x="28460" y="536536"/>
                </a:lnTo>
                <a:lnTo>
                  <a:pt x="14008" y="533666"/>
                </a:lnTo>
                <a:lnTo>
                  <a:pt x="0" y="529717"/>
                </a:lnTo>
                <a:lnTo>
                  <a:pt x="16027" y="577469"/>
                </a:lnTo>
                <a:lnTo>
                  <a:pt x="37299" y="622566"/>
                </a:lnTo>
                <a:lnTo>
                  <a:pt x="63436" y="664629"/>
                </a:lnTo>
                <a:lnTo>
                  <a:pt x="94094" y="703275"/>
                </a:lnTo>
                <a:lnTo>
                  <a:pt x="128879" y="738162"/>
                </a:lnTo>
                <a:lnTo>
                  <a:pt x="167449" y="768908"/>
                </a:lnTo>
                <a:lnTo>
                  <a:pt x="209423" y="795159"/>
                </a:lnTo>
                <a:lnTo>
                  <a:pt x="254457" y="816533"/>
                </a:lnTo>
                <a:lnTo>
                  <a:pt x="302158" y="832662"/>
                </a:lnTo>
                <a:close/>
              </a:path>
              <a:path w="833119" h="833119">
                <a:moveTo>
                  <a:pt x="303149" y="0"/>
                </a:moveTo>
                <a:lnTo>
                  <a:pt x="255384" y="16027"/>
                </a:lnTo>
                <a:lnTo>
                  <a:pt x="210286" y="37299"/>
                </a:lnTo>
                <a:lnTo>
                  <a:pt x="168236" y="63436"/>
                </a:lnTo>
                <a:lnTo>
                  <a:pt x="129578" y="94081"/>
                </a:lnTo>
                <a:lnTo>
                  <a:pt x="94691" y="128866"/>
                </a:lnTo>
                <a:lnTo>
                  <a:pt x="63944" y="167436"/>
                </a:lnTo>
                <a:lnTo>
                  <a:pt x="37706" y="209423"/>
                </a:lnTo>
                <a:lnTo>
                  <a:pt x="16332" y="254444"/>
                </a:lnTo>
                <a:lnTo>
                  <a:pt x="190" y="302145"/>
                </a:lnTo>
                <a:lnTo>
                  <a:pt x="13982" y="298335"/>
                </a:lnTo>
                <a:lnTo>
                  <a:pt x="28168" y="295541"/>
                </a:lnTo>
                <a:lnTo>
                  <a:pt x="42710" y="293827"/>
                </a:lnTo>
                <a:lnTo>
                  <a:pt x="57569" y="293255"/>
                </a:lnTo>
                <a:lnTo>
                  <a:pt x="65582" y="293255"/>
                </a:lnTo>
                <a:lnTo>
                  <a:pt x="73431" y="293712"/>
                </a:lnTo>
                <a:lnTo>
                  <a:pt x="81191" y="294678"/>
                </a:lnTo>
                <a:lnTo>
                  <a:pt x="102654" y="246951"/>
                </a:lnTo>
                <a:lnTo>
                  <a:pt x="130619" y="203250"/>
                </a:lnTo>
                <a:lnTo>
                  <a:pt x="164477" y="164198"/>
                </a:lnTo>
                <a:lnTo>
                  <a:pt x="203606" y="130390"/>
                </a:lnTo>
                <a:lnTo>
                  <a:pt x="247345" y="102476"/>
                </a:lnTo>
                <a:lnTo>
                  <a:pt x="295109" y="81064"/>
                </a:lnTo>
                <a:lnTo>
                  <a:pt x="294208" y="73647"/>
                </a:lnTo>
                <a:lnTo>
                  <a:pt x="293979" y="66078"/>
                </a:lnTo>
                <a:lnTo>
                  <a:pt x="293979" y="58407"/>
                </a:lnTo>
                <a:lnTo>
                  <a:pt x="294576" y="43268"/>
                </a:lnTo>
                <a:lnTo>
                  <a:pt x="296316" y="28448"/>
                </a:lnTo>
                <a:lnTo>
                  <a:pt x="299186" y="14008"/>
                </a:lnTo>
                <a:lnTo>
                  <a:pt x="303149" y="0"/>
                </a:lnTo>
                <a:close/>
              </a:path>
              <a:path w="833119" h="833119">
                <a:moveTo>
                  <a:pt x="832675" y="530682"/>
                </a:moveTo>
                <a:lnTo>
                  <a:pt x="818896" y="534504"/>
                </a:lnTo>
                <a:lnTo>
                  <a:pt x="804710" y="537298"/>
                </a:lnTo>
                <a:lnTo>
                  <a:pt x="790155" y="539000"/>
                </a:lnTo>
                <a:lnTo>
                  <a:pt x="775296" y="539572"/>
                </a:lnTo>
                <a:lnTo>
                  <a:pt x="767295" y="539572"/>
                </a:lnTo>
                <a:lnTo>
                  <a:pt x="759421" y="539140"/>
                </a:lnTo>
                <a:lnTo>
                  <a:pt x="751687" y="538149"/>
                </a:lnTo>
                <a:lnTo>
                  <a:pt x="730211" y="585876"/>
                </a:lnTo>
                <a:lnTo>
                  <a:pt x="702246" y="629589"/>
                </a:lnTo>
                <a:lnTo>
                  <a:pt x="668388" y="668655"/>
                </a:lnTo>
                <a:lnTo>
                  <a:pt x="629272" y="702462"/>
                </a:lnTo>
                <a:lnTo>
                  <a:pt x="585520" y="730377"/>
                </a:lnTo>
                <a:lnTo>
                  <a:pt x="537781" y="751789"/>
                </a:lnTo>
                <a:lnTo>
                  <a:pt x="538657" y="759206"/>
                </a:lnTo>
                <a:lnTo>
                  <a:pt x="536536" y="804405"/>
                </a:lnTo>
                <a:lnTo>
                  <a:pt x="529742" y="832853"/>
                </a:lnTo>
                <a:lnTo>
                  <a:pt x="577494" y="816825"/>
                </a:lnTo>
                <a:lnTo>
                  <a:pt x="622579" y="795566"/>
                </a:lnTo>
                <a:lnTo>
                  <a:pt x="664641" y="769416"/>
                </a:lnTo>
                <a:lnTo>
                  <a:pt x="703287" y="738771"/>
                </a:lnTo>
                <a:lnTo>
                  <a:pt x="738174" y="703973"/>
                </a:lnTo>
                <a:lnTo>
                  <a:pt x="768921" y="665403"/>
                </a:lnTo>
                <a:lnTo>
                  <a:pt x="795159" y="623430"/>
                </a:lnTo>
                <a:lnTo>
                  <a:pt x="816533" y="578396"/>
                </a:lnTo>
                <a:lnTo>
                  <a:pt x="832675" y="530682"/>
                </a:lnTo>
                <a:close/>
              </a:path>
              <a:path w="833119" h="833119">
                <a:moveTo>
                  <a:pt x="832878" y="303110"/>
                </a:moveTo>
                <a:lnTo>
                  <a:pt x="816838" y="255358"/>
                </a:lnTo>
                <a:lnTo>
                  <a:pt x="795566" y="210273"/>
                </a:lnTo>
                <a:lnTo>
                  <a:pt x="769429" y="168211"/>
                </a:lnTo>
                <a:lnTo>
                  <a:pt x="738771" y="129565"/>
                </a:lnTo>
                <a:lnTo>
                  <a:pt x="703973" y="94691"/>
                </a:lnTo>
                <a:lnTo>
                  <a:pt x="665403" y="63944"/>
                </a:lnTo>
                <a:lnTo>
                  <a:pt x="623430" y="37706"/>
                </a:lnTo>
                <a:lnTo>
                  <a:pt x="578408" y="16332"/>
                </a:lnTo>
                <a:lnTo>
                  <a:pt x="530694" y="190"/>
                </a:lnTo>
                <a:lnTo>
                  <a:pt x="534517" y="13970"/>
                </a:lnTo>
                <a:lnTo>
                  <a:pt x="537311" y="28155"/>
                </a:lnTo>
                <a:lnTo>
                  <a:pt x="539026" y="42710"/>
                </a:lnTo>
                <a:lnTo>
                  <a:pt x="539597" y="57556"/>
                </a:lnTo>
                <a:lnTo>
                  <a:pt x="539597" y="65557"/>
                </a:lnTo>
                <a:lnTo>
                  <a:pt x="539140" y="73418"/>
                </a:lnTo>
                <a:lnTo>
                  <a:pt x="538187" y="81178"/>
                </a:lnTo>
                <a:lnTo>
                  <a:pt x="585901" y="102641"/>
                </a:lnTo>
                <a:lnTo>
                  <a:pt x="629602" y="130606"/>
                </a:lnTo>
                <a:lnTo>
                  <a:pt x="668667" y="164465"/>
                </a:lnTo>
                <a:lnTo>
                  <a:pt x="702462" y="203581"/>
                </a:lnTo>
                <a:lnTo>
                  <a:pt x="730377" y="247319"/>
                </a:lnTo>
                <a:lnTo>
                  <a:pt x="751789" y="295071"/>
                </a:lnTo>
                <a:lnTo>
                  <a:pt x="759206" y="294182"/>
                </a:lnTo>
                <a:lnTo>
                  <a:pt x="774446" y="293979"/>
                </a:lnTo>
                <a:lnTo>
                  <a:pt x="789584" y="294576"/>
                </a:lnTo>
                <a:lnTo>
                  <a:pt x="804405" y="296316"/>
                </a:lnTo>
                <a:lnTo>
                  <a:pt x="818845" y="299173"/>
                </a:lnTo>
                <a:lnTo>
                  <a:pt x="832878" y="303110"/>
                </a:lnTo>
                <a:close/>
              </a:path>
            </a:pathLst>
          </a:custGeom>
          <a:solidFill>
            <a:srgbClr val="FFFFFF"/>
          </a:solidFill>
        </p:spPr>
        <p:txBody>
          <a:bodyPr wrap="square" lIns="0" tIns="0" rIns="0" bIns="0" rtlCol="0"/>
          <a:lstStyle/>
          <a:p>
            <a:endParaRPr/>
          </a:p>
        </p:txBody>
      </p:sp>
      <p:pic>
        <p:nvPicPr>
          <p:cNvPr id="18" name="bg object 18"/>
          <p:cNvPicPr/>
          <p:nvPr/>
        </p:nvPicPr>
        <p:blipFill>
          <a:blip r:embed="rId3" cstate="print"/>
          <a:stretch>
            <a:fillRect/>
          </a:stretch>
        </p:blipFill>
        <p:spPr>
          <a:xfrm>
            <a:off x="2305486" y="1164438"/>
            <a:ext cx="715271" cy="885185"/>
          </a:xfrm>
          <a:prstGeom prst="rect">
            <a:avLst/>
          </a:prstGeom>
        </p:spPr>
      </p:pic>
      <p:sp>
        <p:nvSpPr>
          <p:cNvPr id="19" name="bg object 19"/>
          <p:cNvSpPr/>
          <p:nvPr/>
        </p:nvSpPr>
        <p:spPr>
          <a:xfrm>
            <a:off x="1127988" y="1047108"/>
            <a:ext cx="2197100" cy="1068070"/>
          </a:xfrm>
          <a:custGeom>
            <a:avLst/>
            <a:gdLst/>
            <a:ahLst/>
            <a:cxnLst/>
            <a:rect l="l" t="t" r="r" b="b"/>
            <a:pathLst>
              <a:path w="2197100" h="1068070">
                <a:moveTo>
                  <a:pt x="388213" y="419315"/>
                </a:moveTo>
                <a:lnTo>
                  <a:pt x="355752" y="438188"/>
                </a:lnTo>
                <a:lnTo>
                  <a:pt x="335140" y="452475"/>
                </a:lnTo>
                <a:lnTo>
                  <a:pt x="317538" y="469328"/>
                </a:lnTo>
                <a:lnTo>
                  <a:pt x="294132" y="495947"/>
                </a:lnTo>
                <a:lnTo>
                  <a:pt x="263321" y="526796"/>
                </a:lnTo>
                <a:lnTo>
                  <a:pt x="226364" y="552526"/>
                </a:lnTo>
                <a:lnTo>
                  <a:pt x="185635" y="566661"/>
                </a:lnTo>
                <a:lnTo>
                  <a:pt x="143484" y="562673"/>
                </a:lnTo>
                <a:lnTo>
                  <a:pt x="102273" y="534085"/>
                </a:lnTo>
                <a:lnTo>
                  <a:pt x="136931" y="508139"/>
                </a:lnTo>
                <a:lnTo>
                  <a:pt x="172516" y="500468"/>
                </a:lnTo>
                <a:lnTo>
                  <a:pt x="207619" y="507136"/>
                </a:lnTo>
                <a:lnTo>
                  <a:pt x="240830" y="524243"/>
                </a:lnTo>
                <a:lnTo>
                  <a:pt x="247230" y="521843"/>
                </a:lnTo>
                <a:lnTo>
                  <a:pt x="253796" y="517105"/>
                </a:lnTo>
                <a:lnTo>
                  <a:pt x="264464" y="506463"/>
                </a:lnTo>
                <a:lnTo>
                  <a:pt x="287883" y="481380"/>
                </a:lnTo>
                <a:lnTo>
                  <a:pt x="292277" y="477443"/>
                </a:lnTo>
                <a:lnTo>
                  <a:pt x="295770" y="472897"/>
                </a:lnTo>
                <a:lnTo>
                  <a:pt x="257644" y="448729"/>
                </a:lnTo>
                <a:lnTo>
                  <a:pt x="219862" y="433298"/>
                </a:lnTo>
                <a:lnTo>
                  <a:pt x="182435" y="426783"/>
                </a:lnTo>
                <a:lnTo>
                  <a:pt x="145351" y="429361"/>
                </a:lnTo>
                <a:lnTo>
                  <a:pt x="108572" y="441198"/>
                </a:lnTo>
                <a:lnTo>
                  <a:pt x="72097" y="462483"/>
                </a:lnTo>
                <a:lnTo>
                  <a:pt x="35915" y="493382"/>
                </a:lnTo>
                <a:lnTo>
                  <a:pt x="0" y="534085"/>
                </a:lnTo>
                <a:lnTo>
                  <a:pt x="38481" y="577240"/>
                </a:lnTo>
                <a:lnTo>
                  <a:pt x="77152" y="609130"/>
                </a:lnTo>
                <a:lnTo>
                  <a:pt x="115912" y="630174"/>
                </a:lnTo>
                <a:lnTo>
                  <a:pt x="154686" y="640778"/>
                </a:lnTo>
                <a:lnTo>
                  <a:pt x="193408" y="641375"/>
                </a:lnTo>
                <a:lnTo>
                  <a:pt x="231965" y="632383"/>
                </a:lnTo>
                <a:lnTo>
                  <a:pt x="270294" y="614210"/>
                </a:lnTo>
                <a:lnTo>
                  <a:pt x="308305" y="587298"/>
                </a:lnTo>
                <a:lnTo>
                  <a:pt x="340321" y="556082"/>
                </a:lnTo>
                <a:lnTo>
                  <a:pt x="361581" y="534085"/>
                </a:lnTo>
                <a:lnTo>
                  <a:pt x="361505" y="506666"/>
                </a:lnTo>
                <a:lnTo>
                  <a:pt x="364261" y="485584"/>
                </a:lnTo>
                <a:lnTo>
                  <a:pt x="372325" y="460044"/>
                </a:lnTo>
                <a:lnTo>
                  <a:pt x="388213" y="419315"/>
                </a:lnTo>
                <a:close/>
              </a:path>
              <a:path w="2197100" h="1068070">
                <a:moveTo>
                  <a:pt x="521716" y="370547"/>
                </a:moveTo>
                <a:lnTo>
                  <a:pt x="469442" y="318236"/>
                </a:lnTo>
                <a:lnTo>
                  <a:pt x="462508" y="325094"/>
                </a:lnTo>
                <a:lnTo>
                  <a:pt x="445770" y="344068"/>
                </a:lnTo>
                <a:lnTo>
                  <a:pt x="407225" y="408736"/>
                </a:lnTo>
                <a:lnTo>
                  <a:pt x="393941" y="445998"/>
                </a:lnTo>
                <a:lnTo>
                  <a:pt x="383806" y="485749"/>
                </a:lnTo>
                <a:lnTo>
                  <a:pt x="377101" y="533539"/>
                </a:lnTo>
                <a:lnTo>
                  <a:pt x="384238" y="539242"/>
                </a:lnTo>
                <a:lnTo>
                  <a:pt x="402132" y="552323"/>
                </a:lnTo>
                <a:lnTo>
                  <a:pt x="425488" y="566699"/>
                </a:lnTo>
                <a:lnTo>
                  <a:pt x="448983" y="576287"/>
                </a:lnTo>
                <a:lnTo>
                  <a:pt x="449529" y="567143"/>
                </a:lnTo>
                <a:lnTo>
                  <a:pt x="452005" y="542925"/>
                </a:lnTo>
                <a:lnTo>
                  <a:pt x="467956" y="468541"/>
                </a:lnTo>
                <a:lnTo>
                  <a:pt x="489127" y="410298"/>
                </a:lnTo>
                <a:lnTo>
                  <a:pt x="501472" y="392709"/>
                </a:lnTo>
                <a:lnTo>
                  <a:pt x="521716" y="370547"/>
                </a:lnTo>
                <a:close/>
              </a:path>
              <a:path w="2197100" h="1068070">
                <a:moveTo>
                  <a:pt x="576287" y="619023"/>
                </a:moveTo>
                <a:lnTo>
                  <a:pt x="508444" y="610285"/>
                </a:lnTo>
                <a:lnTo>
                  <a:pt x="468541" y="600049"/>
                </a:lnTo>
                <a:lnTo>
                  <a:pt x="410311" y="578866"/>
                </a:lnTo>
                <a:lnTo>
                  <a:pt x="370560" y="546303"/>
                </a:lnTo>
                <a:lnTo>
                  <a:pt x="318236" y="598563"/>
                </a:lnTo>
                <a:lnTo>
                  <a:pt x="372757" y="642683"/>
                </a:lnTo>
                <a:lnTo>
                  <a:pt x="408762" y="660768"/>
                </a:lnTo>
                <a:lnTo>
                  <a:pt x="446011" y="674052"/>
                </a:lnTo>
                <a:lnTo>
                  <a:pt x="485762" y="684187"/>
                </a:lnTo>
                <a:lnTo>
                  <a:pt x="533552" y="690918"/>
                </a:lnTo>
                <a:lnTo>
                  <a:pt x="539254" y="683768"/>
                </a:lnTo>
                <a:lnTo>
                  <a:pt x="552335" y="665861"/>
                </a:lnTo>
                <a:lnTo>
                  <a:pt x="566712" y="642518"/>
                </a:lnTo>
                <a:lnTo>
                  <a:pt x="576287" y="619023"/>
                </a:lnTo>
                <a:close/>
              </a:path>
              <a:path w="2197100" h="1068070">
                <a:moveTo>
                  <a:pt x="641375" y="874598"/>
                </a:moveTo>
                <a:lnTo>
                  <a:pt x="632383" y="836041"/>
                </a:lnTo>
                <a:lnTo>
                  <a:pt x="614222" y="797712"/>
                </a:lnTo>
                <a:lnTo>
                  <a:pt x="587311" y="759714"/>
                </a:lnTo>
                <a:lnTo>
                  <a:pt x="556094" y="727684"/>
                </a:lnTo>
                <a:lnTo>
                  <a:pt x="534085" y="706424"/>
                </a:lnTo>
                <a:lnTo>
                  <a:pt x="506679" y="706501"/>
                </a:lnTo>
                <a:lnTo>
                  <a:pt x="485584" y="703745"/>
                </a:lnTo>
                <a:lnTo>
                  <a:pt x="460057" y="695680"/>
                </a:lnTo>
                <a:lnTo>
                  <a:pt x="419315" y="679805"/>
                </a:lnTo>
                <a:lnTo>
                  <a:pt x="438200" y="712254"/>
                </a:lnTo>
                <a:lnTo>
                  <a:pt x="452475" y="732866"/>
                </a:lnTo>
                <a:lnTo>
                  <a:pt x="469328" y="750468"/>
                </a:lnTo>
                <a:lnTo>
                  <a:pt x="495947" y="773874"/>
                </a:lnTo>
                <a:lnTo>
                  <a:pt x="526808" y="804697"/>
                </a:lnTo>
                <a:lnTo>
                  <a:pt x="552551" y="841641"/>
                </a:lnTo>
                <a:lnTo>
                  <a:pt x="566674" y="882383"/>
                </a:lnTo>
                <a:lnTo>
                  <a:pt x="562686" y="924534"/>
                </a:lnTo>
                <a:lnTo>
                  <a:pt x="534085" y="965746"/>
                </a:lnTo>
                <a:lnTo>
                  <a:pt x="508152" y="931087"/>
                </a:lnTo>
                <a:lnTo>
                  <a:pt x="500468" y="895502"/>
                </a:lnTo>
                <a:lnTo>
                  <a:pt x="507149" y="860399"/>
                </a:lnTo>
                <a:lnTo>
                  <a:pt x="524256" y="827189"/>
                </a:lnTo>
                <a:lnTo>
                  <a:pt x="521868" y="820775"/>
                </a:lnTo>
                <a:lnTo>
                  <a:pt x="517118" y="814222"/>
                </a:lnTo>
                <a:lnTo>
                  <a:pt x="506488" y="803541"/>
                </a:lnTo>
                <a:lnTo>
                  <a:pt x="481406" y="780135"/>
                </a:lnTo>
                <a:lnTo>
                  <a:pt x="477456" y="775728"/>
                </a:lnTo>
                <a:lnTo>
                  <a:pt x="472897" y="772236"/>
                </a:lnTo>
                <a:lnTo>
                  <a:pt x="448729" y="810361"/>
                </a:lnTo>
                <a:lnTo>
                  <a:pt x="433311" y="848131"/>
                </a:lnTo>
                <a:lnTo>
                  <a:pt x="426796" y="885558"/>
                </a:lnTo>
                <a:lnTo>
                  <a:pt x="429361" y="922655"/>
                </a:lnTo>
                <a:lnTo>
                  <a:pt x="441210" y="959434"/>
                </a:lnTo>
                <a:lnTo>
                  <a:pt x="462483" y="995921"/>
                </a:lnTo>
                <a:lnTo>
                  <a:pt x="493382" y="1032103"/>
                </a:lnTo>
                <a:lnTo>
                  <a:pt x="534085" y="1068019"/>
                </a:lnTo>
                <a:lnTo>
                  <a:pt x="577240" y="1029525"/>
                </a:lnTo>
                <a:lnTo>
                  <a:pt x="609130" y="990866"/>
                </a:lnTo>
                <a:lnTo>
                  <a:pt x="630174" y="952093"/>
                </a:lnTo>
                <a:lnTo>
                  <a:pt x="640778" y="913320"/>
                </a:lnTo>
                <a:lnTo>
                  <a:pt x="641375" y="874598"/>
                </a:lnTo>
                <a:close/>
              </a:path>
              <a:path w="2197100" h="1068070">
                <a:moveTo>
                  <a:pt x="648690" y="388188"/>
                </a:moveTo>
                <a:lnTo>
                  <a:pt x="629818" y="355739"/>
                </a:lnTo>
                <a:lnTo>
                  <a:pt x="615543" y="335127"/>
                </a:lnTo>
                <a:lnTo>
                  <a:pt x="598690" y="317512"/>
                </a:lnTo>
                <a:lnTo>
                  <a:pt x="572071" y="294106"/>
                </a:lnTo>
                <a:lnTo>
                  <a:pt x="541210" y="263296"/>
                </a:lnTo>
                <a:lnTo>
                  <a:pt x="515467" y="226352"/>
                </a:lnTo>
                <a:lnTo>
                  <a:pt x="501345" y="185623"/>
                </a:lnTo>
                <a:lnTo>
                  <a:pt x="505333" y="143471"/>
                </a:lnTo>
                <a:lnTo>
                  <a:pt x="533946" y="102260"/>
                </a:lnTo>
                <a:lnTo>
                  <a:pt x="559866" y="136918"/>
                </a:lnTo>
                <a:lnTo>
                  <a:pt x="567537" y="172504"/>
                </a:lnTo>
                <a:lnTo>
                  <a:pt x="560870" y="207606"/>
                </a:lnTo>
                <a:lnTo>
                  <a:pt x="543763" y="240792"/>
                </a:lnTo>
                <a:lnTo>
                  <a:pt x="546163" y="247218"/>
                </a:lnTo>
                <a:lnTo>
                  <a:pt x="550900" y="253784"/>
                </a:lnTo>
                <a:lnTo>
                  <a:pt x="561530" y="264464"/>
                </a:lnTo>
                <a:lnTo>
                  <a:pt x="586625" y="287883"/>
                </a:lnTo>
                <a:lnTo>
                  <a:pt x="590550" y="292252"/>
                </a:lnTo>
                <a:lnTo>
                  <a:pt x="595109" y="295770"/>
                </a:lnTo>
                <a:lnTo>
                  <a:pt x="619277" y="257632"/>
                </a:lnTo>
                <a:lnTo>
                  <a:pt x="634707" y="219862"/>
                </a:lnTo>
                <a:lnTo>
                  <a:pt x="641223" y="182435"/>
                </a:lnTo>
                <a:lnTo>
                  <a:pt x="638657" y="145338"/>
                </a:lnTo>
                <a:lnTo>
                  <a:pt x="626821" y="108559"/>
                </a:lnTo>
                <a:lnTo>
                  <a:pt x="605536" y="72085"/>
                </a:lnTo>
                <a:lnTo>
                  <a:pt x="574636" y="35902"/>
                </a:lnTo>
                <a:lnTo>
                  <a:pt x="533946" y="0"/>
                </a:lnTo>
                <a:lnTo>
                  <a:pt x="490778" y="38481"/>
                </a:lnTo>
                <a:lnTo>
                  <a:pt x="458876" y="77139"/>
                </a:lnTo>
                <a:lnTo>
                  <a:pt x="437845" y="115912"/>
                </a:lnTo>
                <a:lnTo>
                  <a:pt x="427228" y="154686"/>
                </a:lnTo>
                <a:lnTo>
                  <a:pt x="426631" y="193408"/>
                </a:lnTo>
                <a:lnTo>
                  <a:pt x="435622" y="231965"/>
                </a:lnTo>
                <a:lnTo>
                  <a:pt x="453783" y="270294"/>
                </a:lnTo>
                <a:lnTo>
                  <a:pt x="480695" y="308305"/>
                </a:lnTo>
                <a:lnTo>
                  <a:pt x="511924" y="340321"/>
                </a:lnTo>
                <a:lnTo>
                  <a:pt x="533946" y="361569"/>
                </a:lnTo>
                <a:lnTo>
                  <a:pt x="561340" y="361505"/>
                </a:lnTo>
                <a:lnTo>
                  <a:pt x="582422" y="364248"/>
                </a:lnTo>
                <a:lnTo>
                  <a:pt x="607961" y="372313"/>
                </a:lnTo>
                <a:lnTo>
                  <a:pt x="648690" y="388188"/>
                </a:lnTo>
                <a:close/>
              </a:path>
              <a:path w="2197100" h="1068070">
                <a:moveTo>
                  <a:pt x="690918" y="534454"/>
                </a:moveTo>
                <a:lnTo>
                  <a:pt x="683768" y="528739"/>
                </a:lnTo>
                <a:lnTo>
                  <a:pt x="665873" y="515658"/>
                </a:lnTo>
                <a:lnTo>
                  <a:pt x="642531" y="501294"/>
                </a:lnTo>
                <a:lnTo>
                  <a:pt x="619036" y="491705"/>
                </a:lnTo>
                <a:lnTo>
                  <a:pt x="618490" y="500849"/>
                </a:lnTo>
                <a:lnTo>
                  <a:pt x="616013" y="525068"/>
                </a:lnTo>
                <a:lnTo>
                  <a:pt x="600075" y="599465"/>
                </a:lnTo>
                <a:lnTo>
                  <a:pt x="578878" y="657682"/>
                </a:lnTo>
                <a:lnTo>
                  <a:pt x="546303" y="697445"/>
                </a:lnTo>
                <a:lnTo>
                  <a:pt x="598563" y="749769"/>
                </a:lnTo>
                <a:lnTo>
                  <a:pt x="642708" y="695248"/>
                </a:lnTo>
                <a:lnTo>
                  <a:pt x="660793" y="659257"/>
                </a:lnTo>
                <a:lnTo>
                  <a:pt x="674065" y="621995"/>
                </a:lnTo>
                <a:lnTo>
                  <a:pt x="684199" y="582244"/>
                </a:lnTo>
                <a:lnTo>
                  <a:pt x="690918" y="534454"/>
                </a:lnTo>
                <a:close/>
              </a:path>
              <a:path w="2197100" h="1068070">
                <a:moveTo>
                  <a:pt x="749769" y="469430"/>
                </a:moveTo>
                <a:lnTo>
                  <a:pt x="695261" y="425310"/>
                </a:lnTo>
                <a:lnTo>
                  <a:pt x="659282" y="407225"/>
                </a:lnTo>
                <a:lnTo>
                  <a:pt x="622020" y="393941"/>
                </a:lnTo>
                <a:lnTo>
                  <a:pt x="582256" y="383806"/>
                </a:lnTo>
                <a:lnTo>
                  <a:pt x="534479" y="377088"/>
                </a:lnTo>
                <a:lnTo>
                  <a:pt x="528764" y="384238"/>
                </a:lnTo>
                <a:lnTo>
                  <a:pt x="515670" y="402132"/>
                </a:lnTo>
                <a:lnTo>
                  <a:pt x="501307" y="425488"/>
                </a:lnTo>
                <a:lnTo>
                  <a:pt x="491718" y="448983"/>
                </a:lnTo>
                <a:lnTo>
                  <a:pt x="500862" y="449516"/>
                </a:lnTo>
                <a:lnTo>
                  <a:pt x="525081" y="452005"/>
                </a:lnTo>
                <a:lnTo>
                  <a:pt x="599478" y="467944"/>
                </a:lnTo>
                <a:lnTo>
                  <a:pt x="657694" y="489140"/>
                </a:lnTo>
                <a:lnTo>
                  <a:pt x="697445" y="521716"/>
                </a:lnTo>
                <a:lnTo>
                  <a:pt x="749769" y="469430"/>
                </a:lnTo>
                <a:close/>
              </a:path>
              <a:path w="2197100" h="1068070">
                <a:moveTo>
                  <a:pt x="1068006" y="533933"/>
                </a:moveTo>
                <a:lnTo>
                  <a:pt x="1029525" y="490766"/>
                </a:lnTo>
                <a:lnTo>
                  <a:pt x="990866" y="458876"/>
                </a:lnTo>
                <a:lnTo>
                  <a:pt x="952093" y="437832"/>
                </a:lnTo>
                <a:lnTo>
                  <a:pt x="913320" y="427228"/>
                </a:lnTo>
                <a:lnTo>
                  <a:pt x="874610" y="426631"/>
                </a:lnTo>
                <a:lnTo>
                  <a:pt x="836041" y="435622"/>
                </a:lnTo>
                <a:lnTo>
                  <a:pt x="797712" y="453783"/>
                </a:lnTo>
                <a:lnTo>
                  <a:pt x="759701" y="480707"/>
                </a:lnTo>
                <a:lnTo>
                  <a:pt x="727697" y="511924"/>
                </a:lnTo>
                <a:lnTo>
                  <a:pt x="706437" y="533933"/>
                </a:lnTo>
                <a:lnTo>
                  <a:pt x="706501" y="561314"/>
                </a:lnTo>
                <a:lnTo>
                  <a:pt x="703757" y="582409"/>
                </a:lnTo>
                <a:lnTo>
                  <a:pt x="695693" y="607949"/>
                </a:lnTo>
                <a:lnTo>
                  <a:pt x="679805" y="648703"/>
                </a:lnTo>
                <a:lnTo>
                  <a:pt x="712266" y="629818"/>
                </a:lnTo>
                <a:lnTo>
                  <a:pt x="732878" y="615530"/>
                </a:lnTo>
                <a:lnTo>
                  <a:pt x="750481" y="598665"/>
                </a:lnTo>
                <a:lnTo>
                  <a:pt x="773887" y="572046"/>
                </a:lnTo>
                <a:lnTo>
                  <a:pt x="804697" y="541197"/>
                </a:lnTo>
                <a:lnTo>
                  <a:pt x="841641" y="515467"/>
                </a:lnTo>
                <a:lnTo>
                  <a:pt x="882383" y="501332"/>
                </a:lnTo>
                <a:lnTo>
                  <a:pt x="924534" y="505320"/>
                </a:lnTo>
                <a:lnTo>
                  <a:pt x="965746" y="533933"/>
                </a:lnTo>
                <a:lnTo>
                  <a:pt x="931087" y="559866"/>
                </a:lnTo>
                <a:lnTo>
                  <a:pt x="895502" y="567537"/>
                </a:lnTo>
                <a:lnTo>
                  <a:pt x="860399" y="560857"/>
                </a:lnTo>
                <a:lnTo>
                  <a:pt x="827214" y="543750"/>
                </a:lnTo>
                <a:lnTo>
                  <a:pt x="820788" y="546138"/>
                </a:lnTo>
                <a:lnTo>
                  <a:pt x="814222" y="550887"/>
                </a:lnTo>
                <a:lnTo>
                  <a:pt x="803541" y="561530"/>
                </a:lnTo>
                <a:lnTo>
                  <a:pt x="780122" y="586600"/>
                </a:lnTo>
                <a:lnTo>
                  <a:pt x="775741" y="590550"/>
                </a:lnTo>
                <a:lnTo>
                  <a:pt x="772223" y="595109"/>
                </a:lnTo>
                <a:lnTo>
                  <a:pt x="810361" y="619264"/>
                </a:lnTo>
                <a:lnTo>
                  <a:pt x="848144" y="634695"/>
                </a:lnTo>
                <a:lnTo>
                  <a:pt x="885571" y="641210"/>
                </a:lnTo>
                <a:lnTo>
                  <a:pt x="922667" y="638632"/>
                </a:lnTo>
                <a:lnTo>
                  <a:pt x="959434" y="626795"/>
                </a:lnTo>
                <a:lnTo>
                  <a:pt x="995908" y="605523"/>
                </a:lnTo>
                <a:lnTo>
                  <a:pt x="1032103" y="574624"/>
                </a:lnTo>
                <a:lnTo>
                  <a:pt x="1068006" y="533933"/>
                </a:lnTo>
                <a:close/>
              </a:path>
              <a:path w="2197100" h="1068070">
                <a:moveTo>
                  <a:pt x="2055495" y="117335"/>
                </a:moveTo>
                <a:lnTo>
                  <a:pt x="2037956" y="117335"/>
                </a:lnTo>
                <a:lnTo>
                  <a:pt x="2037956" y="1002334"/>
                </a:lnTo>
                <a:lnTo>
                  <a:pt x="2055495" y="1002334"/>
                </a:lnTo>
                <a:lnTo>
                  <a:pt x="2055495" y="117335"/>
                </a:lnTo>
                <a:close/>
              </a:path>
              <a:path w="2197100" h="1068070">
                <a:moveTo>
                  <a:pt x="2196884" y="130492"/>
                </a:moveTo>
                <a:lnTo>
                  <a:pt x="2178164" y="130492"/>
                </a:lnTo>
                <a:lnTo>
                  <a:pt x="2178164" y="261162"/>
                </a:lnTo>
                <a:lnTo>
                  <a:pt x="2196884" y="261162"/>
                </a:lnTo>
                <a:lnTo>
                  <a:pt x="2196884" y="130492"/>
                </a:lnTo>
                <a:close/>
              </a:path>
            </a:pathLst>
          </a:custGeom>
          <a:solidFill>
            <a:srgbClr val="FFFFFF"/>
          </a:solidFill>
        </p:spPr>
        <p:txBody>
          <a:bodyPr wrap="square" lIns="0" tIns="0" rIns="0" bIns="0" rtlCol="0"/>
          <a:lstStyle/>
          <a:p>
            <a:endParaRPr/>
          </a:p>
        </p:txBody>
      </p:sp>
      <p:pic>
        <p:nvPicPr>
          <p:cNvPr id="20" name="bg object 20"/>
          <p:cNvPicPr/>
          <p:nvPr/>
        </p:nvPicPr>
        <p:blipFill>
          <a:blip r:embed="rId4" cstate="print"/>
          <a:stretch>
            <a:fillRect/>
          </a:stretch>
        </p:blipFill>
        <p:spPr>
          <a:xfrm>
            <a:off x="3350149" y="1210530"/>
            <a:ext cx="173361" cy="99976"/>
          </a:xfrm>
          <a:prstGeom prst="rect">
            <a:avLst/>
          </a:prstGeom>
        </p:spPr>
      </p:pic>
      <p:pic>
        <p:nvPicPr>
          <p:cNvPr id="21" name="bg object 21"/>
          <p:cNvPicPr/>
          <p:nvPr/>
        </p:nvPicPr>
        <p:blipFill>
          <a:blip r:embed="rId5" cstate="print"/>
          <a:stretch>
            <a:fillRect/>
          </a:stretch>
        </p:blipFill>
        <p:spPr>
          <a:xfrm>
            <a:off x="3543745" y="1167852"/>
            <a:ext cx="292419" cy="181967"/>
          </a:xfrm>
          <a:prstGeom prst="rect">
            <a:avLst/>
          </a:prstGeom>
        </p:spPr>
      </p:pic>
      <p:pic>
        <p:nvPicPr>
          <p:cNvPr id="22" name="bg object 22"/>
          <p:cNvPicPr/>
          <p:nvPr/>
        </p:nvPicPr>
        <p:blipFill>
          <a:blip r:embed="rId6" cstate="print"/>
          <a:stretch>
            <a:fillRect/>
          </a:stretch>
        </p:blipFill>
        <p:spPr>
          <a:xfrm>
            <a:off x="3913120" y="1167852"/>
            <a:ext cx="297474" cy="181967"/>
          </a:xfrm>
          <a:prstGeom prst="rect">
            <a:avLst/>
          </a:prstGeom>
        </p:spPr>
      </p:pic>
      <p:pic>
        <p:nvPicPr>
          <p:cNvPr id="23" name="bg object 23"/>
          <p:cNvPicPr/>
          <p:nvPr/>
        </p:nvPicPr>
        <p:blipFill>
          <a:blip r:embed="rId7" cstate="print"/>
          <a:stretch>
            <a:fillRect/>
          </a:stretch>
        </p:blipFill>
        <p:spPr>
          <a:xfrm>
            <a:off x="4234183" y="1167861"/>
            <a:ext cx="309286" cy="142644"/>
          </a:xfrm>
          <a:prstGeom prst="rect">
            <a:avLst/>
          </a:prstGeom>
        </p:spPr>
      </p:pic>
      <p:pic>
        <p:nvPicPr>
          <p:cNvPr id="24" name="bg object 24"/>
          <p:cNvPicPr/>
          <p:nvPr/>
        </p:nvPicPr>
        <p:blipFill>
          <a:blip r:embed="rId8" cstate="print"/>
          <a:stretch>
            <a:fillRect/>
          </a:stretch>
        </p:blipFill>
        <p:spPr>
          <a:xfrm>
            <a:off x="4567055" y="1167861"/>
            <a:ext cx="90803" cy="142634"/>
          </a:xfrm>
          <a:prstGeom prst="rect">
            <a:avLst/>
          </a:prstGeom>
        </p:spPr>
      </p:pic>
      <p:pic>
        <p:nvPicPr>
          <p:cNvPr id="25" name="bg object 25"/>
          <p:cNvPicPr/>
          <p:nvPr/>
        </p:nvPicPr>
        <p:blipFill>
          <a:blip r:embed="rId9" cstate="print"/>
          <a:stretch>
            <a:fillRect/>
          </a:stretch>
        </p:blipFill>
        <p:spPr>
          <a:xfrm>
            <a:off x="4687827" y="1212782"/>
            <a:ext cx="84416" cy="97714"/>
          </a:xfrm>
          <a:prstGeom prst="rect">
            <a:avLst/>
          </a:prstGeom>
        </p:spPr>
      </p:pic>
      <p:sp>
        <p:nvSpPr>
          <p:cNvPr id="26" name="bg object 26"/>
          <p:cNvSpPr/>
          <p:nvPr/>
        </p:nvSpPr>
        <p:spPr>
          <a:xfrm>
            <a:off x="4793604" y="1210543"/>
            <a:ext cx="60325" cy="100330"/>
          </a:xfrm>
          <a:custGeom>
            <a:avLst/>
            <a:gdLst/>
            <a:ahLst/>
            <a:cxnLst/>
            <a:rect l="l" t="t" r="r" b="b"/>
            <a:pathLst>
              <a:path w="60325" h="100330">
                <a:moveTo>
                  <a:pt x="41935" y="0"/>
                </a:moveTo>
                <a:lnTo>
                  <a:pt x="33695" y="0"/>
                </a:lnTo>
                <a:lnTo>
                  <a:pt x="20448" y="1800"/>
                </a:lnTo>
                <a:lnTo>
                  <a:pt x="9752" y="7251"/>
                </a:lnTo>
                <a:lnTo>
                  <a:pt x="2604" y="16423"/>
                </a:lnTo>
                <a:lnTo>
                  <a:pt x="0" y="29391"/>
                </a:lnTo>
                <a:lnTo>
                  <a:pt x="6460" y="44902"/>
                </a:lnTo>
                <a:lnTo>
                  <a:pt x="20674" y="54237"/>
                </a:lnTo>
                <a:lnTo>
                  <a:pt x="34888" y="61819"/>
                </a:lnTo>
                <a:lnTo>
                  <a:pt x="41349" y="72071"/>
                </a:lnTo>
                <a:lnTo>
                  <a:pt x="41349" y="82363"/>
                </a:lnTo>
                <a:lnTo>
                  <a:pt x="31433" y="85735"/>
                </a:lnTo>
                <a:lnTo>
                  <a:pt x="18324" y="85735"/>
                </a:lnTo>
                <a:lnTo>
                  <a:pt x="8397" y="83494"/>
                </a:lnTo>
                <a:lnTo>
                  <a:pt x="1476" y="78992"/>
                </a:lnTo>
                <a:lnTo>
                  <a:pt x="554" y="94719"/>
                </a:lnTo>
                <a:lnTo>
                  <a:pt x="6774" y="97353"/>
                </a:lnTo>
                <a:lnTo>
                  <a:pt x="13301" y="98951"/>
                </a:lnTo>
                <a:lnTo>
                  <a:pt x="20007" y="99742"/>
                </a:lnTo>
                <a:lnTo>
                  <a:pt x="26763" y="99955"/>
                </a:lnTo>
                <a:lnTo>
                  <a:pt x="39153" y="98173"/>
                </a:lnTo>
                <a:lnTo>
                  <a:pt x="49812" y="92723"/>
                </a:lnTo>
                <a:lnTo>
                  <a:pt x="57279" y="83447"/>
                </a:lnTo>
                <a:lnTo>
                  <a:pt x="60092" y="70186"/>
                </a:lnTo>
                <a:lnTo>
                  <a:pt x="53626" y="53125"/>
                </a:lnTo>
                <a:lnTo>
                  <a:pt x="39401" y="43869"/>
                </a:lnTo>
                <a:lnTo>
                  <a:pt x="25177" y="36680"/>
                </a:lnTo>
                <a:lnTo>
                  <a:pt x="18711" y="25821"/>
                </a:lnTo>
                <a:lnTo>
                  <a:pt x="18711" y="17968"/>
                </a:lnTo>
                <a:lnTo>
                  <a:pt x="26575" y="14208"/>
                </a:lnTo>
                <a:lnTo>
                  <a:pt x="39684" y="14208"/>
                </a:lnTo>
                <a:lnTo>
                  <a:pt x="50155" y="16659"/>
                </a:lnTo>
                <a:lnTo>
                  <a:pt x="54071" y="19088"/>
                </a:lnTo>
                <a:lnTo>
                  <a:pt x="55589" y="3738"/>
                </a:lnTo>
                <a:lnTo>
                  <a:pt x="48658" y="1675"/>
                </a:lnTo>
                <a:lnTo>
                  <a:pt x="41935" y="0"/>
                </a:lnTo>
                <a:close/>
              </a:path>
            </a:pathLst>
          </a:custGeom>
          <a:solidFill>
            <a:srgbClr val="FFFFFF"/>
          </a:solidFill>
        </p:spPr>
        <p:txBody>
          <a:bodyPr wrap="square" lIns="0" tIns="0" rIns="0" bIns="0" rtlCol="0"/>
          <a:lstStyle/>
          <a:p>
            <a:endParaRPr/>
          </a:p>
        </p:txBody>
      </p:sp>
      <p:pic>
        <p:nvPicPr>
          <p:cNvPr id="27" name="bg object 27"/>
          <p:cNvPicPr/>
          <p:nvPr/>
        </p:nvPicPr>
        <p:blipFill>
          <a:blip r:embed="rId10" cstate="print"/>
          <a:stretch>
            <a:fillRect/>
          </a:stretch>
        </p:blipFill>
        <p:spPr>
          <a:xfrm>
            <a:off x="3299414" y="1400001"/>
            <a:ext cx="349904" cy="174482"/>
          </a:xfrm>
          <a:prstGeom prst="rect">
            <a:avLst/>
          </a:prstGeom>
        </p:spPr>
      </p:pic>
      <p:sp>
        <p:nvSpPr>
          <p:cNvPr id="28" name="bg object 28"/>
          <p:cNvSpPr/>
          <p:nvPr/>
        </p:nvSpPr>
        <p:spPr>
          <a:xfrm>
            <a:off x="3678904" y="1435197"/>
            <a:ext cx="53975" cy="97790"/>
          </a:xfrm>
          <a:custGeom>
            <a:avLst/>
            <a:gdLst/>
            <a:ahLst/>
            <a:cxnLst/>
            <a:rect l="l" t="t" r="r" b="b"/>
            <a:pathLst>
              <a:path w="53975" h="97790">
                <a:moveTo>
                  <a:pt x="46982" y="0"/>
                </a:moveTo>
                <a:lnTo>
                  <a:pt x="41747" y="0"/>
                </a:lnTo>
                <a:lnTo>
                  <a:pt x="34249" y="1265"/>
                </a:lnTo>
                <a:lnTo>
                  <a:pt x="27262" y="4794"/>
                </a:lnTo>
                <a:lnTo>
                  <a:pt x="21290" y="10182"/>
                </a:lnTo>
                <a:lnTo>
                  <a:pt x="16837" y="17025"/>
                </a:lnTo>
                <a:lnTo>
                  <a:pt x="16470" y="17025"/>
                </a:lnTo>
                <a:lnTo>
                  <a:pt x="16470" y="2251"/>
                </a:lnTo>
                <a:lnTo>
                  <a:pt x="0" y="2251"/>
                </a:lnTo>
                <a:lnTo>
                  <a:pt x="0" y="97724"/>
                </a:lnTo>
                <a:lnTo>
                  <a:pt x="17591" y="97724"/>
                </a:lnTo>
                <a:lnTo>
                  <a:pt x="17591" y="54291"/>
                </a:lnTo>
                <a:lnTo>
                  <a:pt x="19446" y="38099"/>
                </a:lnTo>
                <a:lnTo>
                  <a:pt x="24708" y="25836"/>
                </a:lnTo>
                <a:lnTo>
                  <a:pt x="32919" y="18065"/>
                </a:lnTo>
                <a:lnTo>
                  <a:pt x="43621" y="15350"/>
                </a:lnTo>
                <a:lnTo>
                  <a:pt x="46605" y="15350"/>
                </a:lnTo>
                <a:lnTo>
                  <a:pt x="50155" y="15737"/>
                </a:lnTo>
                <a:lnTo>
                  <a:pt x="53349" y="17025"/>
                </a:lnTo>
                <a:lnTo>
                  <a:pt x="53349" y="1319"/>
                </a:lnTo>
                <a:lnTo>
                  <a:pt x="46982" y="0"/>
                </a:lnTo>
                <a:close/>
              </a:path>
            </a:pathLst>
          </a:custGeom>
          <a:solidFill>
            <a:srgbClr val="FFFFFF"/>
          </a:solidFill>
        </p:spPr>
        <p:txBody>
          <a:bodyPr wrap="square" lIns="0" tIns="0" rIns="0" bIns="0" rtlCol="0"/>
          <a:lstStyle/>
          <a:p>
            <a:endParaRPr/>
          </a:p>
        </p:txBody>
      </p:sp>
      <p:pic>
        <p:nvPicPr>
          <p:cNvPr id="29" name="bg object 29"/>
          <p:cNvPicPr/>
          <p:nvPr/>
        </p:nvPicPr>
        <p:blipFill>
          <a:blip r:embed="rId11" cstate="print"/>
          <a:stretch>
            <a:fillRect/>
          </a:stretch>
        </p:blipFill>
        <p:spPr>
          <a:xfrm>
            <a:off x="3751730" y="1437448"/>
            <a:ext cx="84426" cy="97714"/>
          </a:xfrm>
          <a:prstGeom prst="rect">
            <a:avLst/>
          </a:prstGeom>
        </p:spPr>
      </p:pic>
      <p:pic>
        <p:nvPicPr>
          <p:cNvPr id="30" name="bg object 30"/>
          <p:cNvPicPr/>
          <p:nvPr/>
        </p:nvPicPr>
        <p:blipFill>
          <a:blip r:embed="rId12" cstate="print"/>
          <a:stretch>
            <a:fillRect/>
          </a:stretch>
        </p:blipFill>
        <p:spPr>
          <a:xfrm>
            <a:off x="3305019" y="1689841"/>
            <a:ext cx="83306" cy="130655"/>
          </a:xfrm>
          <a:prstGeom prst="rect">
            <a:avLst/>
          </a:prstGeom>
        </p:spPr>
      </p:pic>
      <p:pic>
        <p:nvPicPr>
          <p:cNvPr id="31" name="bg object 31"/>
          <p:cNvPicPr/>
          <p:nvPr/>
        </p:nvPicPr>
        <p:blipFill>
          <a:blip r:embed="rId13" cstate="print"/>
          <a:stretch>
            <a:fillRect/>
          </a:stretch>
        </p:blipFill>
        <p:spPr>
          <a:xfrm>
            <a:off x="3408560" y="1725012"/>
            <a:ext cx="84426" cy="97724"/>
          </a:xfrm>
          <a:prstGeom prst="rect">
            <a:avLst/>
          </a:prstGeom>
        </p:spPr>
      </p:pic>
      <p:pic>
        <p:nvPicPr>
          <p:cNvPr id="32" name="bg object 32"/>
          <p:cNvPicPr/>
          <p:nvPr/>
        </p:nvPicPr>
        <p:blipFill>
          <a:blip r:embed="rId14" cstate="print"/>
          <a:stretch>
            <a:fillRect/>
          </a:stretch>
        </p:blipFill>
        <p:spPr>
          <a:xfrm>
            <a:off x="3522947" y="1680082"/>
            <a:ext cx="90803" cy="142665"/>
          </a:xfrm>
          <a:prstGeom prst="rect">
            <a:avLst/>
          </a:prstGeom>
        </p:spPr>
      </p:pic>
      <p:sp>
        <p:nvSpPr>
          <p:cNvPr id="33" name="bg object 33"/>
          <p:cNvSpPr/>
          <p:nvPr/>
        </p:nvSpPr>
        <p:spPr>
          <a:xfrm>
            <a:off x="3639579" y="1680101"/>
            <a:ext cx="71120" cy="140970"/>
          </a:xfrm>
          <a:custGeom>
            <a:avLst/>
            <a:gdLst/>
            <a:ahLst/>
            <a:cxnLst/>
            <a:rect l="l" t="t" r="r" b="b"/>
            <a:pathLst>
              <a:path w="71120" h="140969">
                <a:moveTo>
                  <a:pt x="17589" y="0"/>
                </a:moveTo>
                <a:lnTo>
                  <a:pt x="0" y="0"/>
                </a:lnTo>
                <a:lnTo>
                  <a:pt x="0" y="140398"/>
                </a:lnTo>
                <a:lnTo>
                  <a:pt x="17589" y="140398"/>
                </a:lnTo>
                <a:lnTo>
                  <a:pt x="17589" y="0"/>
                </a:lnTo>
                <a:close/>
              </a:path>
              <a:path w="71120" h="140969">
                <a:moveTo>
                  <a:pt x="69646" y="44932"/>
                </a:moveTo>
                <a:lnTo>
                  <a:pt x="52057" y="44932"/>
                </a:lnTo>
                <a:lnTo>
                  <a:pt x="52057" y="140398"/>
                </a:lnTo>
                <a:lnTo>
                  <a:pt x="69646" y="140398"/>
                </a:lnTo>
                <a:lnTo>
                  <a:pt x="69646" y="44932"/>
                </a:lnTo>
                <a:close/>
              </a:path>
              <a:path w="71120" h="140969">
                <a:moveTo>
                  <a:pt x="70764" y="3733"/>
                </a:moveTo>
                <a:lnTo>
                  <a:pt x="50914" y="3733"/>
                </a:lnTo>
                <a:lnTo>
                  <a:pt x="50914" y="23596"/>
                </a:lnTo>
                <a:lnTo>
                  <a:pt x="70764" y="23596"/>
                </a:lnTo>
                <a:lnTo>
                  <a:pt x="70764" y="3733"/>
                </a:lnTo>
                <a:close/>
              </a:path>
            </a:pathLst>
          </a:custGeom>
          <a:solidFill>
            <a:srgbClr val="FFFFFF"/>
          </a:solidFill>
        </p:spPr>
        <p:txBody>
          <a:bodyPr wrap="square" lIns="0" tIns="0" rIns="0" bIns="0" rtlCol="0"/>
          <a:lstStyle/>
          <a:p>
            <a:endParaRPr/>
          </a:p>
        </p:txBody>
      </p:sp>
      <p:pic>
        <p:nvPicPr>
          <p:cNvPr id="34" name="bg object 34"/>
          <p:cNvPicPr/>
          <p:nvPr/>
        </p:nvPicPr>
        <p:blipFill>
          <a:blip r:embed="rId15" cstate="print"/>
          <a:stretch>
            <a:fillRect/>
          </a:stretch>
        </p:blipFill>
        <p:spPr>
          <a:xfrm>
            <a:off x="3733569" y="1722770"/>
            <a:ext cx="70751" cy="99965"/>
          </a:xfrm>
          <a:prstGeom prst="rect">
            <a:avLst/>
          </a:prstGeom>
        </p:spPr>
      </p:pic>
      <p:sp>
        <p:nvSpPr>
          <p:cNvPr id="35" name="bg object 35"/>
          <p:cNvSpPr/>
          <p:nvPr/>
        </p:nvSpPr>
        <p:spPr>
          <a:xfrm>
            <a:off x="3879215" y="1689829"/>
            <a:ext cx="100330" cy="130810"/>
          </a:xfrm>
          <a:custGeom>
            <a:avLst/>
            <a:gdLst/>
            <a:ahLst/>
            <a:cxnLst/>
            <a:rect l="l" t="t" r="r" b="b"/>
            <a:pathLst>
              <a:path w="100329" h="130810">
                <a:moveTo>
                  <a:pt x="99987" y="0"/>
                </a:moveTo>
                <a:lnTo>
                  <a:pt x="81241" y="0"/>
                </a:lnTo>
                <a:lnTo>
                  <a:pt x="81241" y="54610"/>
                </a:lnTo>
                <a:lnTo>
                  <a:pt x="18719" y="54610"/>
                </a:lnTo>
                <a:lnTo>
                  <a:pt x="18719" y="0"/>
                </a:lnTo>
                <a:lnTo>
                  <a:pt x="0" y="0"/>
                </a:lnTo>
                <a:lnTo>
                  <a:pt x="0" y="54610"/>
                </a:lnTo>
                <a:lnTo>
                  <a:pt x="0" y="71120"/>
                </a:lnTo>
                <a:lnTo>
                  <a:pt x="0" y="130810"/>
                </a:lnTo>
                <a:lnTo>
                  <a:pt x="18719" y="130810"/>
                </a:lnTo>
                <a:lnTo>
                  <a:pt x="18719" y="71120"/>
                </a:lnTo>
                <a:lnTo>
                  <a:pt x="81241" y="71120"/>
                </a:lnTo>
                <a:lnTo>
                  <a:pt x="81241" y="130810"/>
                </a:lnTo>
                <a:lnTo>
                  <a:pt x="99987" y="130810"/>
                </a:lnTo>
                <a:lnTo>
                  <a:pt x="99987" y="71120"/>
                </a:lnTo>
                <a:lnTo>
                  <a:pt x="99987" y="54610"/>
                </a:lnTo>
                <a:lnTo>
                  <a:pt x="99987" y="0"/>
                </a:lnTo>
                <a:close/>
              </a:path>
            </a:pathLst>
          </a:custGeom>
          <a:solidFill>
            <a:srgbClr val="FFFFFF"/>
          </a:solidFill>
        </p:spPr>
        <p:txBody>
          <a:bodyPr wrap="square" lIns="0" tIns="0" rIns="0" bIns="0" rtlCol="0"/>
          <a:lstStyle/>
          <a:p>
            <a:endParaRPr/>
          </a:p>
        </p:txBody>
      </p:sp>
      <p:pic>
        <p:nvPicPr>
          <p:cNvPr id="36" name="bg object 36"/>
          <p:cNvPicPr/>
          <p:nvPr/>
        </p:nvPicPr>
        <p:blipFill>
          <a:blip r:embed="rId16" cstate="print"/>
          <a:stretch>
            <a:fillRect/>
          </a:stretch>
        </p:blipFill>
        <p:spPr>
          <a:xfrm>
            <a:off x="4005413" y="1722771"/>
            <a:ext cx="185523" cy="99980"/>
          </a:xfrm>
          <a:prstGeom prst="rect">
            <a:avLst/>
          </a:prstGeom>
        </p:spPr>
      </p:pic>
      <p:sp>
        <p:nvSpPr>
          <p:cNvPr id="37" name="bg object 37"/>
          <p:cNvSpPr/>
          <p:nvPr/>
        </p:nvSpPr>
        <p:spPr>
          <a:xfrm>
            <a:off x="4222191" y="1680101"/>
            <a:ext cx="102235" cy="142875"/>
          </a:xfrm>
          <a:custGeom>
            <a:avLst/>
            <a:gdLst/>
            <a:ahLst/>
            <a:cxnLst/>
            <a:rect l="l" t="t" r="r" b="b"/>
            <a:pathLst>
              <a:path w="102235" h="142875">
                <a:moveTo>
                  <a:pt x="17589" y="0"/>
                </a:moveTo>
                <a:lnTo>
                  <a:pt x="0" y="0"/>
                </a:lnTo>
                <a:lnTo>
                  <a:pt x="0" y="140398"/>
                </a:lnTo>
                <a:lnTo>
                  <a:pt x="17589" y="140398"/>
                </a:lnTo>
                <a:lnTo>
                  <a:pt x="17589" y="0"/>
                </a:lnTo>
                <a:close/>
              </a:path>
              <a:path w="102235" h="142875">
                <a:moveTo>
                  <a:pt x="102031" y="125056"/>
                </a:moveTo>
                <a:lnTo>
                  <a:pt x="99415" y="126733"/>
                </a:lnTo>
                <a:lnTo>
                  <a:pt x="95491" y="128409"/>
                </a:lnTo>
                <a:lnTo>
                  <a:pt x="82003" y="128409"/>
                </a:lnTo>
                <a:lnTo>
                  <a:pt x="75285" y="122440"/>
                </a:lnTo>
                <a:lnTo>
                  <a:pt x="75285" y="59156"/>
                </a:lnTo>
                <a:lnTo>
                  <a:pt x="100545" y="59156"/>
                </a:lnTo>
                <a:lnTo>
                  <a:pt x="100545" y="44945"/>
                </a:lnTo>
                <a:lnTo>
                  <a:pt x="75285" y="44945"/>
                </a:lnTo>
                <a:lnTo>
                  <a:pt x="75285" y="17221"/>
                </a:lnTo>
                <a:lnTo>
                  <a:pt x="57670" y="22847"/>
                </a:lnTo>
                <a:lnTo>
                  <a:pt x="57670" y="44945"/>
                </a:lnTo>
                <a:lnTo>
                  <a:pt x="36144" y="44945"/>
                </a:lnTo>
                <a:lnTo>
                  <a:pt x="36144" y="59156"/>
                </a:lnTo>
                <a:lnTo>
                  <a:pt x="57670" y="59156"/>
                </a:lnTo>
                <a:lnTo>
                  <a:pt x="57670" y="114960"/>
                </a:lnTo>
                <a:lnTo>
                  <a:pt x="59702" y="127330"/>
                </a:lnTo>
                <a:lnTo>
                  <a:pt x="65557" y="135953"/>
                </a:lnTo>
                <a:lnTo>
                  <a:pt x="74803" y="140995"/>
                </a:lnTo>
                <a:lnTo>
                  <a:pt x="87045" y="142646"/>
                </a:lnTo>
                <a:lnTo>
                  <a:pt x="92684" y="142646"/>
                </a:lnTo>
                <a:lnTo>
                  <a:pt x="102031" y="140030"/>
                </a:lnTo>
                <a:lnTo>
                  <a:pt x="102031" y="125056"/>
                </a:lnTo>
                <a:close/>
              </a:path>
            </a:pathLst>
          </a:custGeom>
          <a:solidFill>
            <a:srgbClr val="FFFFFF"/>
          </a:solidFill>
        </p:spPr>
        <p:txBody>
          <a:bodyPr wrap="square" lIns="0" tIns="0" rIns="0" bIns="0" rtlCol="0"/>
          <a:lstStyle/>
          <a:p>
            <a:endParaRPr/>
          </a:p>
        </p:txBody>
      </p:sp>
      <p:pic>
        <p:nvPicPr>
          <p:cNvPr id="38" name="bg object 38"/>
          <p:cNvPicPr/>
          <p:nvPr/>
        </p:nvPicPr>
        <p:blipFill>
          <a:blip r:embed="rId17" cstate="print"/>
          <a:stretch>
            <a:fillRect/>
          </a:stretch>
        </p:blipFill>
        <p:spPr>
          <a:xfrm>
            <a:off x="4344838" y="1680097"/>
            <a:ext cx="84416" cy="140404"/>
          </a:xfrm>
          <a:prstGeom prst="rect">
            <a:avLst/>
          </a:prstGeom>
        </p:spPr>
      </p:pic>
      <p:pic>
        <p:nvPicPr>
          <p:cNvPr id="39" name="bg object 39"/>
          <p:cNvPicPr/>
          <p:nvPr/>
        </p:nvPicPr>
        <p:blipFill>
          <a:blip r:embed="rId18" cstate="print"/>
          <a:stretch>
            <a:fillRect/>
          </a:stretch>
        </p:blipFill>
        <p:spPr>
          <a:xfrm>
            <a:off x="3289861" y="1914500"/>
            <a:ext cx="276876" cy="132906"/>
          </a:xfrm>
          <a:prstGeom prst="rect">
            <a:avLst/>
          </a:prstGeom>
        </p:spPr>
      </p:pic>
      <p:sp>
        <p:nvSpPr>
          <p:cNvPr id="40" name="bg object 40"/>
          <p:cNvSpPr/>
          <p:nvPr/>
        </p:nvSpPr>
        <p:spPr>
          <a:xfrm>
            <a:off x="3598037" y="1904758"/>
            <a:ext cx="17780" cy="140970"/>
          </a:xfrm>
          <a:custGeom>
            <a:avLst/>
            <a:gdLst/>
            <a:ahLst/>
            <a:cxnLst/>
            <a:rect l="l" t="t" r="r" b="b"/>
            <a:pathLst>
              <a:path w="17779" h="140969">
                <a:moveTo>
                  <a:pt x="17591" y="0"/>
                </a:moveTo>
                <a:lnTo>
                  <a:pt x="0" y="0"/>
                </a:lnTo>
                <a:lnTo>
                  <a:pt x="0" y="140404"/>
                </a:lnTo>
                <a:lnTo>
                  <a:pt x="17591" y="140404"/>
                </a:lnTo>
                <a:lnTo>
                  <a:pt x="17591" y="0"/>
                </a:lnTo>
                <a:close/>
              </a:path>
            </a:pathLst>
          </a:custGeom>
          <a:solidFill>
            <a:srgbClr val="FFFFFF"/>
          </a:solidFill>
        </p:spPr>
        <p:txBody>
          <a:bodyPr wrap="square" lIns="0" tIns="0" rIns="0" bIns="0" rtlCol="0"/>
          <a:lstStyle/>
          <a:p>
            <a:endParaRPr/>
          </a:p>
        </p:txBody>
      </p:sp>
      <p:pic>
        <p:nvPicPr>
          <p:cNvPr id="41" name="bg object 41"/>
          <p:cNvPicPr/>
          <p:nvPr/>
        </p:nvPicPr>
        <p:blipFill>
          <a:blip r:embed="rId19" cstate="print"/>
          <a:stretch>
            <a:fillRect/>
          </a:stretch>
        </p:blipFill>
        <p:spPr>
          <a:xfrm>
            <a:off x="3641463" y="1947437"/>
            <a:ext cx="161944" cy="99978"/>
          </a:xfrm>
          <a:prstGeom prst="rect">
            <a:avLst/>
          </a:prstGeom>
        </p:spPr>
      </p:pic>
      <p:sp>
        <p:nvSpPr>
          <p:cNvPr id="42" name="bg object 42"/>
          <p:cNvSpPr/>
          <p:nvPr/>
        </p:nvSpPr>
        <p:spPr>
          <a:xfrm>
            <a:off x="785316" y="10523239"/>
            <a:ext cx="18533745" cy="0"/>
          </a:xfrm>
          <a:custGeom>
            <a:avLst/>
            <a:gdLst/>
            <a:ahLst/>
            <a:cxnLst/>
            <a:rect l="l" t="t" r="r" b="b"/>
            <a:pathLst>
              <a:path w="18533745">
                <a:moveTo>
                  <a:pt x="0" y="0"/>
                </a:moveTo>
                <a:lnTo>
                  <a:pt x="18533467" y="0"/>
                </a:lnTo>
              </a:path>
            </a:pathLst>
          </a:custGeom>
          <a:ln w="10470">
            <a:solidFill>
              <a:srgbClr val="FFFFFF"/>
            </a:solidFill>
          </a:ln>
        </p:spPr>
        <p:txBody>
          <a:bodyPr wrap="square" lIns="0" tIns="0" rIns="0" bIns="0" rtlCol="0"/>
          <a:lstStyle/>
          <a:p>
            <a:endParaRPr/>
          </a:p>
        </p:txBody>
      </p:sp>
      <p:pic>
        <p:nvPicPr>
          <p:cNvPr id="43" name="bg object 43"/>
          <p:cNvPicPr/>
          <p:nvPr/>
        </p:nvPicPr>
        <p:blipFill>
          <a:blip r:embed="rId20" cstate="print"/>
          <a:stretch>
            <a:fillRect/>
          </a:stretch>
        </p:blipFill>
        <p:spPr>
          <a:xfrm>
            <a:off x="11824298" y="0"/>
            <a:ext cx="8279801" cy="11308556"/>
          </a:xfrm>
          <a:prstGeom prst="rect">
            <a:avLst/>
          </a:prstGeom>
        </p:spPr>
      </p:pic>
      <p:sp>
        <p:nvSpPr>
          <p:cNvPr id="2" name="Holder 2"/>
          <p:cNvSpPr>
            <a:spLocks noGrp="1"/>
          </p:cNvSpPr>
          <p:nvPr>
            <p:ph type="title"/>
          </p:nvPr>
        </p:nvSpPr>
        <p:spPr/>
        <p:txBody>
          <a:bodyPr lIns="0" tIns="0" rIns="0" bIns="0"/>
          <a:lstStyle>
            <a:lvl1pPr>
              <a:defRPr sz="6000" b="1" i="0">
                <a:solidFill>
                  <a:srgbClr val="315083"/>
                </a:solidFill>
                <a:latin typeface="Ubuntu"/>
                <a:cs typeface="Ubuntu"/>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9/21/2023</a:t>
            </a:fld>
            <a:endParaRPr lang="en-US"/>
          </a:p>
        </p:txBody>
      </p:sp>
      <p:sp>
        <p:nvSpPr>
          <p:cNvPr id="5" name="Holder 5"/>
          <p:cNvSpPr>
            <a:spLocks noGrp="1"/>
          </p:cNvSpPr>
          <p:nvPr>
            <p:ph type="sldNum" sz="quarter" idx="7"/>
          </p:nvPr>
        </p:nvSpPr>
        <p:spPr/>
        <p:txBody>
          <a:bodyPr lIns="0" tIns="0" rIns="0" bIns="0"/>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9/21/2023</a:t>
            </a:fld>
            <a:endParaRPr lang="en-US"/>
          </a:p>
        </p:txBody>
      </p:sp>
      <p:sp>
        <p:nvSpPr>
          <p:cNvPr id="4" name="Holder 4"/>
          <p:cNvSpPr>
            <a:spLocks noGrp="1"/>
          </p:cNvSpPr>
          <p:nvPr>
            <p:ph type="sldNum" sz="quarter" idx="7"/>
          </p:nvPr>
        </p:nvSpPr>
        <p:spPr/>
        <p:txBody>
          <a:bodyPr lIns="0" tIns="0" rIns="0" bIns="0"/>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523544" y="10261467"/>
            <a:ext cx="19057620" cy="0"/>
          </a:xfrm>
          <a:custGeom>
            <a:avLst/>
            <a:gdLst/>
            <a:ahLst/>
            <a:cxnLst/>
            <a:rect l="l" t="t" r="r" b="b"/>
            <a:pathLst>
              <a:path w="19057620">
                <a:moveTo>
                  <a:pt x="0" y="0"/>
                </a:moveTo>
                <a:lnTo>
                  <a:pt x="19057011" y="0"/>
                </a:lnTo>
              </a:path>
            </a:pathLst>
          </a:custGeom>
          <a:ln w="5235">
            <a:solidFill>
              <a:srgbClr val="000000"/>
            </a:solidFill>
          </a:ln>
        </p:spPr>
        <p:txBody>
          <a:bodyPr wrap="square" lIns="0" tIns="0" rIns="0" bIns="0" rtlCol="0"/>
          <a:lstStyle/>
          <a:p>
            <a:endParaRPr/>
          </a:p>
        </p:txBody>
      </p:sp>
      <p:sp>
        <p:nvSpPr>
          <p:cNvPr id="17" name="bg object 17"/>
          <p:cNvSpPr/>
          <p:nvPr/>
        </p:nvSpPr>
        <p:spPr>
          <a:xfrm>
            <a:off x="2052293" y="10383140"/>
            <a:ext cx="0" cy="199390"/>
          </a:xfrm>
          <a:custGeom>
            <a:avLst/>
            <a:gdLst/>
            <a:ahLst/>
            <a:cxnLst/>
            <a:rect l="l" t="t" r="r" b="b"/>
            <a:pathLst>
              <a:path h="199390">
                <a:moveTo>
                  <a:pt x="0" y="198946"/>
                </a:moveTo>
                <a:lnTo>
                  <a:pt x="0" y="0"/>
                </a:lnTo>
              </a:path>
            </a:pathLst>
          </a:custGeom>
          <a:ln w="20941">
            <a:solidFill>
              <a:srgbClr val="F43882"/>
            </a:solidFill>
          </a:ln>
        </p:spPr>
        <p:txBody>
          <a:bodyPr wrap="square" lIns="0" tIns="0" rIns="0" bIns="0" rtlCol="0"/>
          <a:lstStyle/>
          <a:p>
            <a:endParaRPr/>
          </a:p>
        </p:txBody>
      </p:sp>
      <p:pic>
        <p:nvPicPr>
          <p:cNvPr id="18" name="bg object 18"/>
          <p:cNvPicPr/>
          <p:nvPr/>
        </p:nvPicPr>
        <p:blipFill>
          <a:blip r:embed="rId7" cstate="print"/>
          <a:stretch>
            <a:fillRect/>
          </a:stretch>
        </p:blipFill>
        <p:spPr>
          <a:xfrm>
            <a:off x="0" y="0"/>
            <a:ext cx="20104099" cy="1109914"/>
          </a:xfrm>
          <a:prstGeom prst="rect">
            <a:avLst/>
          </a:prstGeom>
        </p:spPr>
      </p:pic>
      <p:pic>
        <p:nvPicPr>
          <p:cNvPr id="19" name="bg object 19"/>
          <p:cNvPicPr/>
          <p:nvPr/>
        </p:nvPicPr>
        <p:blipFill>
          <a:blip r:embed="rId8" cstate="print"/>
          <a:stretch>
            <a:fillRect/>
          </a:stretch>
        </p:blipFill>
        <p:spPr>
          <a:xfrm>
            <a:off x="785317" y="247463"/>
            <a:ext cx="1089874" cy="614989"/>
          </a:xfrm>
          <a:prstGeom prst="rect">
            <a:avLst/>
          </a:prstGeom>
        </p:spPr>
      </p:pic>
      <p:pic>
        <p:nvPicPr>
          <p:cNvPr id="20" name="bg object 20"/>
          <p:cNvPicPr/>
          <p:nvPr/>
        </p:nvPicPr>
        <p:blipFill>
          <a:blip r:embed="rId9" cstate="print"/>
          <a:stretch>
            <a:fillRect/>
          </a:stretch>
        </p:blipFill>
        <p:spPr>
          <a:xfrm>
            <a:off x="1958788" y="315027"/>
            <a:ext cx="971838" cy="509597"/>
          </a:xfrm>
          <a:prstGeom prst="rect">
            <a:avLst/>
          </a:prstGeom>
        </p:spPr>
      </p:pic>
      <p:sp>
        <p:nvSpPr>
          <p:cNvPr id="2" name="Holder 2"/>
          <p:cNvSpPr>
            <a:spLocks noGrp="1"/>
          </p:cNvSpPr>
          <p:nvPr>
            <p:ph type="title"/>
          </p:nvPr>
        </p:nvSpPr>
        <p:spPr>
          <a:xfrm>
            <a:off x="772616" y="1847178"/>
            <a:ext cx="6537959" cy="1534795"/>
          </a:xfrm>
          <a:prstGeom prst="rect">
            <a:avLst/>
          </a:prstGeom>
        </p:spPr>
        <p:txBody>
          <a:bodyPr wrap="square" lIns="0" tIns="0" rIns="0" bIns="0">
            <a:spAutoFit/>
          </a:bodyPr>
          <a:lstStyle>
            <a:lvl1pPr>
              <a:defRPr sz="6000" b="1" i="0">
                <a:solidFill>
                  <a:srgbClr val="315083"/>
                </a:solidFill>
                <a:latin typeface="Ubuntu"/>
                <a:cs typeface="Ubuntu"/>
              </a:defRPr>
            </a:lvl1pPr>
          </a:lstStyle>
          <a:p>
            <a:endParaRPr/>
          </a:p>
        </p:txBody>
      </p:sp>
      <p:sp>
        <p:nvSpPr>
          <p:cNvPr id="3" name="Holder 3"/>
          <p:cNvSpPr>
            <a:spLocks noGrp="1"/>
          </p:cNvSpPr>
          <p:nvPr>
            <p:ph type="body" idx="1"/>
          </p:nvPr>
        </p:nvSpPr>
        <p:spPr>
          <a:xfrm>
            <a:off x="772616" y="4108522"/>
            <a:ext cx="10126980" cy="3981450"/>
          </a:xfrm>
          <a:prstGeom prst="rect">
            <a:avLst/>
          </a:prstGeom>
        </p:spPr>
        <p:txBody>
          <a:bodyPr wrap="square" lIns="0" tIns="0" rIns="0" bIns="0">
            <a:spAutoFit/>
          </a:bodyPr>
          <a:lstStyle>
            <a:lvl1pPr>
              <a:defRPr sz="2350" b="0" i="0">
                <a:solidFill>
                  <a:srgbClr val="7F7F7F"/>
                </a:solidFill>
                <a:latin typeface="Ubuntu-Light"/>
                <a:cs typeface="Ubuntu-Light"/>
              </a:defRPr>
            </a:lvl1pPr>
          </a:lstStyle>
          <a:p>
            <a:endParaRPr/>
          </a:p>
        </p:txBody>
      </p:sp>
      <p:sp>
        <p:nvSpPr>
          <p:cNvPr id="4" name="Holder 4"/>
          <p:cNvSpPr>
            <a:spLocks noGrp="1"/>
          </p:cNvSpPr>
          <p:nvPr>
            <p:ph type="ftr" sz="quarter" idx="5"/>
          </p:nvPr>
        </p:nvSpPr>
        <p:spPr>
          <a:xfrm>
            <a:off x="6835394" y="10517696"/>
            <a:ext cx="6433312" cy="565467"/>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1005205" y="10517696"/>
            <a:ext cx="4623943" cy="565467"/>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9/21/2023</a:t>
            </a:fld>
            <a:endParaRPr lang="en-US"/>
          </a:p>
        </p:txBody>
      </p:sp>
      <p:sp>
        <p:nvSpPr>
          <p:cNvPr id="6" name="Holder 6"/>
          <p:cNvSpPr>
            <a:spLocks noGrp="1"/>
          </p:cNvSpPr>
          <p:nvPr>
            <p:ph type="sldNum" sz="quarter" idx="7"/>
          </p:nvPr>
        </p:nvSpPr>
        <p:spPr>
          <a:xfrm>
            <a:off x="19459192" y="10390166"/>
            <a:ext cx="172719" cy="189865"/>
          </a:xfrm>
          <a:prstGeom prst="rect">
            <a:avLst/>
          </a:prstGeom>
        </p:spPr>
        <p:txBody>
          <a:bodyPr wrap="square" lIns="0" tIns="0" rIns="0" bIns="0">
            <a:spAutoFit/>
          </a:bodyPr>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18" Type="http://schemas.openxmlformats.org/officeDocument/2006/relationships/image" Target="../media/image19.png"/><Relationship Id="rId3" Type="http://schemas.openxmlformats.org/officeDocument/2006/relationships/image" Target="../media/image4.png"/><Relationship Id="rId21" Type="http://schemas.openxmlformats.org/officeDocument/2006/relationships/image" Target="../media/image23.png"/><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image" Target="../media/image18.png"/><Relationship Id="rId25" Type="http://schemas.openxmlformats.org/officeDocument/2006/relationships/image" Target="../media/image25.png"/><Relationship Id="rId2" Type="http://schemas.openxmlformats.org/officeDocument/2006/relationships/notesSlide" Target="../notesSlides/notesSlide1.xml"/><Relationship Id="rId16" Type="http://schemas.openxmlformats.org/officeDocument/2006/relationships/image" Target="../media/image17.png"/><Relationship Id="rId20"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png"/><Relationship Id="rId24" Type="http://schemas.openxmlformats.org/officeDocument/2006/relationships/hyperlink" Target="mailto:Graham.Brown@wales.nhs.uk" TargetMode="External"/><Relationship Id="rId5" Type="http://schemas.openxmlformats.org/officeDocument/2006/relationships/image" Target="../media/image6.png"/><Relationship Id="rId15" Type="http://schemas.openxmlformats.org/officeDocument/2006/relationships/image" Target="../media/image16.png"/><Relationship Id="rId23" Type="http://schemas.openxmlformats.org/officeDocument/2006/relationships/hyperlink" Target="mailto:Karl.whitcombe3@wales.nhs.uk" TargetMode="External"/><Relationship Id="rId10" Type="http://schemas.openxmlformats.org/officeDocument/2006/relationships/image" Target="../media/image11.png"/><Relationship Id="rId19" Type="http://schemas.openxmlformats.org/officeDocument/2006/relationships/image" Target="../media/image20.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 Id="rId22" Type="http://schemas.openxmlformats.org/officeDocument/2006/relationships/image" Target="../media/image24.jpg"/></Relationships>
</file>

<file path=ppt/slides/_rels/slide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3" cstate="print"/>
          <a:stretch>
            <a:fillRect/>
          </a:stretch>
        </p:blipFill>
        <p:spPr>
          <a:xfrm>
            <a:off x="0" y="-18209"/>
            <a:ext cx="20104099" cy="11308556"/>
          </a:xfrm>
          <a:prstGeom prst="rect">
            <a:avLst/>
          </a:prstGeom>
        </p:spPr>
      </p:pic>
      <p:sp>
        <p:nvSpPr>
          <p:cNvPr id="3" name="object 3"/>
          <p:cNvSpPr txBox="1">
            <a:spLocks noGrp="1"/>
          </p:cNvSpPr>
          <p:nvPr>
            <p:ph type="title"/>
          </p:nvPr>
        </p:nvSpPr>
        <p:spPr>
          <a:xfrm>
            <a:off x="1074592" y="3769446"/>
            <a:ext cx="9305925" cy="3731791"/>
          </a:xfrm>
          <a:prstGeom prst="rect">
            <a:avLst/>
          </a:prstGeom>
        </p:spPr>
        <p:txBody>
          <a:bodyPr vert="horz" wrap="square" lIns="0" tIns="15240" rIns="0" bIns="0" rtlCol="0" anchor="t">
            <a:spAutoFit/>
          </a:bodyPr>
          <a:lstStyle/>
          <a:p>
            <a:pPr marL="12700">
              <a:spcBef>
                <a:spcPts val="120"/>
              </a:spcBef>
            </a:pPr>
            <a:r>
              <a:rPr lang="en-GB" sz="8050" dirty="0">
                <a:solidFill>
                  <a:schemeClr val="bg1"/>
                </a:solidFill>
              </a:rPr>
              <a:t>Enfys update </a:t>
            </a:r>
            <a:br>
              <a:rPr lang="en-GB" sz="8050" dirty="0">
                <a:solidFill>
                  <a:schemeClr val="bg1"/>
                </a:solidFill>
              </a:rPr>
            </a:br>
            <a:br>
              <a:rPr lang="en-GB" sz="8050" dirty="0">
                <a:solidFill>
                  <a:schemeClr val="bg1"/>
                </a:solidFill>
              </a:rPr>
            </a:br>
            <a:endParaRPr sz="8050" dirty="0">
              <a:solidFill>
                <a:schemeClr val="bg1"/>
              </a:solidFill>
            </a:endParaRPr>
          </a:p>
        </p:txBody>
      </p:sp>
      <p:sp>
        <p:nvSpPr>
          <p:cNvPr id="4" name="object 4"/>
          <p:cNvSpPr txBox="1"/>
          <p:nvPr/>
        </p:nvSpPr>
        <p:spPr>
          <a:xfrm>
            <a:off x="1074592" y="5233406"/>
            <a:ext cx="8268187" cy="627095"/>
          </a:xfrm>
          <a:prstGeom prst="rect">
            <a:avLst/>
          </a:prstGeom>
        </p:spPr>
        <p:txBody>
          <a:bodyPr vert="horz" wrap="square" lIns="0" tIns="11430" rIns="0" bIns="0" rtlCol="0">
            <a:spAutoFit/>
          </a:bodyPr>
          <a:lstStyle/>
          <a:p>
            <a:pPr marL="12700">
              <a:lnSpc>
                <a:spcPct val="100000"/>
              </a:lnSpc>
              <a:spcBef>
                <a:spcPts val="90"/>
              </a:spcBef>
            </a:pPr>
            <a:r>
              <a:rPr lang="en-GB" sz="4000" b="1" dirty="0">
                <a:solidFill>
                  <a:schemeClr val="bg1"/>
                </a:solidFill>
                <a:latin typeface="Ubuntu" panose="020B0504030602030204" pitchFamily="34" charset="0"/>
                <a:cs typeface="Ubuntu-Light"/>
              </a:rPr>
              <a:t> </a:t>
            </a:r>
            <a:r>
              <a:rPr lang="en-GB" sz="4000" spc="-10" dirty="0">
                <a:solidFill>
                  <a:schemeClr val="bg1"/>
                </a:solidFill>
                <a:latin typeface="Ubuntu"/>
                <a:cs typeface="Ubuntu"/>
              </a:rPr>
              <a:t>28</a:t>
            </a:r>
            <a:r>
              <a:rPr lang="en-GB" sz="4000" spc="-10" baseline="30000" dirty="0">
                <a:solidFill>
                  <a:schemeClr val="bg1"/>
                </a:solidFill>
                <a:latin typeface="Ubuntu"/>
                <a:cs typeface="Ubuntu"/>
              </a:rPr>
              <a:t>th</a:t>
            </a:r>
            <a:r>
              <a:rPr lang="en-GB" sz="4000" spc="-10" dirty="0">
                <a:solidFill>
                  <a:schemeClr val="bg1"/>
                </a:solidFill>
                <a:latin typeface="Ubuntu"/>
                <a:cs typeface="Ubuntu"/>
              </a:rPr>
              <a:t> September 2023 </a:t>
            </a:r>
            <a:endParaRPr sz="4000" dirty="0">
              <a:solidFill>
                <a:schemeClr val="bg1"/>
              </a:solidFill>
              <a:latin typeface="Ubuntu"/>
              <a:cs typeface="Ubuntu"/>
            </a:endParaRPr>
          </a:p>
        </p:txBody>
      </p:sp>
      <p:grpSp>
        <p:nvGrpSpPr>
          <p:cNvPr id="5" name="object 5"/>
          <p:cNvGrpSpPr/>
          <p:nvPr/>
        </p:nvGrpSpPr>
        <p:grpSpPr>
          <a:xfrm>
            <a:off x="785316" y="1047096"/>
            <a:ext cx="18533745" cy="9481820"/>
            <a:chOff x="785316" y="1047096"/>
            <a:chExt cx="18533745" cy="9481820"/>
          </a:xfrm>
        </p:grpSpPr>
        <p:sp>
          <p:nvSpPr>
            <p:cNvPr id="6" name="object 6"/>
            <p:cNvSpPr/>
            <p:nvPr/>
          </p:nvSpPr>
          <p:spPr>
            <a:xfrm>
              <a:off x="1245565" y="1164684"/>
              <a:ext cx="833119" cy="833119"/>
            </a:xfrm>
            <a:custGeom>
              <a:avLst/>
              <a:gdLst/>
              <a:ahLst/>
              <a:cxnLst/>
              <a:rect l="l" t="t" r="r" b="b"/>
              <a:pathLst>
                <a:path w="833119" h="833119">
                  <a:moveTo>
                    <a:pt x="302158" y="832662"/>
                  </a:moveTo>
                  <a:lnTo>
                    <a:pt x="298348" y="818870"/>
                  </a:lnTo>
                  <a:lnTo>
                    <a:pt x="295554" y="804684"/>
                  </a:lnTo>
                  <a:lnTo>
                    <a:pt x="293852" y="790143"/>
                  </a:lnTo>
                  <a:lnTo>
                    <a:pt x="293268" y="775284"/>
                  </a:lnTo>
                  <a:lnTo>
                    <a:pt x="293268" y="767295"/>
                  </a:lnTo>
                  <a:lnTo>
                    <a:pt x="293725" y="759434"/>
                  </a:lnTo>
                  <a:lnTo>
                    <a:pt x="294690" y="751674"/>
                  </a:lnTo>
                  <a:lnTo>
                    <a:pt x="246976" y="730224"/>
                  </a:lnTo>
                  <a:lnTo>
                    <a:pt x="203263" y="702246"/>
                  </a:lnTo>
                  <a:lnTo>
                    <a:pt x="164198" y="668388"/>
                  </a:lnTo>
                  <a:lnTo>
                    <a:pt x="130403" y="629259"/>
                  </a:lnTo>
                  <a:lnTo>
                    <a:pt x="102476" y="585508"/>
                  </a:lnTo>
                  <a:lnTo>
                    <a:pt x="81064" y="537756"/>
                  </a:lnTo>
                  <a:lnTo>
                    <a:pt x="73647" y="538632"/>
                  </a:lnTo>
                  <a:lnTo>
                    <a:pt x="66065" y="538848"/>
                  </a:lnTo>
                  <a:lnTo>
                    <a:pt x="58432" y="538848"/>
                  </a:lnTo>
                  <a:lnTo>
                    <a:pt x="43281" y="538264"/>
                  </a:lnTo>
                  <a:lnTo>
                    <a:pt x="28460" y="536536"/>
                  </a:lnTo>
                  <a:lnTo>
                    <a:pt x="14008" y="533666"/>
                  </a:lnTo>
                  <a:lnTo>
                    <a:pt x="0" y="529717"/>
                  </a:lnTo>
                  <a:lnTo>
                    <a:pt x="16027" y="577469"/>
                  </a:lnTo>
                  <a:lnTo>
                    <a:pt x="37299" y="622566"/>
                  </a:lnTo>
                  <a:lnTo>
                    <a:pt x="63436" y="664629"/>
                  </a:lnTo>
                  <a:lnTo>
                    <a:pt x="94094" y="703275"/>
                  </a:lnTo>
                  <a:lnTo>
                    <a:pt x="128879" y="738162"/>
                  </a:lnTo>
                  <a:lnTo>
                    <a:pt x="167449" y="768908"/>
                  </a:lnTo>
                  <a:lnTo>
                    <a:pt x="209423" y="795159"/>
                  </a:lnTo>
                  <a:lnTo>
                    <a:pt x="254457" y="816533"/>
                  </a:lnTo>
                  <a:lnTo>
                    <a:pt x="302158" y="832662"/>
                  </a:lnTo>
                  <a:close/>
                </a:path>
                <a:path w="833119" h="833119">
                  <a:moveTo>
                    <a:pt x="303149" y="0"/>
                  </a:moveTo>
                  <a:lnTo>
                    <a:pt x="255384" y="16027"/>
                  </a:lnTo>
                  <a:lnTo>
                    <a:pt x="210286" y="37299"/>
                  </a:lnTo>
                  <a:lnTo>
                    <a:pt x="168236" y="63436"/>
                  </a:lnTo>
                  <a:lnTo>
                    <a:pt x="129578" y="94081"/>
                  </a:lnTo>
                  <a:lnTo>
                    <a:pt x="94691" y="128866"/>
                  </a:lnTo>
                  <a:lnTo>
                    <a:pt x="63944" y="167436"/>
                  </a:lnTo>
                  <a:lnTo>
                    <a:pt x="37706" y="209423"/>
                  </a:lnTo>
                  <a:lnTo>
                    <a:pt x="16332" y="254444"/>
                  </a:lnTo>
                  <a:lnTo>
                    <a:pt x="190" y="302145"/>
                  </a:lnTo>
                  <a:lnTo>
                    <a:pt x="13982" y="298335"/>
                  </a:lnTo>
                  <a:lnTo>
                    <a:pt x="28168" y="295541"/>
                  </a:lnTo>
                  <a:lnTo>
                    <a:pt x="42710" y="293827"/>
                  </a:lnTo>
                  <a:lnTo>
                    <a:pt x="57569" y="293255"/>
                  </a:lnTo>
                  <a:lnTo>
                    <a:pt x="65582" y="293255"/>
                  </a:lnTo>
                  <a:lnTo>
                    <a:pt x="73431" y="293712"/>
                  </a:lnTo>
                  <a:lnTo>
                    <a:pt x="81191" y="294678"/>
                  </a:lnTo>
                  <a:lnTo>
                    <a:pt x="102654" y="246951"/>
                  </a:lnTo>
                  <a:lnTo>
                    <a:pt x="130619" y="203250"/>
                  </a:lnTo>
                  <a:lnTo>
                    <a:pt x="164477" y="164198"/>
                  </a:lnTo>
                  <a:lnTo>
                    <a:pt x="203606" y="130390"/>
                  </a:lnTo>
                  <a:lnTo>
                    <a:pt x="247345" y="102476"/>
                  </a:lnTo>
                  <a:lnTo>
                    <a:pt x="295109" y="81064"/>
                  </a:lnTo>
                  <a:lnTo>
                    <a:pt x="294208" y="73647"/>
                  </a:lnTo>
                  <a:lnTo>
                    <a:pt x="293979" y="66078"/>
                  </a:lnTo>
                  <a:lnTo>
                    <a:pt x="293979" y="58407"/>
                  </a:lnTo>
                  <a:lnTo>
                    <a:pt x="294576" y="43268"/>
                  </a:lnTo>
                  <a:lnTo>
                    <a:pt x="296316" y="28448"/>
                  </a:lnTo>
                  <a:lnTo>
                    <a:pt x="299186" y="14008"/>
                  </a:lnTo>
                  <a:lnTo>
                    <a:pt x="303149" y="0"/>
                  </a:lnTo>
                  <a:close/>
                </a:path>
                <a:path w="833119" h="833119">
                  <a:moveTo>
                    <a:pt x="832675" y="530682"/>
                  </a:moveTo>
                  <a:lnTo>
                    <a:pt x="818896" y="534504"/>
                  </a:lnTo>
                  <a:lnTo>
                    <a:pt x="804710" y="537298"/>
                  </a:lnTo>
                  <a:lnTo>
                    <a:pt x="790155" y="539000"/>
                  </a:lnTo>
                  <a:lnTo>
                    <a:pt x="775296" y="539572"/>
                  </a:lnTo>
                  <a:lnTo>
                    <a:pt x="767295" y="539572"/>
                  </a:lnTo>
                  <a:lnTo>
                    <a:pt x="759421" y="539140"/>
                  </a:lnTo>
                  <a:lnTo>
                    <a:pt x="751687" y="538149"/>
                  </a:lnTo>
                  <a:lnTo>
                    <a:pt x="730211" y="585876"/>
                  </a:lnTo>
                  <a:lnTo>
                    <a:pt x="702246" y="629589"/>
                  </a:lnTo>
                  <a:lnTo>
                    <a:pt x="668388" y="668655"/>
                  </a:lnTo>
                  <a:lnTo>
                    <a:pt x="629272" y="702462"/>
                  </a:lnTo>
                  <a:lnTo>
                    <a:pt x="585520" y="730377"/>
                  </a:lnTo>
                  <a:lnTo>
                    <a:pt x="537781" y="751789"/>
                  </a:lnTo>
                  <a:lnTo>
                    <a:pt x="538657" y="759206"/>
                  </a:lnTo>
                  <a:lnTo>
                    <a:pt x="536536" y="804405"/>
                  </a:lnTo>
                  <a:lnTo>
                    <a:pt x="529742" y="832853"/>
                  </a:lnTo>
                  <a:lnTo>
                    <a:pt x="577494" y="816825"/>
                  </a:lnTo>
                  <a:lnTo>
                    <a:pt x="622579" y="795566"/>
                  </a:lnTo>
                  <a:lnTo>
                    <a:pt x="664641" y="769416"/>
                  </a:lnTo>
                  <a:lnTo>
                    <a:pt x="703287" y="738771"/>
                  </a:lnTo>
                  <a:lnTo>
                    <a:pt x="738174" y="703973"/>
                  </a:lnTo>
                  <a:lnTo>
                    <a:pt x="768921" y="665403"/>
                  </a:lnTo>
                  <a:lnTo>
                    <a:pt x="795159" y="623430"/>
                  </a:lnTo>
                  <a:lnTo>
                    <a:pt x="816533" y="578396"/>
                  </a:lnTo>
                  <a:lnTo>
                    <a:pt x="832675" y="530682"/>
                  </a:lnTo>
                  <a:close/>
                </a:path>
                <a:path w="833119" h="833119">
                  <a:moveTo>
                    <a:pt x="832878" y="303110"/>
                  </a:moveTo>
                  <a:lnTo>
                    <a:pt x="816838" y="255358"/>
                  </a:lnTo>
                  <a:lnTo>
                    <a:pt x="795566" y="210273"/>
                  </a:lnTo>
                  <a:lnTo>
                    <a:pt x="769429" y="168211"/>
                  </a:lnTo>
                  <a:lnTo>
                    <a:pt x="738771" y="129565"/>
                  </a:lnTo>
                  <a:lnTo>
                    <a:pt x="703973" y="94691"/>
                  </a:lnTo>
                  <a:lnTo>
                    <a:pt x="665403" y="63944"/>
                  </a:lnTo>
                  <a:lnTo>
                    <a:pt x="623430" y="37706"/>
                  </a:lnTo>
                  <a:lnTo>
                    <a:pt x="578408" y="16332"/>
                  </a:lnTo>
                  <a:lnTo>
                    <a:pt x="530694" y="190"/>
                  </a:lnTo>
                  <a:lnTo>
                    <a:pt x="534517" y="13970"/>
                  </a:lnTo>
                  <a:lnTo>
                    <a:pt x="537311" y="28155"/>
                  </a:lnTo>
                  <a:lnTo>
                    <a:pt x="539026" y="42710"/>
                  </a:lnTo>
                  <a:lnTo>
                    <a:pt x="539597" y="57556"/>
                  </a:lnTo>
                  <a:lnTo>
                    <a:pt x="539597" y="65557"/>
                  </a:lnTo>
                  <a:lnTo>
                    <a:pt x="539140" y="73418"/>
                  </a:lnTo>
                  <a:lnTo>
                    <a:pt x="538187" y="81178"/>
                  </a:lnTo>
                  <a:lnTo>
                    <a:pt x="585901" y="102641"/>
                  </a:lnTo>
                  <a:lnTo>
                    <a:pt x="629602" y="130606"/>
                  </a:lnTo>
                  <a:lnTo>
                    <a:pt x="668667" y="164465"/>
                  </a:lnTo>
                  <a:lnTo>
                    <a:pt x="702462" y="203581"/>
                  </a:lnTo>
                  <a:lnTo>
                    <a:pt x="730377" y="247319"/>
                  </a:lnTo>
                  <a:lnTo>
                    <a:pt x="751789" y="295071"/>
                  </a:lnTo>
                  <a:lnTo>
                    <a:pt x="759206" y="294182"/>
                  </a:lnTo>
                  <a:lnTo>
                    <a:pt x="774446" y="293979"/>
                  </a:lnTo>
                  <a:lnTo>
                    <a:pt x="789584" y="294576"/>
                  </a:lnTo>
                  <a:lnTo>
                    <a:pt x="804405" y="296316"/>
                  </a:lnTo>
                  <a:lnTo>
                    <a:pt x="818845" y="299173"/>
                  </a:lnTo>
                  <a:lnTo>
                    <a:pt x="832878" y="303110"/>
                  </a:lnTo>
                  <a:close/>
                </a:path>
              </a:pathLst>
            </a:custGeom>
            <a:solidFill>
              <a:srgbClr val="FFFFFF"/>
            </a:solidFill>
          </p:spPr>
          <p:txBody>
            <a:bodyPr wrap="square" lIns="0" tIns="0" rIns="0" bIns="0" rtlCol="0"/>
            <a:lstStyle/>
            <a:p>
              <a:endParaRPr/>
            </a:p>
          </p:txBody>
        </p:sp>
        <p:pic>
          <p:nvPicPr>
            <p:cNvPr id="7" name="object 7"/>
            <p:cNvPicPr/>
            <p:nvPr/>
          </p:nvPicPr>
          <p:blipFill>
            <a:blip r:embed="rId4" cstate="print"/>
            <a:stretch>
              <a:fillRect/>
            </a:stretch>
          </p:blipFill>
          <p:spPr>
            <a:xfrm>
              <a:off x="2305486" y="1164438"/>
              <a:ext cx="715271" cy="885185"/>
            </a:xfrm>
            <a:prstGeom prst="rect">
              <a:avLst/>
            </a:prstGeom>
          </p:spPr>
        </p:pic>
        <p:sp>
          <p:nvSpPr>
            <p:cNvPr id="8" name="object 8"/>
            <p:cNvSpPr/>
            <p:nvPr/>
          </p:nvSpPr>
          <p:spPr>
            <a:xfrm>
              <a:off x="1127988" y="1047108"/>
              <a:ext cx="2197100" cy="1068070"/>
            </a:xfrm>
            <a:custGeom>
              <a:avLst/>
              <a:gdLst/>
              <a:ahLst/>
              <a:cxnLst/>
              <a:rect l="l" t="t" r="r" b="b"/>
              <a:pathLst>
                <a:path w="2197100" h="1068070">
                  <a:moveTo>
                    <a:pt x="388213" y="419315"/>
                  </a:moveTo>
                  <a:lnTo>
                    <a:pt x="355752" y="438188"/>
                  </a:lnTo>
                  <a:lnTo>
                    <a:pt x="335140" y="452475"/>
                  </a:lnTo>
                  <a:lnTo>
                    <a:pt x="317538" y="469328"/>
                  </a:lnTo>
                  <a:lnTo>
                    <a:pt x="294132" y="495947"/>
                  </a:lnTo>
                  <a:lnTo>
                    <a:pt x="263321" y="526796"/>
                  </a:lnTo>
                  <a:lnTo>
                    <a:pt x="226364" y="552526"/>
                  </a:lnTo>
                  <a:lnTo>
                    <a:pt x="185635" y="566661"/>
                  </a:lnTo>
                  <a:lnTo>
                    <a:pt x="143484" y="562673"/>
                  </a:lnTo>
                  <a:lnTo>
                    <a:pt x="102273" y="534085"/>
                  </a:lnTo>
                  <a:lnTo>
                    <a:pt x="136931" y="508139"/>
                  </a:lnTo>
                  <a:lnTo>
                    <a:pt x="172516" y="500468"/>
                  </a:lnTo>
                  <a:lnTo>
                    <a:pt x="207619" y="507136"/>
                  </a:lnTo>
                  <a:lnTo>
                    <a:pt x="240830" y="524243"/>
                  </a:lnTo>
                  <a:lnTo>
                    <a:pt x="247230" y="521843"/>
                  </a:lnTo>
                  <a:lnTo>
                    <a:pt x="253796" y="517105"/>
                  </a:lnTo>
                  <a:lnTo>
                    <a:pt x="264464" y="506463"/>
                  </a:lnTo>
                  <a:lnTo>
                    <a:pt x="287883" y="481380"/>
                  </a:lnTo>
                  <a:lnTo>
                    <a:pt x="292277" y="477443"/>
                  </a:lnTo>
                  <a:lnTo>
                    <a:pt x="295770" y="472897"/>
                  </a:lnTo>
                  <a:lnTo>
                    <a:pt x="257644" y="448729"/>
                  </a:lnTo>
                  <a:lnTo>
                    <a:pt x="219862" y="433298"/>
                  </a:lnTo>
                  <a:lnTo>
                    <a:pt x="182435" y="426783"/>
                  </a:lnTo>
                  <a:lnTo>
                    <a:pt x="145351" y="429361"/>
                  </a:lnTo>
                  <a:lnTo>
                    <a:pt x="108572" y="441198"/>
                  </a:lnTo>
                  <a:lnTo>
                    <a:pt x="72097" y="462483"/>
                  </a:lnTo>
                  <a:lnTo>
                    <a:pt x="35915" y="493382"/>
                  </a:lnTo>
                  <a:lnTo>
                    <a:pt x="0" y="534085"/>
                  </a:lnTo>
                  <a:lnTo>
                    <a:pt x="38481" y="577240"/>
                  </a:lnTo>
                  <a:lnTo>
                    <a:pt x="77152" y="609130"/>
                  </a:lnTo>
                  <a:lnTo>
                    <a:pt x="115912" y="630174"/>
                  </a:lnTo>
                  <a:lnTo>
                    <a:pt x="154686" y="640778"/>
                  </a:lnTo>
                  <a:lnTo>
                    <a:pt x="193408" y="641375"/>
                  </a:lnTo>
                  <a:lnTo>
                    <a:pt x="231965" y="632383"/>
                  </a:lnTo>
                  <a:lnTo>
                    <a:pt x="270294" y="614210"/>
                  </a:lnTo>
                  <a:lnTo>
                    <a:pt x="308305" y="587298"/>
                  </a:lnTo>
                  <a:lnTo>
                    <a:pt x="340321" y="556082"/>
                  </a:lnTo>
                  <a:lnTo>
                    <a:pt x="361581" y="534085"/>
                  </a:lnTo>
                  <a:lnTo>
                    <a:pt x="361505" y="506666"/>
                  </a:lnTo>
                  <a:lnTo>
                    <a:pt x="364261" y="485584"/>
                  </a:lnTo>
                  <a:lnTo>
                    <a:pt x="372325" y="460044"/>
                  </a:lnTo>
                  <a:lnTo>
                    <a:pt x="388213" y="419315"/>
                  </a:lnTo>
                  <a:close/>
                </a:path>
                <a:path w="2197100" h="1068070">
                  <a:moveTo>
                    <a:pt x="521716" y="370547"/>
                  </a:moveTo>
                  <a:lnTo>
                    <a:pt x="469442" y="318236"/>
                  </a:lnTo>
                  <a:lnTo>
                    <a:pt x="462508" y="325094"/>
                  </a:lnTo>
                  <a:lnTo>
                    <a:pt x="445770" y="344068"/>
                  </a:lnTo>
                  <a:lnTo>
                    <a:pt x="407225" y="408736"/>
                  </a:lnTo>
                  <a:lnTo>
                    <a:pt x="393941" y="445998"/>
                  </a:lnTo>
                  <a:lnTo>
                    <a:pt x="383806" y="485749"/>
                  </a:lnTo>
                  <a:lnTo>
                    <a:pt x="377101" y="533539"/>
                  </a:lnTo>
                  <a:lnTo>
                    <a:pt x="384238" y="539242"/>
                  </a:lnTo>
                  <a:lnTo>
                    <a:pt x="402132" y="552323"/>
                  </a:lnTo>
                  <a:lnTo>
                    <a:pt x="425488" y="566699"/>
                  </a:lnTo>
                  <a:lnTo>
                    <a:pt x="448983" y="576287"/>
                  </a:lnTo>
                  <a:lnTo>
                    <a:pt x="449529" y="567143"/>
                  </a:lnTo>
                  <a:lnTo>
                    <a:pt x="452005" y="542925"/>
                  </a:lnTo>
                  <a:lnTo>
                    <a:pt x="467956" y="468541"/>
                  </a:lnTo>
                  <a:lnTo>
                    <a:pt x="489127" y="410298"/>
                  </a:lnTo>
                  <a:lnTo>
                    <a:pt x="501472" y="392709"/>
                  </a:lnTo>
                  <a:lnTo>
                    <a:pt x="521716" y="370547"/>
                  </a:lnTo>
                  <a:close/>
                </a:path>
                <a:path w="2197100" h="1068070">
                  <a:moveTo>
                    <a:pt x="576287" y="619023"/>
                  </a:moveTo>
                  <a:lnTo>
                    <a:pt x="508444" y="610285"/>
                  </a:lnTo>
                  <a:lnTo>
                    <a:pt x="468541" y="600049"/>
                  </a:lnTo>
                  <a:lnTo>
                    <a:pt x="410311" y="578866"/>
                  </a:lnTo>
                  <a:lnTo>
                    <a:pt x="370560" y="546303"/>
                  </a:lnTo>
                  <a:lnTo>
                    <a:pt x="318236" y="598563"/>
                  </a:lnTo>
                  <a:lnTo>
                    <a:pt x="372757" y="642683"/>
                  </a:lnTo>
                  <a:lnTo>
                    <a:pt x="408762" y="660768"/>
                  </a:lnTo>
                  <a:lnTo>
                    <a:pt x="446011" y="674052"/>
                  </a:lnTo>
                  <a:lnTo>
                    <a:pt x="485762" y="684187"/>
                  </a:lnTo>
                  <a:lnTo>
                    <a:pt x="533552" y="690918"/>
                  </a:lnTo>
                  <a:lnTo>
                    <a:pt x="539254" y="683768"/>
                  </a:lnTo>
                  <a:lnTo>
                    <a:pt x="552335" y="665861"/>
                  </a:lnTo>
                  <a:lnTo>
                    <a:pt x="566712" y="642518"/>
                  </a:lnTo>
                  <a:lnTo>
                    <a:pt x="576287" y="619023"/>
                  </a:lnTo>
                  <a:close/>
                </a:path>
                <a:path w="2197100" h="1068070">
                  <a:moveTo>
                    <a:pt x="641375" y="874598"/>
                  </a:moveTo>
                  <a:lnTo>
                    <a:pt x="632383" y="836041"/>
                  </a:lnTo>
                  <a:lnTo>
                    <a:pt x="614222" y="797712"/>
                  </a:lnTo>
                  <a:lnTo>
                    <a:pt x="587311" y="759714"/>
                  </a:lnTo>
                  <a:lnTo>
                    <a:pt x="556094" y="727684"/>
                  </a:lnTo>
                  <a:lnTo>
                    <a:pt x="534085" y="706424"/>
                  </a:lnTo>
                  <a:lnTo>
                    <a:pt x="506679" y="706501"/>
                  </a:lnTo>
                  <a:lnTo>
                    <a:pt x="485584" y="703745"/>
                  </a:lnTo>
                  <a:lnTo>
                    <a:pt x="460057" y="695680"/>
                  </a:lnTo>
                  <a:lnTo>
                    <a:pt x="419315" y="679805"/>
                  </a:lnTo>
                  <a:lnTo>
                    <a:pt x="438200" y="712254"/>
                  </a:lnTo>
                  <a:lnTo>
                    <a:pt x="452475" y="732866"/>
                  </a:lnTo>
                  <a:lnTo>
                    <a:pt x="469328" y="750468"/>
                  </a:lnTo>
                  <a:lnTo>
                    <a:pt x="495947" y="773874"/>
                  </a:lnTo>
                  <a:lnTo>
                    <a:pt x="526808" y="804697"/>
                  </a:lnTo>
                  <a:lnTo>
                    <a:pt x="552551" y="841641"/>
                  </a:lnTo>
                  <a:lnTo>
                    <a:pt x="566674" y="882383"/>
                  </a:lnTo>
                  <a:lnTo>
                    <a:pt x="562686" y="924534"/>
                  </a:lnTo>
                  <a:lnTo>
                    <a:pt x="534085" y="965746"/>
                  </a:lnTo>
                  <a:lnTo>
                    <a:pt x="508152" y="931087"/>
                  </a:lnTo>
                  <a:lnTo>
                    <a:pt x="500468" y="895502"/>
                  </a:lnTo>
                  <a:lnTo>
                    <a:pt x="507149" y="860399"/>
                  </a:lnTo>
                  <a:lnTo>
                    <a:pt x="524256" y="827189"/>
                  </a:lnTo>
                  <a:lnTo>
                    <a:pt x="521868" y="820775"/>
                  </a:lnTo>
                  <a:lnTo>
                    <a:pt x="517118" y="814222"/>
                  </a:lnTo>
                  <a:lnTo>
                    <a:pt x="506488" y="803541"/>
                  </a:lnTo>
                  <a:lnTo>
                    <a:pt x="481406" y="780135"/>
                  </a:lnTo>
                  <a:lnTo>
                    <a:pt x="477456" y="775728"/>
                  </a:lnTo>
                  <a:lnTo>
                    <a:pt x="472897" y="772236"/>
                  </a:lnTo>
                  <a:lnTo>
                    <a:pt x="448729" y="810361"/>
                  </a:lnTo>
                  <a:lnTo>
                    <a:pt x="433311" y="848131"/>
                  </a:lnTo>
                  <a:lnTo>
                    <a:pt x="426796" y="885558"/>
                  </a:lnTo>
                  <a:lnTo>
                    <a:pt x="429361" y="922655"/>
                  </a:lnTo>
                  <a:lnTo>
                    <a:pt x="441210" y="959434"/>
                  </a:lnTo>
                  <a:lnTo>
                    <a:pt x="462483" y="995921"/>
                  </a:lnTo>
                  <a:lnTo>
                    <a:pt x="493382" y="1032103"/>
                  </a:lnTo>
                  <a:lnTo>
                    <a:pt x="534085" y="1068019"/>
                  </a:lnTo>
                  <a:lnTo>
                    <a:pt x="577240" y="1029525"/>
                  </a:lnTo>
                  <a:lnTo>
                    <a:pt x="609130" y="990866"/>
                  </a:lnTo>
                  <a:lnTo>
                    <a:pt x="630174" y="952093"/>
                  </a:lnTo>
                  <a:lnTo>
                    <a:pt x="640778" y="913320"/>
                  </a:lnTo>
                  <a:lnTo>
                    <a:pt x="641375" y="874598"/>
                  </a:lnTo>
                  <a:close/>
                </a:path>
                <a:path w="2197100" h="1068070">
                  <a:moveTo>
                    <a:pt x="648690" y="388188"/>
                  </a:moveTo>
                  <a:lnTo>
                    <a:pt x="629818" y="355739"/>
                  </a:lnTo>
                  <a:lnTo>
                    <a:pt x="615543" y="335127"/>
                  </a:lnTo>
                  <a:lnTo>
                    <a:pt x="598690" y="317512"/>
                  </a:lnTo>
                  <a:lnTo>
                    <a:pt x="572071" y="294106"/>
                  </a:lnTo>
                  <a:lnTo>
                    <a:pt x="541210" y="263296"/>
                  </a:lnTo>
                  <a:lnTo>
                    <a:pt x="515467" y="226352"/>
                  </a:lnTo>
                  <a:lnTo>
                    <a:pt x="501345" y="185623"/>
                  </a:lnTo>
                  <a:lnTo>
                    <a:pt x="505333" y="143471"/>
                  </a:lnTo>
                  <a:lnTo>
                    <a:pt x="533946" y="102260"/>
                  </a:lnTo>
                  <a:lnTo>
                    <a:pt x="559866" y="136918"/>
                  </a:lnTo>
                  <a:lnTo>
                    <a:pt x="567537" y="172504"/>
                  </a:lnTo>
                  <a:lnTo>
                    <a:pt x="560870" y="207606"/>
                  </a:lnTo>
                  <a:lnTo>
                    <a:pt x="543763" y="240792"/>
                  </a:lnTo>
                  <a:lnTo>
                    <a:pt x="546163" y="247218"/>
                  </a:lnTo>
                  <a:lnTo>
                    <a:pt x="550900" y="253784"/>
                  </a:lnTo>
                  <a:lnTo>
                    <a:pt x="561530" y="264464"/>
                  </a:lnTo>
                  <a:lnTo>
                    <a:pt x="586625" y="287883"/>
                  </a:lnTo>
                  <a:lnTo>
                    <a:pt x="590550" y="292252"/>
                  </a:lnTo>
                  <a:lnTo>
                    <a:pt x="595109" y="295770"/>
                  </a:lnTo>
                  <a:lnTo>
                    <a:pt x="619277" y="257632"/>
                  </a:lnTo>
                  <a:lnTo>
                    <a:pt x="634707" y="219862"/>
                  </a:lnTo>
                  <a:lnTo>
                    <a:pt x="641223" y="182435"/>
                  </a:lnTo>
                  <a:lnTo>
                    <a:pt x="638657" y="145338"/>
                  </a:lnTo>
                  <a:lnTo>
                    <a:pt x="626821" y="108559"/>
                  </a:lnTo>
                  <a:lnTo>
                    <a:pt x="605536" y="72085"/>
                  </a:lnTo>
                  <a:lnTo>
                    <a:pt x="574636" y="35902"/>
                  </a:lnTo>
                  <a:lnTo>
                    <a:pt x="533946" y="0"/>
                  </a:lnTo>
                  <a:lnTo>
                    <a:pt x="490778" y="38481"/>
                  </a:lnTo>
                  <a:lnTo>
                    <a:pt x="458876" y="77139"/>
                  </a:lnTo>
                  <a:lnTo>
                    <a:pt x="437845" y="115912"/>
                  </a:lnTo>
                  <a:lnTo>
                    <a:pt x="427228" y="154686"/>
                  </a:lnTo>
                  <a:lnTo>
                    <a:pt x="426631" y="193408"/>
                  </a:lnTo>
                  <a:lnTo>
                    <a:pt x="435622" y="231965"/>
                  </a:lnTo>
                  <a:lnTo>
                    <a:pt x="453783" y="270294"/>
                  </a:lnTo>
                  <a:lnTo>
                    <a:pt x="480695" y="308305"/>
                  </a:lnTo>
                  <a:lnTo>
                    <a:pt x="511924" y="340321"/>
                  </a:lnTo>
                  <a:lnTo>
                    <a:pt x="533946" y="361569"/>
                  </a:lnTo>
                  <a:lnTo>
                    <a:pt x="561340" y="361505"/>
                  </a:lnTo>
                  <a:lnTo>
                    <a:pt x="582422" y="364248"/>
                  </a:lnTo>
                  <a:lnTo>
                    <a:pt x="607961" y="372313"/>
                  </a:lnTo>
                  <a:lnTo>
                    <a:pt x="648690" y="388188"/>
                  </a:lnTo>
                  <a:close/>
                </a:path>
                <a:path w="2197100" h="1068070">
                  <a:moveTo>
                    <a:pt x="690918" y="534454"/>
                  </a:moveTo>
                  <a:lnTo>
                    <a:pt x="683768" y="528739"/>
                  </a:lnTo>
                  <a:lnTo>
                    <a:pt x="665873" y="515658"/>
                  </a:lnTo>
                  <a:lnTo>
                    <a:pt x="642531" y="501294"/>
                  </a:lnTo>
                  <a:lnTo>
                    <a:pt x="619036" y="491705"/>
                  </a:lnTo>
                  <a:lnTo>
                    <a:pt x="618490" y="500849"/>
                  </a:lnTo>
                  <a:lnTo>
                    <a:pt x="616013" y="525068"/>
                  </a:lnTo>
                  <a:lnTo>
                    <a:pt x="600075" y="599465"/>
                  </a:lnTo>
                  <a:lnTo>
                    <a:pt x="578878" y="657682"/>
                  </a:lnTo>
                  <a:lnTo>
                    <a:pt x="546303" y="697445"/>
                  </a:lnTo>
                  <a:lnTo>
                    <a:pt x="598563" y="749769"/>
                  </a:lnTo>
                  <a:lnTo>
                    <a:pt x="642708" y="695248"/>
                  </a:lnTo>
                  <a:lnTo>
                    <a:pt x="660793" y="659257"/>
                  </a:lnTo>
                  <a:lnTo>
                    <a:pt x="674065" y="621995"/>
                  </a:lnTo>
                  <a:lnTo>
                    <a:pt x="684199" y="582244"/>
                  </a:lnTo>
                  <a:lnTo>
                    <a:pt x="690918" y="534454"/>
                  </a:lnTo>
                  <a:close/>
                </a:path>
                <a:path w="2197100" h="1068070">
                  <a:moveTo>
                    <a:pt x="749769" y="469430"/>
                  </a:moveTo>
                  <a:lnTo>
                    <a:pt x="695261" y="425310"/>
                  </a:lnTo>
                  <a:lnTo>
                    <a:pt x="659282" y="407225"/>
                  </a:lnTo>
                  <a:lnTo>
                    <a:pt x="622020" y="393941"/>
                  </a:lnTo>
                  <a:lnTo>
                    <a:pt x="582256" y="383806"/>
                  </a:lnTo>
                  <a:lnTo>
                    <a:pt x="534479" y="377088"/>
                  </a:lnTo>
                  <a:lnTo>
                    <a:pt x="528764" y="384238"/>
                  </a:lnTo>
                  <a:lnTo>
                    <a:pt x="515670" y="402132"/>
                  </a:lnTo>
                  <a:lnTo>
                    <a:pt x="501307" y="425488"/>
                  </a:lnTo>
                  <a:lnTo>
                    <a:pt x="491718" y="448983"/>
                  </a:lnTo>
                  <a:lnTo>
                    <a:pt x="500862" y="449516"/>
                  </a:lnTo>
                  <a:lnTo>
                    <a:pt x="525081" y="452005"/>
                  </a:lnTo>
                  <a:lnTo>
                    <a:pt x="599478" y="467944"/>
                  </a:lnTo>
                  <a:lnTo>
                    <a:pt x="657694" y="489140"/>
                  </a:lnTo>
                  <a:lnTo>
                    <a:pt x="697445" y="521716"/>
                  </a:lnTo>
                  <a:lnTo>
                    <a:pt x="749769" y="469430"/>
                  </a:lnTo>
                  <a:close/>
                </a:path>
                <a:path w="2197100" h="1068070">
                  <a:moveTo>
                    <a:pt x="1068006" y="533933"/>
                  </a:moveTo>
                  <a:lnTo>
                    <a:pt x="1029525" y="490766"/>
                  </a:lnTo>
                  <a:lnTo>
                    <a:pt x="990866" y="458876"/>
                  </a:lnTo>
                  <a:lnTo>
                    <a:pt x="952093" y="437832"/>
                  </a:lnTo>
                  <a:lnTo>
                    <a:pt x="913320" y="427228"/>
                  </a:lnTo>
                  <a:lnTo>
                    <a:pt x="874610" y="426631"/>
                  </a:lnTo>
                  <a:lnTo>
                    <a:pt x="836041" y="435622"/>
                  </a:lnTo>
                  <a:lnTo>
                    <a:pt x="797712" y="453783"/>
                  </a:lnTo>
                  <a:lnTo>
                    <a:pt x="759701" y="480707"/>
                  </a:lnTo>
                  <a:lnTo>
                    <a:pt x="727697" y="511924"/>
                  </a:lnTo>
                  <a:lnTo>
                    <a:pt x="706437" y="533933"/>
                  </a:lnTo>
                  <a:lnTo>
                    <a:pt x="706501" y="561314"/>
                  </a:lnTo>
                  <a:lnTo>
                    <a:pt x="703757" y="582409"/>
                  </a:lnTo>
                  <a:lnTo>
                    <a:pt x="695693" y="607949"/>
                  </a:lnTo>
                  <a:lnTo>
                    <a:pt x="679805" y="648703"/>
                  </a:lnTo>
                  <a:lnTo>
                    <a:pt x="712266" y="629818"/>
                  </a:lnTo>
                  <a:lnTo>
                    <a:pt x="732878" y="615530"/>
                  </a:lnTo>
                  <a:lnTo>
                    <a:pt x="750481" y="598665"/>
                  </a:lnTo>
                  <a:lnTo>
                    <a:pt x="773887" y="572046"/>
                  </a:lnTo>
                  <a:lnTo>
                    <a:pt x="804697" y="541197"/>
                  </a:lnTo>
                  <a:lnTo>
                    <a:pt x="841641" y="515467"/>
                  </a:lnTo>
                  <a:lnTo>
                    <a:pt x="882383" y="501332"/>
                  </a:lnTo>
                  <a:lnTo>
                    <a:pt x="924534" y="505320"/>
                  </a:lnTo>
                  <a:lnTo>
                    <a:pt x="965746" y="533933"/>
                  </a:lnTo>
                  <a:lnTo>
                    <a:pt x="931087" y="559866"/>
                  </a:lnTo>
                  <a:lnTo>
                    <a:pt x="895502" y="567537"/>
                  </a:lnTo>
                  <a:lnTo>
                    <a:pt x="860399" y="560857"/>
                  </a:lnTo>
                  <a:lnTo>
                    <a:pt x="827214" y="543750"/>
                  </a:lnTo>
                  <a:lnTo>
                    <a:pt x="820788" y="546138"/>
                  </a:lnTo>
                  <a:lnTo>
                    <a:pt x="814222" y="550887"/>
                  </a:lnTo>
                  <a:lnTo>
                    <a:pt x="803541" y="561530"/>
                  </a:lnTo>
                  <a:lnTo>
                    <a:pt x="780122" y="586600"/>
                  </a:lnTo>
                  <a:lnTo>
                    <a:pt x="775741" y="590550"/>
                  </a:lnTo>
                  <a:lnTo>
                    <a:pt x="772223" y="595109"/>
                  </a:lnTo>
                  <a:lnTo>
                    <a:pt x="810361" y="619264"/>
                  </a:lnTo>
                  <a:lnTo>
                    <a:pt x="848144" y="634695"/>
                  </a:lnTo>
                  <a:lnTo>
                    <a:pt x="885571" y="641210"/>
                  </a:lnTo>
                  <a:lnTo>
                    <a:pt x="922667" y="638632"/>
                  </a:lnTo>
                  <a:lnTo>
                    <a:pt x="959434" y="626795"/>
                  </a:lnTo>
                  <a:lnTo>
                    <a:pt x="995908" y="605523"/>
                  </a:lnTo>
                  <a:lnTo>
                    <a:pt x="1032103" y="574624"/>
                  </a:lnTo>
                  <a:lnTo>
                    <a:pt x="1068006" y="533933"/>
                  </a:lnTo>
                  <a:close/>
                </a:path>
                <a:path w="2197100" h="1068070">
                  <a:moveTo>
                    <a:pt x="2055495" y="117335"/>
                  </a:moveTo>
                  <a:lnTo>
                    <a:pt x="2037956" y="117335"/>
                  </a:lnTo>
                  <a:lnTo>
                    <a:pt x="2037956" y="1002334"/>
                  </a:lnTo>
                  <a:lnTo>
                    <a:pt x="2055495" y="1002334"/>
                  </a:lnTo>
                  <a:lnTo>
                    <a:pt x="2055495" y="117335"/>
                  </a:lnTo>
                  <a:close/>
                </a:path>
                <a:path w="2197100" h="1068070">
                  <a:moveTo>
                    <a:pt x="2196884" y="130492"/>
                  </a:moveTo>
                  <a:lnTo>
                    <a:pt x="2178164" y="130492"/>
                  </a:lnTo>
                  <a:lnTo>
                    <a:pt x="2178164" y="261162"/>
                  </a:lnTo>
                  <a:lnTo>
                    <a:pt x="2196884" y="261162"/>
                  </a:lnTo>
                  <a:lnTo>
                    <a:pt x="2196884" y="130492"/>
                  </a:lnTo>
                  <a:close/>
                </a:path>
              </a:pathLst>
            </a:custGeom>
            <a:solidFill>
              <a:srgbClr val="FFFFFF"/>
            </a:solidFill>
          </p:spPr>
          <p:txBody>
            <a:bodyPr wrap="square" lIns="0" tIns="0" rIns="0" bIns="0" rtlCol="0"/>
            <a:lstStyle/>
            <a:p>
              <a:endParaRPr/>
            </a:p>
          </p:txBody>
        </p:sp>
        <p:pic>
          <p:nvPicPr>
            <p:cNvPr id="9" name="object 9"/>
            <p:cNvPicPr/>
            <p:nvPr/>
          </p:nvPicPr>
          <p:blipFill>
            <a:blip r:embed="rId5" cstate="print"/>
            <a:stretch>
              <a:fillRect/>
            </a:stretch>
          </p:blipFill>
          <p:spPr>
            <a:xfrm>
              <a:off x="3350149" y="1210530"/>
              <a:ext cx="173361" cy="99976"/>
            </a:xfrm>
            <a:prstGeom prst="rect">
              <a:avLst/>
            </a:prstGeom>
          </p:spPr>
        </p:pic>
        <p:pic>
          <p:nvPicPr>
            <p:cNvPr id="10" name="object 10"/>
            <p:cNvPicPr/>
            <p:nvPr/>
          </p:nvPicPr>
          <p:blipFill>
            <a:blip r:embed="rId6" cstate="print"/>
            <a:stretch>
              <a:fillRect/>
            </a:stretch>
          </p:blipFill>
          <p:spPr>
            <a:xfrm>
              <a:off x="3543745" y="1167852"/>
              <a:ext cx="292419" cy="181967"/>
            </a:xfrm>
            <a:prstGeom prst="rect">
              <a:avLst/>
            </a:prstGeom>
          </p:spPr>
        </p:pic>
        <p:pic>
          <p:nvPicPr>
            <p:cNvPr id="11" name="object 11"/>
            <p:cNvPicPr/>
            <p:nvPr/>
          </p:nvPicPr>
          <p:blipFill>
            <a:blip r:embed="rId7" cstate="print"/>
            <a:stretch>
              <a:fillRect/>
            </a:stretch>
          </p:blipFill>
          <p:spPr>
            <a:xfrm>
              <a:off x="3913120" y="1167852"/>
              <a:ext cx="297474" cy="181967"/>
            </a:xfrm>
            <a:prstGeom prst="rect">
              <a:avLst/>
            </a:prstGeom>
          </p:spPr>
        </p:pic>
        <p:pic>
          <p:nvPicPr>
            <p:cNvPr id="12" name="object 12"/>
            <p:cNvPicPr/>
            <p:nvPr/>
          </p:nvPicPr>
          <p:blipFill>
            <a:blip r:embed="rId8" cstate="print"/>
            <a:stretch>
              <a:fillRect/>
            </a:stretch>
          </p:blipFill>
          <p:spPr>
            <a:xfrm>
              <a:off x="4234183" y="1167861"/>
              <a:ext cx="309286" cy="142644"/>
            </a:xfrm>
            <a:prstGeom prst="rect">
              <a:avLst/>
            </a:prstGeom>
          </p:spPr>
        </p:pic>
        <p:pic>
          <p:nvPicPr>
            <p:cNvPr id="13" name="object 13"/>
            <p:cNvPicPr/>
            <p:nvPr/>
          </p:nvPicPr>
          <p:blipFill>
            <a:blip r:embed="rId9" cstate="print"/>
            <a:stretch>
              <a:fillRect/>
            </a:stretch>
          </p:blipFill>
          <p:spPr>
            <a:xfrm>
              <a:off x="4567055" y="1167861"/>
              <a:ext cx="90803" cy="142634"/>
            </a:xfrm>
            <a:prstGeom prst="rect">
              <a:avLst/>
            </a:prstGeom>
          </p:spPr>
        </p:pic>
        <p:pic>
          <p:nvPicPr>
            <p:cNvPr id="14" name="object 14"/>
            <p:cNvPicPr/>
            <p:nvPr/>
          </p:nvPicPr>
          <p:blipFill>
            <a:blip r:embed="rId10" cstate="print"/>
            <a:stretch>
              <a:fillRect/>
            </a:stretch>
          </p:blipFill>
          <p:spPr>
            <a:xfrm>
              <a:off x="4687827" y="1212782"/>
              <a:ext cx="84416" cy="97714"/>
            </a:xfrm>
            <a:prstGeom prst="rect">
              <a:avLst/>
            </a:prstGeom>
          </p:spPr>
        </p:pic>
        <p:sp>
          <p:nvSpPr>
            <p:cNvPr id="15" name="object 15"/>
            <p:cNvSpPr/>
            <p:nvPr/>
          </p:nvSpPr>
          <p:spPr>
            <a:xfrm>
              <a:off x="4793604" y="1210543"/>
              <a:ext cx="60325" cy="100330"/>
            </a:xfrm>
            <a:custGeom>
              <a:avLst/>
              <a:gdLst/>
              <a:ahLst/>
              <a:cxnLst/>
              <a:rect l="l" t="t" r="r" b="b"/>
              <a:pathLst>
                <a:path w="60325" h="100330">
                  <a:moveTo>
                    <a:pt x="41935" y="0"/>
                  </a:moveTo>
                  <a:lnTo>
                    <a:pt x="33695" y="0"/>
                  </a:lnTo>
                  <a:lnTo>
                    <a:pt x="20448" y="1800"/>
                  </a:lnTo>
                  <a:lnTo>
                    <a:pt x="9752" y="7251"/>
                  </a:lnTo>
                  <a:lnTo>
                    <a:pt x="2604" y="16423"/>
                  </a:lnTo>
                  <a:lnTo>
                    <a:pt x="0" y="29391"/>
                  </a:lnTo>
                  <a:lnTo>
                    <a:pt x="6460" y="44902"/>
                  </a:lnTo>
                  <a:lnTo>
                    <a:pt x="20674" y="54237"/>
                  </a:lnTo>
                  <a:lnTo>
                    <a:pt x="34888" y="61819"/>
                  </a:lnTo>
                  <a:lnTo>
                    <a:pt x="41349" y="72071"/>
                  </a:lnTo>
                  <a:lnTo>
                    <a:pt x="41349" y="82363"/>
                  </a:lnTo>
                  <a:lnTo>
                    <a:pt x="31433" y="85735"/>
                  </a:lnTo>
                  <a:lnTo>
                    <a:pt x="18324" y="85735"/>
                  </a:lnTo>
                  <a:lnTo>
                    <a:pt x="8397" y="83494"/>
                  </a:lnTo>
                  <a:lnTo>
                    <a:pt x="1476" y="78992"/>
                  </a:lnTo>
                  <a:lnTo>
                    <a:pt x="554" y="94719"/>
                  </a:lnTo>
                  <a:lnTo>
                    <a:pt x="6774" y="97353"/>
                  </a:lnTo>
                  <a:lnTo>
                    <a:pt x="13301" y="98951"/>
                  </a:lnTo>
                  <a:lnTo>
                    <a:pt x="20007" y="99742"/>
                  </a:lnTo>
                  <a:lnTo>
                    <a:pt x="26763" y="99955"/>
                  </a:lnTo>
                  <a:lnTo>
                    <a:pt x="39153" y="98173"/>
                  </a:lnTo>
                  <a:lnTo>
                    <a:pt x="49812" y="92723"/>
                  </a:lnTo>
                  <a:lnTo>
                    <a:pt x="57279" y="83447"/>
                  </a:lnTo>
                  <a:lnTo>
                    <a:pt x="60092" y="70186"/>
                  </a:lnTo>
                  <a:lnTo>
                    <a:pt x="53626" y="53125"/>
                  </a:lnTo>
                  <a:lnTo>
                    <a:pt x="39401" y="43869"/>
                  </a:lnTo>
                  <a:lnTo>
                    <a:pt x="25177" y="36680"/>
                  </a:lnTo>
                  <a:lnTo>
                    <a:pt x="18711" y="25821"/>
                  </a:lnTo>
                  <a:lnTo>
                    <a:pt x="18711" y="17968"/>
                  </a:lnTo>
                  <a:lnTo>
                    <a:pt x="26575" y="14208"/>
                  </a:lnTo>
                  <a:lnTo>
                    <a:pt x="39684" y="14208"/>
                  </a:lnTo>
                  <a:lnTo>
                    <a:pt x="50155" y="16659"/>
                  </a:lnTo>
                  <a:lnTo>
                    <a:pt x="54071" y="19088"/>
                  </a:lnTo>
                  <a:lnTo>
                    <a:pt x="55589" y="3738"/>
                  </a:lnTo>
                  <a:lnTo>
                    <a:pt x="48658" y="1675"/>
                  </a:lnTo>
                  <a:lnTo>
                    <a:pt x="41935" y="0"/>
                  </a:lnTo>
                  <a:close/>
                </a:path>
              </a:pathLst>
            </a:custGeom>
            <a:solidFill>
              <a:srgbClr val="FFFFFF"/>
            </a:solidFill>
          </p:spPr>
          <p:txBody>
            <a:bodyPr wrap="square" lIns="0" tIns="0" rIns="0" bIns="0" rtlCol="0"/>
            <a:lstStyle/>
            <a:p>
              <a:endParaRPr/>
            </a:p>
          </p:txBody>
        </p:sp>
        <p:pic>
          <p:nvPicPr>
            <p:cNvPr id="16" name="object 16"/>
            <p:cNvPicPr/>
            <p:nvPr/>
          </p:nvPicPr>
          <p:blipFill>
            <a:blip r:embed="rId11" cstate="print"/>
            <a:stretch>
              <a:fillRect/>
            </a:stretch>
          </p:blipFill>
          <p:spPr>
            <a:xfrm>
              <a:off x="3299414" y="1400001"/>
              <a:ext cx="349904" cy="174482"/>
            </a:xfrm>
            <a:prstGeom prst="rect">
              <a:avLst/>
            </a:prstGeom>
          </p:spPr>
        </p:pic>
        <p:sp>
          <p:nvSpPr>
            <p:cNvPr id="17" name="object 17"/>
            <p:cNvSpPr/>
            <p:nvPr/>
          </p:nvSpPr>
          <p:spPr>
            <a:xfrm>
              <a:off x="3678904" y="1435197"/>
              <a:ext cx="53975" cy="97790"/>
            </a:xfrm>
            <a:custGeom>
              <a:avLst/>
              <a:gdLst/>
              <a:ahLst/>
              <a:cxnLst/>
              <a:rect l="l" t="t" r="r" b="b"/>
              <a:pathLst>
                <a:path w="53975" h="97790">
                  <a:moveTo>
                    <a:pt x="46982" y="0"/>
                  </a:moveTo>
                  <a:lnTo>
                    <a:pt x="41747" y="0"/>
                  </a:lnTo>
                  <a:lnTo>
                    <a:pt x="34249" y="1265"/>
                  </a:lnTo>
                  <a:lnTo>
                    <a:pt x="27262" y="4794"/>
                  </a:lnTo>
                  <a:lnTo>
                    <a:pt x="21290" y="10182"/>
                  </a:lnTo>
                  <a:lnTo>
                    <a:pt x="16837" y="17025"/>
                  </a:lnTo>
                  <a:lnTo>
                    <a:pt x="16470" y="17025"/>
                  </a:lnTo>
                  <a:lnTo>
                    <a:pt x="16470" y="2251"/>
                  </a:lnTo>
                  <a:lnTo>
                    <a:pt x="0" y="2251"/>
                  </a:lnTo>
                  <a:lnTo>
                    <a:pt x="0" y="97724"/>
                  </a:lnTo>
                  <a:lnTo>
                    <a:pt x="17591" y="97724"/>
                  </a:lnTo>
                  <a:lnTo>
                    <a:pt x="17591" y="54291"/>
                  </a:lnTo>
                  <a:lnTo>
                    <a:pt x="19446" y="38099"/>
                  </a:lnTo>
                  <a:lnTo>
                    <a:pt x="24708" y="25836"/>
                  </a:lnTo>
                  <a:lnTo>
                    <a:pt x="32919" y="18065"/>
                  </a:lnTo>
                  <a:lnTo>
                    <a:pt x="43621" y="15350"/>
                  </a:lnTo>
                  <a:lnTo>
                    <a:pt x="46605" y="15350"/>
                  </a:lnTo>
                  <a:lnTo>
                    <a:pt x="50155" y="15737"/>
                  </a:lnTo>
                  <a:lnTo>
                    <a:pt x="53349" y="17025"/>
                  </a:lnTo>
                  <a:lnTo>
                    <a:pt x="53349" y="1319"/>
                  </a:lnTo>
                  <a:lnTo>
                    <a:pt x="46982" y="0"/>
                  </a:lnTo>
                  <a:close/>
                </a:path>
              </a:pathLst>
            </a:custGeom>
            <a:solidFill>
              <a:srgbClr val="FFFFFF"/>
            </a:solidFill>
          </p:spPr>
          <p:txBody>
            <a:bodyPr wrap="square" lIns="0" tIns="0" rIns="0" bIns="0" rtlCol="0"/>
            <a:lstStyle/>
            <a:p>
              <a:endParaRPr/>
            </a:p>
          </p:txBody>
        </p:sp>
        <p:pic>
          <p:nvPicPr>
            <p:cNvPr id="18" name="object 18"/>
            <p:cNvPicPr/>
            <p:nvPr/>
          </p:nvPicPr>
          <p:blipFill>
            <a:blip r:embed="rId12" cstate="print"/>
            <a:stretch>
              <a:fillRect/>
            </a:stretch>
          </p:blipFill>
          <p:spPr>
            <a:xfrm>
              <a:off x="3751730" y="1437448"/>
              <a:ext cx="84426" cy="97714"/>
            </a:xfrm>
            <a:prstGeom prst="rect">
              <a:avLst/>
            </a:prstGeom>
          </p:spPr>
        </p:pic>
        <p:pic>
          <p:nvPicPr>
            <p:cNvPr id="19" name="object 19"/>
            <p:cNvPicPr/>
            <p:nvPr/>
          </p:nvPicPr>
          <p:blipFill>
            <a:blip r:embed="rId13" cstate="print"/>
            <a:stretch>
              <a:fillRect/>
            </a:stretch>
          </p:blipFill>
          <p:spPr>
            <a:xfrm>
              <a:off x="3305019" y="1689841"/>
              <a:ext cx="83306" cy="130655"/>
            </a:xfrm>
            <a:prstGeom prst="rect">
              <a:avLst/>
            </a:prstGeom>
          </p:spPr>
        </p:pic>
        <p:pic>
          <p:nvPicPr>
            <p:cNvPr id="20" name="object 20"/>
            <p:cNvPicPr/>
            <p:nvPr/>
          </p:nvPicPr>
          <p:blipFill>
            <a:blip r:embed="rId14" cstate="print"/>
            <a:stretch>
              <a:fillRect/>
            </a:stretch>
          </p:blipFill>
          <p:spPr>
            <a:xfrm>
              <a:off x="3408561" y="1725012"/>
              <a:ext cx="84426" cy="97724"/>
            </a:xfrm>
            <a:prstGeom prst="rect">
              <a:avLst/>
            </a:prstGeom>
          </p:spPr>
        </p:pic>
        <p:pic>
          <p:nvPicPr>
            <p:cNvPr id="21" name="object 21"/>
            <p:cNvPicPr/>
            <p:nvPr/>
          </p:nvPicPr>
          <p:blipFill>
            <a:blip r:embed="rId15" cstate="print"/>
            <a:stretch>
              <a:fillRect/>
            </a:stretch>
          </p:blipFill>
          <p:spPr>
            <a:xfrm>
              <a:off x="3522947" y="1680082"/>
              <a:ext cx="90803" cy="142665"/>
            </a:xfrm>
            <a:prstGeom prst="rect">
              <a:avLst/>
            </a:prstGeom>
          </p:spPr>
        </p:pic>
        <p:sp>
          <p:nvSpPr>
            <p:cNvPr id="22" name="object 22"/>
            <p:cNvSpPr/>
            <p:nvPr/>
          </p:nvSpPr>
          <p:spPr>
            <a:xfrm>
              <a:off x="3639578" y="1680101"/>
              <a:ext cx="71120" cy="140970"/>
            </a:xfrm>
            <a:custGeom>
              <a:avLst/>
              <a:gdLst/>
              <a:ahLst/>
              <a:cxnLst/>
              <a:rect l="l" t="t" r="r" b="b"/>
              <a:pathLst>
                <a:path w="71120" h="140969">
                  <a:moveTo>
                    <a:pt x="17589" y="0"/>
                  </a:moveTo>
                  <a:lnTo>
                    <a:pt x="0" y="0"/>
                  </a:lnTo>
                  <a:lnTo>
                    <a:pt x="0" y="140398"/>
                  </a:lnTo>
                  <a:lnTo>
                    <a:pt x="17589" y="140398"/>
                  </a:lnTo>
                  <a:lnTo>
                    <a:pt x="17589" y="0"/>
                  </a:lnTo>
                  <a:close/>
                </a:path>
                <a:path w="71120" h="140969">
                  <a:moveTo>
                    <a:pt x="69646" y="44932"/>
                  </a:moveTo>
                  <a:lnTo>
                    <a:pt x="52057" y="44932"/>
                  </a:lnTo>
                  <a:lnTo>
                    <a:pt x="52057" y="140398"/>
                  </a:lnTo>
                  <a:lnTo>
                    <a:pt x="69646" y="140398"/>
                  </a:lnTo>
                  <a:lnTo>
                    <a:pt x="69646" y="44932"/>
                  </a:lnTo>
                  <a:close/>
                </a:path>
                <a:path w="71120" h="140969">
                  <a:moveTo>
                    <a:pt x="70764" y="3733"/>
                  </a:moveTo>
                  <a:lnTo>
                    <a:pt x="50914" y="3733"/>
                  </a:lnTo>
                  <a:lnTo>
                    <a:pt x="50914" y="23596"/>
                  </a:lnTo>
                  <a:lnTo>
                    <a:pt x="70764" y="23596"/>
                  </a:lnTo>
                  <a:lnTo>
                    <a:pt x="70764" y="3733"/>
                  </a:lnTo>
                  <a:close/>
                </a:path>
              </a:pathLst>
            </a:custGeom>
            <a:solidFill>
              <a:srgbClr val="FFFFFF"/>
            </a:solidFill>
          </p:spPr>
          <p:txBody>
            <a:bodyPr wrap="square" lIns="0" tIns="0" rIns="0" bIns="0" rtlCol="0"/>
            <a:lstStyle/>
            <a:p>
              <a:endParaRPr/>
            </a:p>
          </p:txBody>
        </p:sp>
        <p:pic>
          <p:nvPicPr>
            <p:cNvPr id="23" name="object 23"/>
            <p:cNvPicPr/>
            <p:nvPr/>
          </p:nvPicPr>
          <p:blipFill>
            <a:blip r:embed="rId16" cstate="print"/>
            <a:stretch>
              <a:fillRect/>
            </a:stretch>
          </p:blipFill>
          <p:spPr>
            <a:xfrm>
              <a:off x="3733569" y="1722770"/>
              <a:ext cx="70751" cy="99965"/>
            </a:xfrm>
            <a:prstGeom prst="rect">
              <a:avLst/>
            </a:prstGeom>
          </p:spPr>
        </p:pic>
        <p:sp>
          <p:nvSpPr>
            <p:cNvPr id="24" name="object 24"/>
            <p:cNvSpPr/>
            <p:nvPr/>
          </p:nvSpPr>
          <p:spPr>
            <a:xfrm>
              <a:off x="3879215" y="1689829"/>
              <a:ext cx="100330" cy="130810"/>
            </a:xfrm>
            <a:custGeom>
              <a:avLst/>
              <a:gdLst/>
              <a:ahLst/>
              <a:cxnLst/>
              <a:rect l="l" t="t" r="r" b="b"/>
              <a:pathLst>
                <a:path w="100329" h="130810">
                  <a:moveTo>
                    <a:pt x="99987" y="0"/>
                  </a:moveTo>
                  <a:lnTo>
                    <a:pt x="81241" y="0"/>
                  </a:lnTo>
                  <a:lnTo>
                    <a:pt x="81241" y="54610"/>
                  </a:lnTo>
                  <a:lnTo>
                    <a:pt x="18719" y="54610"/>
                  </a:lnTo>
                  <a:lnTo>
                    <a:pt x="18719" y="0"/>
                  </a:lnTo>
                  <a:lnTo>
                    <a:pt x="0" y="0"/>
                  </a:lnTo>
                  <a:lnTo>
                    <a:pt x="0" y="54610"/>
                  </a:lnTo>
                  <a:lnTo>
                    <a:pt x="0" y="71120"/>
                  </a:lnTo>
                  <a:lnTo>
                    <a:pt x="0" y="130810"/>
                  </a:lnTo>
                  <a:lnTo>
                    <a:pt x="18719" y="130810"/>
                  </a:lnTo>
                  <a:lnTo>
                    <a:pt x="18719" y="71120"/>
                  </a:lnTo>
                  <a:lnTo>
                    <a:pt x="81241" y="71120"/>
                  </a:lnTo>
                  <a:lnTo>
                    <a:pt x="81241" y="130810"/>
                  </a:lnTo>
                  <a:lnTo>
                    <a:pt x="99987" y="130810"/>
                  </a:lnTo>
                  <a:lnTo>
                    <a:pt x="99987" y="71120"/>
                  </a:lnTo>
                  <a:lnTo>
                    <a:pt x="99987" y="54610"/>
                  </a:lnTo>
                  <a:lnTo>
                    <a:pt x="99987" y="0"/>
                  </a:lnTo>
                  <a:close/>
                </a:path>
              </a:pathLst>
            </a:custGeom>
            <a:solidFill>
              <a:srgbClr val="FFFFFF"/>
            </a:solidFill>
          </p:spPr>
          <p:txBody>
            <a:bodyPr wrap="square" lIns="0" tIns="0" rIns="0" bIns="0" rtlCol="0"/>
            <a:lstStyle/>
            <a:p>
              <a:endParaRPr/>
            </a:p>
          </p:txBody>
        </p:sp>
        <p:pic>
          <p:nvPicPr>
            <p:cNvPr id="25" name="object 25"/>
            <p:cNvPicPr/>
            <p:nvPr/>
          </p:nvPicPr>
          <p:blipFill>
            <a:blip r:embed="rId17" cstate="print"/>
            <a:stretch>
              <a:fillRect/>
            </a:stretch>
          </p:blipFill>
          <p:spPr>
            <a:xfrm>
              <a:off x="4005413" y="1722771"/>
              <a:ext cx="185523" cy="99980"/>
            </a:xfrm>
            <a:prstGeom prst="rect">
              <a:avLst/>
            </a:prstGeom>
          </p:spPr>
        </p:pic>
        <p:sp>
          <p:nvSpPr>
            <p:cNvPr id="26" name="object 26"/>
            <p:cNvSpPr/>
            <p:nvPr/>
          </p:nvSpPr>
          <p:spPr>
            <a:xfrm>
              <a:off x="4222191" y="1680101"/>
              <a:ext cx="102235" cy="142875"/>
            </a:xfrm>
            <a:custGeom>
              <a:avLst/>
              <a:gdLst/>
              <a:ahLst/>
              <a:cxnLst/>
              <a:rect l="l" t="t" r="r" b="b"/>
              <a:pathLst>
                <a:path w="102235" h="142875">
                  <a:moveTo>
                    <a:pt x="17589" y="0"/>
                  </a:moveTo>
                  <a:lnTo>
                    <a:pt x="0" y="0"/>
                  </a:lnTo>
                  <a:lnTo>
                    <a:pt x="0" y="140398"/>
                  </a:lnTo>
                  <a:lnTo>
                    <a:pt x="17589" y="140398"/>
                  </a:lnTo>
                  <a:lnTo>
                    <a:pt x="17589" y="0"/>
                  </a:lnTo>
                  <a:close/>
                </a:path>
                <a:path w="102235" h="142875">
                  <a:moveTo>
                    <a:pt x="102031" y="125056"/>
                  </a:moveTo>
                  <a:lnTo>
                    <a:pt x="99415" y="126733"/>
                  </a:lnTo>
                  <a:lnTo>
                    <a:pt x="95491" y="128409"/>
                  </a:lnTo>
                  <a:lnTo>
                    <a:pt x="82003" y="128409"/>
                  </a:lnTo>
                  <a:lnTo>
                    <a:pt x="75285" y="122440"/>
                  </a:lnTo>
                  <a:lnTo>
                    <a:pt x="75285" y="59156"/>
                  </a:lnTo>
                  <a:lnTo>
                    <a:pt x="100545" y="59156"/>
                  </a:lnTo>
                  <a:lnTo>
                    <a:pt x="100545" y="44945"/>
                  </a:lnTo>
                  <a:lnTo>
                    <a:pt x="75285" y="44945"/>
                  </a:lnTo>
                  <a:lnTo>
                    <a:pt x="75285" y="17221"/>
                  </a:lnTo>
                  <a:lnTo>
                    <a:pt x="57670" y="22847"/>
                  </a:lnTo>
                  <a:lnTo>
                    <a:pt x="57670" y="44945"/>
                  </a:lnTo>
                  <a:lnTo>
                    <a:pt x="36144" y="44945"/>
                  </a:lnTo>
                  <a:lnTo>
                    <a:pt x="36144" y="59156"/>
                  </a:lnTo>
                  <a:lnTo>
                    <a:pt x="57670" y="59156"/>
                  </a:lnTo>
                  <a:lnTo>
                    <a:pt x="57670" y="114960"/>
                  </a:lnTo>
                  <a:lnTo>
                    <a:pt x="59702" y="127330"/>
                  </a:lnTo>
                  <a:lnTo>
                    <a:pt x="65557" y="135953"/>
                  </a:lnTo>
                  <a:lnTo>
                    <a:pt x="74803" y="140995"/>
                  </a:lnTo>
                  <a:lnTo>
                    <a:pt x="87045" y="142646"/>
                  </a:lnTo>
                  <a:lnTo>
                    <a:pt x="92684" y="142646"/>
                  </a:lnTo>
                  <a:lnTo>
                    <a:pt x="102031" y="140030"/>
                  </a:lnTo>
                  <a:lnTo>
                    <a:pt x="102031" y="125056"/>
                  </a:lnTo>
                  <a:close/>
                </a:path>
              </a:pathLst>
            </a:custGeom>
            <a:solidFill>
              <a:srgbClr val="FFFFFF"/>
            </a:solidFill>
          </p:spPr>
          <p:txBody>
            <a:bodyPr wrap="square" lIns="0" tIns="0" rIns="0" bIns="0" rtlCol="0"/>
            <a:lstStyle/>
            <a:p>
              <a:endParaRPr/>
            </a:p>
          </p:txBody>
        </p:sp>
        <p:pic>
          <p:nvPicPr>
            <p:cNvPr id="27" name="object 27"/>
            <p:cNvPicPr/>
            <p:nvPr/>
          </p:nvPicPr>
          <p:blipFill>
            <a:blip r:embed="rId18" cstate="print"/>
            <a:stretch>
              <a:fillRect/>
            </a:stretch>
          </p:blipFill>
          <p:spPr>
            <a:xfrm>
              <a:off x="4344838" y="1680097"/>
              <a:ext cx="84416" cy="140404"/>
            </a:xfrm>
            <a:prstGeom prst="rect">
              <a:avLst/>
            </a:prstGeom>
          </p:spPr>
        </p:pic>
        <p:pic>
          <p:nvPicPr>
            <p:cNvPr id="28" name="object 28"/>
            <p:cNvPicPr/>
            <p:nvPr/>
          </p:nvPicPr>
          <p:blipFill>
            <a:blip r:embed="rId19" cstate="print"/>
            <a:stretch>
              <a:fillRect/>
            </a:stretch>
          </p:blipFill>
          <p:spPr>
            <a:xfrm>
              <a:off x="3289861" y="1914500"/>
              <a:ext cx="276876" cy="132906"/>
            </a:xfrm>
            <a:prstGeom prst="rect">
              <a:avLst/>
            </a:prstGeom>
          </p:spPr>
        </p:pic>
        <p:sp>
          <p:nvSpPr>
            <p:cNvPr id="29" name="object 29"/>
            <p:cNvSpPr/>
            <p:nvPr/>
          </p:nvSpPr>
          <p:spPr>
            <a:xfrm>
              <a:off x="3598036" y="1904758"/>
              <a:ext cx="17780" cy="140970"/>
            </a:xfrm>
            <a:custGeom>
              <a:avLst/>
              <a:gdLst/>
              <a:ahLst/>
              <a:cxnLst/>
              <a:rect l="l" t="t" r="r" b="b"/>
              <a:pathLst>
                <a:path w="17779" h="140969">
                  <a:moveTo>
                    <a:pt x="17591" y="0"/>
                  </a:moveTo>
                  <a:lnTo>
                    <a:pt x="0" y="0"/>
                  </a:lnTo>
                  <a:lnTo>
                    <a:pt x="0" y="140404"/>
                  </a:lnTo>
                  <a:lnTo>
                    <a:pt x="17591" y="140404"/>
                  </a:lnTo>
                  <a:lnTo>
                    <a:pt x="17591" y="0"/>
                  </a:lnTo>
                  <a:close/>
                </a:path>
              </a:pathLst>
            </a:custGeom>
            <a:solidFill>
              <a:srgbClr val="FFFFFF"/>
            </a:solidFill>
          </p:spPr>
          <p:txBody>
            <a:bodyPr wrap="square" lIns="0" tIns="0" rIns="0" bIns="0" rtlCol="0"/>
            <a:lstStyle/>
            <a:p>
              <a:endParaRPr/>
            </a:p>
          </p:txBody>
        </p:sp>
        <p:pic>
          <p:nvPicPr>
            <p:cNvPr id="30" name="object 30"/>
            <p:cNvPicPr/>
            <p:nvPr/>
          </p:nvPicPr>
          <p:blipFill>
            <a:blip r:embed="rId20" cstate="print"/>
            <a:stretch>
              <a:fillRect/>
            </a:stretch>
          </p:blipFill>
          <p:spPr>
            <a:xfrm>
              <a:off x="3641463" y="1947437"/>
              <a:ext cx="161944" cy="99978"/>
            </a:xfrm>
            <a:prstGeom prst="rect">
              <a:avLst/>
            </a:prstGeom>
          </p:spPr>
        </p:pic>
        <p:sp>
          <p:nvSpPr>
            <p:cNvPr id="31" name="object 31"/>
            <p:cNvSpPr/>
            <p:nvPr/>
          </p:nvSpPr>
          <p:spPr>
            <a:xfrm>
              <a:off x="785316" y="10523240"/>
              <a:ext cx="18533745" cy="0"/>
            </a:xfrm>
            <a:custGeom>
              <a:avLst/>
              <a:gdLst/>
              <a:ahLst/>
              <a:cxnLst/>
              <a:rect l="l" t="t" r="r" b="b"/>
              <a:pathLst>
                <a:path w="18533745">
                  <a:moveTo>
                    <a:pt x="0" y="0"/>
                  </a:moveTo>
                  <a:lnTo>
                    <a:pt x="18533467" y="0"/>
                  </a:lnTo>
                </a:path>
              </a:pathLst>
            </a:custGeom>
            <a:ln w="10470">
              <a:solidFill>
                <a:srgbClr val="FFFFFF"/>
              </a:solidFill>
            </a:ln>
          </p:spPr>
          <p:txBody>
            <a:bodyPr wrap="square" lIns="0" tIns="0" rIns="0" bIns="0" rtlCol="0"/>
            <a:lstStyle/>
            <a:p>
              <a:endParaRPr/>
            </a:p>
          </p:txBody>
        </p:sp>
      </p:grpSp>
      <p:pic>
        <p:nvPicPr>
          <p:cNvPr id="32" name="Content Placeholder 5" descr="A blue circle with a rainbow and white text&#10;&#10;Description automatically generated">
            <a:extLst>
              <a:ext uri="{FF2B5EF4-FFF2-40B4-BE49-F238E27FC236}">
                <a16:creationId xmlns:a16="http://schemas.microsoft.com/office/drawing/2014/main" id="{8DCE7883-AF76-B941-D034-7EA45A7D5686}"/>
              </a:ext>
            </a:extLst>
          </p:cNvPr>
          <p:cNvPicPr>
            <a:picLocks noChangeAspect="1"/>
          </p:cNvPicPr>
          <p:nvPr/>
        </p:nvPicPr>
        <p:blipFill>
          <a:blip r:embed="rId21"/>
          <a:stretch>
            <a:fillRect/>
          </a:stretch>
        </p:blipFill>
        <p:spPr>
          <a:xfrm>
            <a:off x="10198585" y="786109"/>
            <a:ext cx="8702117" cy="6900529"/>
          </a:xfrm>
          <a:prstGeom prst="rect">
            <a:avLst/>
          </a:prstGeom>
        </p:spPr>
      </p:pic>
      <p:pic>
        <p:nvPicPr>
          <p:cNvPr id="34" name="Picture 33" descr="A person in a red shirt&#10;&#10;Description automatically generated">
            <a:extLst>
              <a:ext uri="{FF2B5EF4-FFF2-40B4-BE49-F238E27FC236}">
                <a16:creationId xmlns:a16="http://schemas.microsoft.com/office/drawing/2014/main" id="{BE47E72C-265D-60AB-FEE4-2898C6C95706}"/>
              </a:ext>
            </a:extLst>
          </p:cNvPr>
          <p:cNvPicPr>
            <a:picLocks noChangeAspect="1"/>
          </p:cNvPicPr>
          <p:nvPr/>
        </p:nvPicPr>
        <p:blipFill>
          <a:blip r:embed="rId22"/>
          <a:stretch>
            <a:fillRect/>
          </a:stretch>
        </p:blipFill>
        <p:spPr>
          <a:xfrm>
            <a:off x="6449825" y="7366687"/>
            <a:ext cx="1673980" cy="2508180"/>
          </a:xfrm>
          <a:prstGeom prst="rect">
            <a:avLst/>
          </a:prstGeom>
        </p:spPr>
      </p:pic>
      <p:sp>
        <p:nvSpPr>
          <p:cNvPr id="36" name="TextBox 21">
            <a:extLst>
              <a:ext uri="{FF2B5EF4-FFF2-40B4-BE49-F238E27FC236}">
                <a16:creationId xmlns:a16="http://schemas.microsoft.com/office/drawing/2014/main" id="{BA528B50-D5F3-35ED-448A-97BEF728A40E}"/>
              </a:ext>
            </a:extLst>
          </p:cNvPr>
          <p:cNvSpPr txBox="1">
            <a:spLocks noChangeArrowheads="1"/>
          </p:cNvSpPr>
          <p:nvPr/>
        </p:nvSpPr>
        <p:spPr bwMode="auto">
          <a:xfrm>
            <a:off x="-414194" y="8339689"/>
            <a:ext cx="6700044"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eaLnBrk="1" hangingPunct="1"/>
            <a:r>
              <a:rPr lang="en-GB" altLang="en-US" sz="2400" b="1" dirty="0">
                <a:solidFill>
                  <a:schemeClr val="bg1"/>
                </a:solidFill>
                <a:latin typeface="Ubuntu" panose="020B0504030602030204" pitchFamily="34" charset="0"/>
              </a:rPr>
              <a:t>Enfys co-chair Karl Whitcombe </a:t>
            </a:r>
          </a:p>
          <a:p>
            <a:pPr algn="r" eaLnBrk="1" hangingPunct="1"/>
            <a:r>
              <a:rPr lang="en-GB" altLang="en-US" sz="2400" b="1" dirty="0">
                <a:solidFill>
                  <a:schemeClr val="bg1"/>
                </a:solidFill>
                <a:latin typeface="Ubuntu" panose="020B0504030602030204" pitchFamily="34" charset="0"/>
              </a:rPr>
              <a:t>PMO Manager,  Strategy and Planning </a:t>
            </a:r>
          </a:p>
          <a:p>
            <a:pPr algn="r" eaLnBrk="1" hangingPunct="1"/>
            <a:r>
              <a:rPr lang="en-GB" altLang="en-US" sz="2400" dirty="0">
                <a:solidFill>
                  <a:schemeClr val="bg1"/>
                </a:solidFill>
                <a:latin typeface="Ubuntu" panose="020B0504030602030204" pitchFamily="34" charset="0"/>
                <a:hlinkClick r:id="rId23">
                  <a:extLst>
                    <a:ext uri="{A12FA001-AC4F-418D-AE19-62706E023703}">
                      <ahyp:hlinkClr xmlns:ahyp="http://schemas.microsoft.com/office/drawing/2018/hyperlinkcolor" val="tx"/>
                    </a:ext>
                  </a:extLst>
                </a:hlinkClick>
              </a:rPr>
              <a:t>Karl.whitcombe3@wales.nhs.uk</a:t>
            </a:r>
            <a:endParaRPr lang="en-GB" altLang="en-US" sz="2400" dirty="0">
              <a:solidFill>
                <a:schemeClr val="bg1"/>
              </a:solidFill>
              <a:latin typeface="Ubuntu" panose="020B0504030602030204" pitchFamily="34" charset="0"/>
            </a:endParaRPr>
          </a:p>
          <a:p>
            <a:pPr algn="r" eaLnBrk="1" hangingPunct="1"/>
            <a:r>
              <a:rPr lang="en-GB" altLang="en-US" sz="2400" dirty="0">
                <a:solidFill>
                  <a:schemeClr val="bg1"/>
                </a:solidFill>
                <a:latin typeface="Ubuntu" panose="020B0504030602030204" pitchFamily="34" charset="0"/>
              </a:rPr>
              <a:t>Pronouns: He/Him </a:t>
            </a:r>
          </a:p>
        </p:txBody>
      </p:sp>
      <p:sp>
        <p:nvSpPr>
          <p:cNvPr id="37" name="TextBox 21">
            <a:extLst>
              <a:ext uri="{FF2B5EF4-FFF2-40B4-BE49-F238E27FC236}">
                <a16:creationId xmlns:a16="http://schemas.microsoft.com/office/drawing/2014/main" id="{D3550A72-23A3-41C2-EA52-E51E23490FBF}"/>
              </a:ext>
            </a:extLst>
          </p:cNvPr>
          <p:cNvSpPr txBox="1">
            <a:spLocks noChangeArrowheads="1"/>
          </p:cNvSpPr>
          <p:nvPr/>
        </p:nvSpPr>
        <p:spPr bwMode="auto">
          <a:xfrm>
            <a:off x="10085998" y="8293331"/>
            <a:ext cx="6700044"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sz="2400" b="1" dirty="0">
                <a:solidFill>
                  <a:schemeClr val="bg1"/>
                </a:solidFill>
                <a:latin typeface="Ubuntu" panose="020B0504030602030204" pitchFamily="34" charset="0"/>
              </a:rPr>
              <a:t>Enfys co-chair Graham Brown </a:t>
            </a:r>
          </a:p>
          <a:p>
            <a:pPr eaLnBrk="1" hangingPunct="1"/>
            <a:r>
              <a:rPr lang="en-GB" altLang="en-US" sz="2400" b="1" dirty="0">
                <a:solidFill>
                  <a:schemeClr val="bg1"/>
                </a:solidFill>
                <a:latin typeface="Ubuntu" panose="020B0504030602030204" pitchFamily="34" charset="0"/>
              </a:rPr>
              <a:t>Consultant in Public </a:t>
            </a:r>
            <a:r>
              <a:rPr lang="en-GB" altLang="en-US" sz="2400" b="1">
                <a:solidFill>
                  <a:schemeClr val="bg1"/>
                </a:solidFill>
                <a:latin typeface="Ubuntu" panose="020B0504030602030204" pitchFamily="34" charset="0"/>
              </a:rPr>
              <a:t>Health</a:t>
            </a:r>
            <a:r>
              <a:rPr lang="en-GB" altLang="en-US" sz="2400" b="1" dirty="0">
                <a:solidFill>
                  <a:schemeClr val="bg1"/>
                </a:solidFill>
                <a:latin typeface="Ubuntu" panose="020B0504030602030204" pitchFamily="34" charset="0"/>
              </a:rPr>
              <a:t>, Screening</a:t>
            </a:r>
          </a:p>
          <a:p>
            <a:pPr eaLnBrk="1" hangingPunct="1"/>
            <a:r>
              <a:rPr lang="en-GB" altLang="en-US" sz="2400" dirty="0">
                <a:solidFill>
                  <a:schemeClr val="bg1"/>
                </a:solidFill>
                <a:latin typeface="Ubuntu" panose="020B0504030602030204" pitchFamily="34" charset="0"/>
                <a:hlinkClick r:id="rId24">
                  <a:extLst>
                    <a:ext uri="{A12FA001-AC4F-418D-AE19-62706E023703}">
                      <ahyp:hlinkClr xmlns:ahyp="http://schemas.microsoft.com/office/drawing/2018/hyperlinkcolor" val="tx"/>
                    </a:ext>
                  </a:extLst>
                </a:hlinkClick>
              </a:rPr>
              <a:t>Graham.Brown@wales.nhs.uk</a:t>
            </a:r>
            <a:r>
              <a:rPr lang="en-GB" altLang="en-US" sz="2400" dirty="0">
                <a:solidFill>
                  <a:schemeClr val="bg1"/>
                </a:solidFill>
                <a:latin typeface="Ubuntu" panose="020B0504030602030204" pitchFamily="34" charset="0"/>
              </a:rPr>
              <a:t>   </a:t>
            </a:r>
          </a:p>
          <a:p>
            <a:pPr algn="l"/>
            <a:r>
              <a:rPr lang="en-GB" altLang="en-US" sz="2400" dirty="0">
                <a:solidFill>
                  <a:schemeClr val="bg1"/>
                </a:solidFill>
                <a:latin typeface="Ubuntu" panose="020B0504030602030204" pitchFamily="34" charset="0"/>
              </a:rPr>
              <a:t>Pronouns: He/Him </a:t>
            </a:r>
          </a:p>
          <a:p>
            <a:pPr eaLnBrk="1" hangingPunct="1"/>
            <a:endParaRPr lang="en-GB" altLang="en-US" sz="2400" b="1" dirty="0">
              <a:solidFill>
                <a:schemeClr val="bg1"/>
              </a:solidFill>
              <a:latin typeface="Ubuntu" panose="020B0504030602030204" pitchFamily="34" charset="0"/>
            </a:endParaRPr>
          </a:p>
        </p:txBody>
      </p:sp>
      <p:pic>
        <p:nvPicPr>
          <p:cNvPr id="38" name="Picture 37">
            <a:extLst>
              <a:ext uri="{FF2B5EF4-FFF2-40B4-BE49-F238E27FC236}">
                <a16:creationId xmlns:a16="http://schemas.microsoft.com/office/drawing/2014/main" id="{378672AC-0748-D545-4E5B-F07014DB3D5A}"/>
              </a:ext>
            </a:extLst>
          </p:cNvPr>
          <p:cNvPicPr>
            <a:picLocks noChangeAspect="1"/>
          </p:cNvPicPr>
          <p:nvPr/>
        </p:nvPicPr>
        <p:blipFill rotWithShape="1">
          <a:blip r:embed="rId25"/>
          <a:srcRect l="4960" r="6828"/>
          <a:stretch/>
        </p:blipFill>
        <p:spPr>
          <a:xfrm>
            <a:off x="8344123" y="7344342"/>
            <a:ext cx="1673980" cy="250818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824375" y="1393635"/>
            <a:ext cx="16670834" cy="1508746"/>
          </a:xfrm>
          <a:prstGeom prst="rect">
            <a:avLst/>
          </a:prstGeom>
        </p:spPr>
        <p:txBody>
          <a:bodyPr vert="horz" wrap="square" lIns="0" tIns="15875" rIns="0" bIns="0" rtlCol="0">
            <a:spAutoFit/>
          </a:bodyPr>
          <a:lstStyle/>
          <a:p>
            <a:pPr marL="12700">
              <a:lnSpc>
                <a:spcPct val="100000"/>
              </a:lnSpc>
              <a:spcBef>
                <a:spcPts val="125"/>
              </a:spcBef>
            </a:pPr>
            <a:r>
              <a:rPr lang="en-GB" spc="-20" dirty="0"/>
              <a:t>Who we are and what we do </a:t>
            </a:r>
            <a:br>
              <a:rPr lang="en-GB" spc="-20" dirty="0"/>
            </a:br>
            <a:r>
              <a:rPr lang="en-GB" sz="3700" spc="-10" dirty="0">
                <a:solidFill>
                  <a:srgbClr val="F43882"/>
                </a:solidFill>
                <a:latin typeface="Ubuntu-Light"/>
              </a:rPr>
              <a:t>Enfys’ Purpose &amp; Vision </a:t>
            </a:r>
            <a:r>
              <a:rPr lang="en-GB" sz="3700" b="0" spc="-10" dirty="0">
                <a:solidFill>
                  <a:srgbClr val="F43882"/>
                </a:solidFill>
                <a:latin typeface="Ubuntu-Light"/>
                <a:cs typeface="Ubuntu-Light"/>
              </a:rPr>
              <a:t>								    </a:t>
            </a:r>
            <a:endParaRPr sz="3700" dirty="0">
              <a:latin typeface="Ubuntu-Light"/>
              <a:cs typeface="Ubuntu-Light"/>
            </a:endParaRPr>
          </a:p>
        </p:txBody>
      </p:sp>
      <p:sp>
        <p:nvSpPr>
          <p:cNvPr id="4" name="object 4"/>
          <p:cNvSpPr txBox="1"/>
          <p:nvPr/>
        </p:nvSpPr>
        <p:spPr>
          <a:xfrm>
            <a:off x="472188" y="10390166"/>
            <a:ext cx="1552555" cy="557204"/>
          </a:xfrm>
          <a:prstGeom prst="rect">
            <a:avLst/>
          </a:prstGeom>
        </p:spPr>
        <p:txBody>
          <a:bodyPr vert="horz" wrap="square" lIns="0" tIns="3175" rIns="0" bIns="0" rtlCol="0">
            <a:spAutoFit/>
          </a:bodyPr>
          <a:lstStyle/>
          <a:p>
            <a:pPr marL="12700">
              <a:lnSpc>
                <a:spcPct val="100000"/>
              </a:lnSpc>
              <a:spcBef>
                <a:spcPts val="25"/>
              </a:spcBef>
            </a:pPr>
            <a:r>
              <a:rPr b="1" dirty="0">
                <a:solidFill>
                  <a:srgbClr val="315083"/>
                </a:solidFill>
                <a:latin typeface="Ubuntu"/>
                <a:cs typeface="Ubuntu"/>
              </a:rPr>
              <a:t>Public</a:t>
            </a:r>
            <a:r>
              <a:rPr b="1" spc="-10" dirty="0">
                <a:solidFill>
                  <a:srgbClr val="315083"/>
                </a:solidFill>
                <a:latin typeface="Ubuntu"/>
                <a:cs typeface="Ubuntu"/>
              </a:rPr>
              <a:t> </a:t>
            </a:r>
            <a:r>
              <a:rPr b="1" dirty="0">
                <a:solidFill>
                  <a:srgbClr val="315083"/>
                </a:solidFill>
                <a:latin typeface="Ubuntu"/>
                <a:cs typeface="Ubuntu"/>
              </a:rPr>
              <a:t>Health </a:t>
            </a:r>
            <a:r>
              <a:rPr b="1" spc="-10" dirty="0">
                <a:solidFill>
                  <a:srgbClr val="315083"/>
                </a:solidFill>
                <a:latin typeface="Ubuntu"/>
                <a:cs typeface="Ubuntu"/>
              </a:rPr>
              <a:t>Wales</a:t>
            </a:r>
            <a:endParaRPr dirty="0">
              <a:latin typeface="Ubuntu"/>
              <a:cs typeface="Ubuntu"/>
            </a:endParaRPr>
          </a:p>
        </p:txBody>
      </p:sp>
      <p:sp>
        <p:nvSpPr>
          <p:cNvPr id="5" name="object 5"/>
          <p:cNvSpPr txBox="1"/>
          <p:nvPr/>
        </p:nvSpPr>
        <p:spPr>
          <a:xfrm>
            <a:off x="2163129" y="10390166"/>
            <a:ext cx="2191157" cy="280205"/>
          </a:xfrm>
          <a:prstGeom prst="rect">
            <a:avLst/>
          </a:prstGeom>
        </p:spPr>
        <p:txBody>
          <a:bodyPr vert="horz" wrap="square" lIns="0" tIns="3175" rIns="0" bIns="0" rtlCol="0">
            <a:spAutoFit/>
          </a:bodyPr>
          <a:lstStyle/>
          <a:p>
            <a:pPr marL="12700" algn="ctr">
              <a:lnSpc>
                <a:spcPct val="100000"/>
              </a:lnSpc>
              <a:spcBef>
                <a:spcPts val="25"/>
              </a:spcBef>
            </a:pPr>
            <a:r>
              <a:rPr lang="en-GB" spc="-10" dirty="0">
                <a:solidFill>
                  <a:srgbClr val="315083"/>
                </a:solidFill>
                <a:latin typeface="Ubuntu-Light"/>
                <a:cs typeface="Ubuntu-Light"/>
              </a:rPr>
              <a:t>Enfys Update 2023</a:t>
            </a:r>
            <a:endParaRPr dirty="0">
              <a:latin typeface="Ubuntu-Light"/>
              <a:cs typeface="Ubuntu-Light"/>
            </a:endParaRPr>
          </a:p>
        </p:txBody>
      </p:sp>
      <p:sp>
        <p:nvSpPr>
          <p:cNvPr id="6" name="object 6"/>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2</a:t>
            </a:fld>
            <a:endParaRPr/>
          </a:p>
        </p:txBody>
      </p:sp>
      <p:sp>
        <p:nvSpPr>
          <p:cNvPr id="3" name="object 3"/>
          <p:cNvSpPr txBox="1">
            <a:spLocks noGrp="1"/>
          </p:cNvSpPr>
          <p:nvPr>
            <p:ph type="body" idx="1"/>
          </p:nvPr>
        </p:nvSpPr>
        <p:spPr>
          <a:xfrm>
            <a:off x="605087" y="3231916"/>
            <a:ext cx="18793582" cy="6549357"/>
          </a:xfrm>
          <a:prstGeom prst="rect">
            <a:avLst/>
          </a:prstGeom>
        </p:spPr>
        <p:txBody>
          <a:bodyPr vert="horz" wrap="square" lIns="0" tIns="12065" rIns="0" bIns="0" rtlCol="0">
            <a:spAutoFit/>
          </a:bodyPr>
          <a:lstStyle/>
          <a:p>
            <a:pPr marL="342900" indent="-342900">
              <a:lnSpc>
                <a:spcPct val="115000"/>
              </a:lnSpc>
              <a:spcAft>
                <a:spcPts val="1000"/>
              </a:spcAft>
              <a:buFont typeface="Arial" panose="020B0604020202020204" pitchFamily="34" charset="0"/>
              <a:buChar char="•"/>
            </a:pPr>
            <a:r>
              <a:rPr lang="en-US" sz="2400" b="1" dirty="0">
                <a:effectLst/>
                <a:latin typeface="Ubuntu" panose="020B0504030602030204" pitchFamily="34" charset="0"/>
                <a:ea typeface="Calibri" panose="020F0502020204030204" pitchFamily="34" charset="0"/>
                <a:cs typeface="Times New Roman" panose="02020603050405020304" pitchFamily="18" charset="0"/>
              </a:rPr>
              <a:t>Public Health </a:t>
            </a:r>
            <a:r>
              <a:rPr lang="en-US" sz="2400" b="1" dirty="0" err="1">
                <a:effectLst/>
                <a:latin typeface="Ubuntu" panose="020B0504030602030204" pitchFamily="34" charset="0"/>
                <a:ea typeface="Calibri" panose="020F0502020204030204" pitchFamily="34" charset="0"/>
                <a:cs typeface="Times New Roman" panose="02020603050405020304" pitchFamily="18" charset="0"/>
              </a:rPr>
              <a:t>Wales’</a:t>
            </a:r>
            <a:r>
              <a:rPr lang="en-US" sz="2400" b="1" dirty="0">
                <a:effectLst/>
                <a:latin typeface="Ubuntu" panose="020B0504030602030204" pitchFamily="34" charset="0"/>
                <a:ea typeface="Calibri" panose="020F0502020204030204" pitchFamily="34" charset="0"/>
                <a:cs typeface="Times New Roman" panose="02020603050405020304" pitchFamily="18" charset="0"/>
              </a:rPr>
              <a:t> Enfys LGBTQ+ Network is an inclusive employee network open to Lesbian, Gay, </a:t>
            </a:r>
            <a:r>
              <a:rPr lang="en-GB" sz="2400" b="1" dirty="0">
                <a:effectLst/>
                <a:latin typeface="Ubuntu" panose="020B0504030602030204" pitchFamily="34" charset="0"/>
                <a:ea typeface="Calibri" panose="020F0502020204030204" pitchFamily="34" charset="0"/>
                <a:cs typeface="Times New Roman" panose="02020603050405020304" pitchFamily="18" charset="0"/>
              </a:rPr>
              <a:t>Bi, Trans, Non-Binary, Intersex, Queer and diverse people and their Allies​​​. We strive to provide a supportive, inclusive, safe and confidential space for all LGBTQ+ staff including marginalised and underrepresented LGBTQ+ people, to meet, share and discuss views, experiences or concerns. </a:t>
            </a:r>
            <a:endParaRPr lang="en-GB" sz="2400" b="1" dirty="0">
              <a:latin typeface="Ubuntu" panose="020B0504030602030204" pitchFamily="34" charset="0"/>
              <a:ea typeface="Calibri" panose="020F0502020204030204" pitchFamily="34" charset="0"/>
              <a:cs typeface="Times New Roman" panose="02020603050405020304" pitchFamily="18" charset="0"/>
            </a:endParaRPr>
          </a:p>
          <a:p>
            <a:pPr marL="342900" indent="-342900">
              <a:lnSpc>
                <a:spcPct val="115000"/>
              </a:lnSpc>
              <a:spcAft>
                <a:spcPts val="1000"/>
              </a:spcAft>
              <a:buFont typeface="Arial" panose="020B0604020202020204" pitchFamily="34" charset="0"/>
              <a:buChar char="•"/>
            </a:pPr>
            <a:endParaRPr lang="en-GB" sz="2400" b="1" dirty="0">
              <a:effectLst/>
              <a:latin typeface="Ubuntu" panose="020B0504030602030204" pitchFamily="34" charset="0"/>
              <a:ea typeface="Calibri" panose="020F0502020204030204" pitchFamily="34" charset="0"/>
              <a:cs typeface="Times New Roman" panose="02020603050405020304" pitchFamily="18" charset="0"/>
            </a:endParaRPr>
          </a:p>
          <a:p>
            <a:pPr marL="342900" indent="-342900">
              <a:lnSpc>
                <a:spcPct val="115000"/>
              </a:lnSpc>
              <a:spcAft>
                <a:spcPts val="1000"/>
              </a:spcAft>
              <a:buFont typeface="Arial" panose="020B0604020202020204" pitchFamily="34" charset="0"/>
              <a:buChar char="•"/>
            </a:pPr>
            <a:r>
              <a:rPr lang="en-GB" sz="2400" b="1" dirty="0">
                <a:effectLst/>
                <a:latin typeface="Ubuntu" panose="020B0504030602030204" pitchFamily="34" charset="0"/>
                <a:ea typeface="Calibri" panose="020F0502020204030204" pitchFamily="34" charset="0"/>
                <a:cs typeface="Times New Roman" panose="02020603050405020304" pitchFamily="18" charset="0"/>
              </a:rPr>
              <a:t>Members, regardless of sexual orientation, gender identity and gender expression, should feel empowered to perform to their fullest potential and their contributions valued in Public Health Wales, both within and outside of network activities.  We represent our staff to ensure under-represented voices across the organisation are lifted and used as a catalyst for positive change.  </a:t>
            </a:r>
          </a:p>
          <a:p>
            <a:pPr>
              <a:lnSpc>
                <a:spcPct val="115000"/>
              </a:lnSpc>
              <a:spcAft>
                <a:spcPts val="1000"/>
              </a:spcAft>
            </a:pPr>
            <a:endParaRPr lang="en-GB" sz="2400" b="1" dirty="0">
              <a:effectLst/>
              <a:latin typeface="Ubuntu" panose="020B0504030602030204" pitchFamily="34" charset="0"/>
              <a:ea typeface="Calibri" panose="020F0502020204030204" pitchFamily="34" charset="0"/>
              <a:cs typeface="Times New Roman" panose="02020603050405020304" pitchFamily="18" charset="0"/>
            </a:endParaRPr>
          </a:p>
          <a:p>
            <a:pPr marL="342900" indent="-342900">
              <a:lnSpc>
                <a:spcPct val="115000"/>
              </a:lnSpc>
              <a:spcAft>
                <a:spcPts val="1000"/>
              </a:spcAft>
              <a:buFont typeface="Arial" panose="020B0604020202020204" pitchFamily="34" charset="0"/>
              <a:buChar char="•"/>
            </a:pPr>
            <a:r>
              <a:rPr lang="en-GB" sz="2400" b="1" dirty="0">
                <a:effectLst/>
                <a:latin typeface="Ubuntu" panose="020B0504030602030204" pitchFamily="34" charset="0"/>
                <a:ea typeface="Calibri" panose="020F0502020204030204" pitchFamily="34" charset="0"/>
                <a:cs typeface="Times New Roman" panose="02020603050405020304" pitchFamily="18" charset="0"/>
              </a:rPr>
              <a:t>At Public Health Wales, we want to ensure it is an organisation that is a safe space for you to be your authentic self at work and that is does not tolerate homophobia, biphobia or transphobia, and every member of the network and all staff champion allyship to ensure people’s lived experiences are valued and respected. </a:t>
            </a:r>
          </a:p>
          <a:p>
            <a:pPr marL="12700" marR="5080">
              <a:lnSpc>
                <a:spcPct val="100400"/>
              </a:lnSpc>
              <a:spcBef>
                <a:spcPts val="95"/>
              </a:spcBef>
            </a:pPr>
            <a:endParaRPr spc="-20" dirty="0">
              <a:solidFill>
                <a:schemeClr val="tx1">
                  <a:lumMod val="50000"/>
                  <a:lumOff val="50000"/>
                </a:schemeClr>
              </a:solidFill>
            </a:endParaRPr>
          </a:p>
        </p:txBody>
      </p:sp>
      <p:pic>
        <p:nvPicPr>
          <p:cNvPr id="7" name="Content Placeholder 5" descr="A blue circle with a rainbow and white text&#10;&#10;Description automatically generated">
            <a:extLst>
              <a:ext uri="{FF2B5EF4-FFF2-40B4-BE49-F238E27FC236}">
                <a16:creationId xmlns:a16="http://schemas.microsoft.com/office/drawing/2014/main" id="{9ED30E71-5E70-1D76-60DF-3A06E37C8A59}"/>
              </a:ext>
            </a:extLst>
          </p:cNvPr>
          <p:cNvPicPr>
            <a:picLocks noChangeAspect="1"/>
          </p:cNvPicPr>
          <p:nvPr/>
        </p:nvPicPr>
        <p:blipFill>
          <a:blip r:embed="rId3"/>
          <a:stretch>
            <a:fillRect/>
          </a:stretch>
        </p:blipFill>
        <p:spPr>
          <a:xfrm>
            <a:off x="15148529" y="181952"/>
            <a:ext cx="3846248" cy="3049964"/>
          </a:xfrm>
          <a:prstGeom prst="rect">
            <a:avLst/>
          </a:prstGeom>
        </p:spPr>
      </p:pic>
      <p:sp>
        <p:nvSpPr>
          <p:cNvPr id="8" name="object 2">
            <a:extLst>
              <a:ext uri="{FF2B5EF4-FFF2-40B4-BE49-F238E27FC236}">
                <a16:creationId xmlns:a16="http://schemas.microsoft.com/office/drawing/2014/main" id="{016D68A3-9CA7-F6A2-0AE6-C02D0D4BE829}"/>
              </a:ext>
            </a:extLst>
          </p:cNvPr>
          <p:cNvSpPr txBox="1">
            <a:spLocks/>
          </p:cNvSpPr>
          <p:nvPr/>
        </p:nvSpPr>
        <p:spPr>
          <a:xfrm>
            <a:off x="12918033" y="9161625"/>
            <a:ext cx="16670834" cy="1508746"/>
          </a:xfrm>
          <a:prstGeom prst="rect">
            <a:avLst/>
          </a:prstGeom>
        </p:spPr>
        <p:txBody>
          <a:bodyPr vert="horz" wrap="square" lIns="0" tIns="15875" rIns="0" bIns="0" rtlCol="0">
            <a:spAutoFit/>
          </a:bodyPr>
          <a:lstStyle>
            <a:lvl1pPr>
              <a:defRPr sz="6000" b="1" i="0">
                <a:solidFill>
                  <a:srgbClr val="315083"/>
                </a:solidFill>
                <a:latin typeface="Ubuntu"/>
                <a:ea typeface="+mj-ea"/>
                <a:cs typeface="Ubuntu"/>
              </a:defRPr>
            </a:lvl1pPr>
          </a:lstStyle>
          <a:p>
            <a:pPr marL="12700">
              <a:spcBef>
                <a:spcPts val="125"/>
              </a:spcBef>
            </a:pPr>
            <a:r>
              <a:rPr lang="en-GB" spc="-20" dirty="0"/>
              <a:t>76 Enfys members </a:t>
            </a:r>
            <a:br>
              <a:rPr lang="en-GB" spc="-20" dirty="0"/>
            </a:br>
            <a:r>
              <a:rPr lang="en-GB" sz="3700" b="0" spc="-10" dirty="0">
                <a:solidFill>
                  <a:srgbClr val="F43882"/>
                </a:solidFill>
                <a:latin typeface="Ubuntu-Light"/>
                <a:cs typeface="Ubuntu-Light"/>
              </a:rPr>
              <a:t>							    </a:t>
            </a:r>
            <a:endParaRPr lang="en-GB" sz="3700" dirty="0">
              <a:latin typeface="Ubuntu-Light"/>
              <a:cs typeface="Ubuntu-Ligh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20216" y="1589194"/>
            <a:ext cx="16670834" cy="1739579"/>
          </a:xfrm>
          <a:prstGeom prst="rect">
            <a:avLst/>
          </a:prstGeom>
        </p:spPr>
        <p:txBody>
          <a:bodyPr vert="horz" wrap="square" lIns="0" tIns="15875" rIns="0" bIns="0" rtlCol="0">
            <a:spAutoFit/>
          </a:bodyPr>
          <a:lstStyle/>
          <a:p>
            <a:r>
              <a:rPr lang="en-GB" sz="3600" dirty="0"/>
              <a:t>Aspirations for the Network </a:t>
            </a:r>
            <a:r>
              <a:rPr lang="en-GB" sz="3600" spc="-20" dirty="0"/>
              <a:t> </a:t>
            </a:r>
            <a:br>
              <a:rPr lang="en-GB" sz="3600" spc="-20" dirty="0"/>
            </a:br>
            <a:r>
              <a:rPr lang="en-GB" sz="3200" spc="-10" dirty="0">
                <a:solidFill>
                  <a:srgbClr val="F43882"/>
                </a:solidFill>
                <a:latin typeface="Ubuntu-Light"/>
              </a:rPr>
              <a:t>Co-Chairs aims  </a:t>
            </a:r>
            <a:br>
              <a:rPr lang="en-GB" sz="4000" dirty="0"/>
            </a:br>
            <a:endParaRPr lang="en-GB" sz="4000" dirty="0"/>
          </a:p>
        </p:txBody>
      </p:sp>
      <p:sp>
        <p:nvSpPr>
          <p:cNvPr id="4" name="object 4"/>
          <p:cNvSpPr txBox="1"/>
          <p:nvPr/>
        </p:nvSpPr>
        <p:spPr>
          <a:xfrm>
            <a:off x="465839" y="10415139"/>
            <a:ext cx="1692604" cy="557204"/>
          </a:xfrm>
          <a:prstGeom prst="rect">
            <a:avLst/>
          </a:prstGeom>
        </p:spPr>
        <p:txBody>
          <a:bodyPr vert="horz" wrap="square" lIns="0" tIns="3175" rIns="0" bIns="0" rtlCol="0">
            <a:spAutoFit/>
          </a:bodyPr>
          <a:lstStyle/>
          <a:p>
            <a:pPr marL="12700">
              <a:lnSpc>
                <a:spcPct val="100000"/>
              </a:lnSpc>
              <a:spcBef>
                <a:spcPts val="25"/>
              </a:spcBef>
            </a:pPr>
            <a:r>
              <a:rPr b="1" dirty="0">
                <a:solidFill>
                  <a:srgbClr val="315083"/>
                </a:solidFill>
                <a:latin typeface="Ubuntu"/>
                <a:cs typeface="Ubuntu"/>
              </a:rPr>
              <a:t>Public</a:t>
            </a:r>
            <a:r>
              <a:rPr b="1" spc="-10" dirty="0">
                <a:solidFill>
                  <a:srgbClr val="315083"/>
                </a:solidFill>
                <a:latin typeface="Ubuntu"/>
                <a:cs typeface="Ubuntu"/>
              </a:rPr>
              <a:t> </a:t>
            </a:r>
            <a:r>
              <a:rPr b="1" dirty="0">
                <a:solidFill>
                  <a:srgbClr val="315083"/>
                </a:solidFill>
                <a:latin typeface="Ubuntu"/>
                <a:cs typeface="Ubuntu"/>
              </a:rPr>
              <a:t>Health </a:t>
            </a:r>
            <a:r>
              <a:rPr b="1" spc="-10" dirty="0">
                <a:solidFill>
                  <a:srgbClr val="315083"/>
                </a:solidFill>
                <a:latin typeface="Ubuntu"/>
                <a:cs typeface="Ubuntu"/>
              </a:rPr>
              <a:t>Wales</a:t>
            </a:r>
            <a:endParaRPr dirty="0">
              <a:latin typeface="Ubuntu"/>
              <a:cs typeface="Ubuntu"/>
            </a:endParaRPr>
          </a:p>
        </p:txBody>
      </p:sp>
      <p:sp>
        <p:nvSpPr>
          <p:cNvPr id="6" name="object 6"/>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3</a:t>
            </a:fld>
            <a:endParaRPr dirty="0"/>
          </a:p>
        </p:txBody>
      </p:sp>
      <p:sp>
        <p:nvSpPr>
          <p:cNvPr id="3" name="object 3"/>
          <p:cNvSpPr txBox="1">
            <a:spLocks noGrp="1"/>
          </p:cNvSpPr>
          <p:nvPr>
            <p:ph type="body" idx="1"/>
          </p:nvPr>
        </p:nvSpPr>
        <p:spPr>
          <a:xfrm>
            <a:off x="772616" y="4026800"/>
            <a:ext cx="17174298" cy="2233304"/>
          </a:xfrm>
          <a:prstGeom prst="rect">
            <a:avLst/>
          </a:prstGeom>
        </p:spPr>
        <p:txBody>
          <a:bodyPr vert="horz" wrap="square" lIns="0" tIns="12065" rIns="0" bIns="0" rtlCol="0">
            <a:spAutoFit/>
          </a:bodyPr>
          <a:lstStyle/>
          <a:p>
            <a:pPr rtl="0" fontAlgn="ctr">
              <a:spcBef>
                <a:spcPts val="0"/>
              </a:spcBef>
              <a:spcAft>
                <a:spcPts val="0"/>
              </a:spcAft>
            </a:pPr>
            <a:endParaRPr lang="en-US" sz="2400" b="1" dirty="0">
              <a:solidFill>
                <a:srgbClr val="002060"/>
              </a:solidFill>
              <a:latin typeface="Ubuntu" panose="020B0504030602030204" pitchFamily="34" charset="0"/>
            </a:endParaRPr>
          </a:p>
          <a:p>
            <a:pPr rtl="0" fontAlgn="ctr">
              <a:spcBef>
                <a:spcPts val="0"/>
              </a:spcBef>
              <a:spcAft>
                <a:spcPts val="0"/>
              </a:spcAft>
            </a:pPr>
            <a:endParaRPr lang="en-US" sz="2400" b="1" dirty="0">
              <a:solidFill>
                <a:srgbClr val="002060"/>
              </a:solidFill>
              <a:effectLst/>
              <a:latin typeface="Ubuntu" panose="020B0504030602030204" pitchFamily="34" charset="0"/>
            </a:endParaRPr>
          </a:p>
          <a:p>
            <a:pPr marL="342900" indent="-342900" rtl="0" fontAlgn="ctr">
              <a:spcBef>
                <a:spcPts val="0"/>
              </a:spcBef>
              <a:spcAft>
                <a:spcPts val="0"/>
              </a:spcAft>
              <a:buFont typeface="Wingdings" panose="05000000000000000000" pitchFamily="2" charset="2"/>
              <a:buChar char="v"/>
            </a:pPr>
            <a:endParaRPr lang="en-US" sz="2400" b="1" dirty="0">
              <a:solidFill>
                <a:srgbClr val="002060"/>
              </a:solidFill>
              <a:effectLst/>
              <a:latin typeface="Ubuntu" panose="020B0504030602030204" pitchFamily="34" charset="0"/>
            </a:endParaRPr>
          </a:p>
          <a:p>
            <a:pPr rtl="0" fontAlgn="ctr">
              <a:spcBef>
                <a:spcPts val="0"/>
              </a:spcBef>
              <a:spcAft>
                <a:spcPts val="0"/>
              </a:spcAft>
              <a:buFont typeface="Arial" panose="020B0604020202020204" pitchFamily="34" charset="0"/>
              <a:buChar char="•"/>
            </a:pPr>
            <a:endParaRPr lang="en-US" sz="2400" b="1" dirty="0">
              <a:solidFill>
                <a:srgbClr val="002060"/>
              </a:solidFill>
              <a:latin typeface="Ubuntu" panose="020B0504030602030204" pitchFamily="34" charset="0"/>
            </a:endParaRPr>
          </a:p>
          <a:p>
            <a:pPr rtl="0" fontAlgn="ctr">
              <a:spcBef>
                <a:spcPts val="0"/>
              </a:spcBef>
              <a:spcAft>
                <a:spcPts val="0"/>
              </a:spcAft>
              <a:buFont typeface="Arial" panose="020B0604020202020204" pitchFamily="34" charset="0"/>
              <a:buChar char="•"/>
            </a:pPr>
            <a:endParaRPr lang="en-US" sz="2400" b="1" dirty="0">
              <a:solidFill>
                <a:srgbClr val="002060"/>
              </a:solidFill>
              <a:effectLst/>
              <a:latin typeface="Ubuntu" panose="020B0504030602030204" pitchFamily="34" charset="0"/>
            </a:endParaRPr>
          </a:p>
          <a:p>
            <a:pPr marL="12700" marR="5080">
              <a:lnSpc>
                <a:spcPct val="100400"/>
              </a:lnSpc>
              <a:spcBef>
                <a:spcPts val="95"/>
              </a:spcBef>
            </a:pPr>
            <a:endParaRPr spc="-20" dirty="0">
              <a:solidFill>
                <a:schemeClr val="tx1">
                  <a:lumMod val="50000"/>
                  <a:lumOff val="50000"/>
                </a:schemeClr>
              </a:solidFill>
            </a:endParaRPr>
          </a:p>
        </p:txBody>
      </p:sp>
      <p:sp>
        <p:nvSpPr>
          <p:cNvPr id="8" name="object 4">
            <a:extLst>
              <a:ext uri="{FF2B5EF4-FFF2-40B4-BE49-F238E27FC236}">
                <a16:creationId xmlns:a16="http://schemas.microsoft.com/office/drawing/2014/main" id="{8A25DE94-F75A-92F4-8D0D-475951EEF501}"/>
              </a:ext>
            </a:extLst>
          </p:cNvPr>
          <p:cNvSpPr txBox="1"/>
          <p:nvPr/>
        </p:nvSpPr>
        <p:spPr>
          <a:xfrm>
            <a:off x="2158443" y="10415139"/>
            <a:ext cx="1692604" cy="280205"/>
          </a:xfrm>
          <a:prstGeom prst="rect">
            <a:avLst/>
          </a:prstGeom>
        </p:spPr>
        <p:txBody>
          <a:bodyPr vert="horz" wrap="square" lIns="0" tIns="3175" rIns="0" bIns="0" rtlCol="0">
            <a:spAutoFit/>
          </a:bodyPr>
          <a:lstStyle/>
          <a:p>
            <a:pPr marL="12700">
              <a:lnSpc>
                <a:spcPct val="100000"/>
              </a:lnSpc>
              <a:spcBef>
                <a:spcPts val="25"/>
              </a:spcBef>
            </a:pPr>
            <a:r>
              <a:rPr lang="en-GB" b="1" dirty="0" err="1">
                <a:solidFill>
                  <a:srgbClr val="315083"/>
                </a:solidFill>
                <a:latin typeface="Ubuntu Light" panose="020B0304030602030204" pitchFamily="34" charset="0"/>
                <a:cs typeface="Ubuntu"/>
              </a:rPr>
              <a:t>Enfys</a:t>
            </a:r>
            <a:r>
              <a:rPr lang="en-GB" b="1" dirty="0">
                <a:solidFill>
                  <a:srgbClr val="315083"/>
                </a:solidFill>
                <a:latin typeface="Ubuntu Light" panose="020B0304030602030204" pitchFamily="34" charset="0"/>
                <a:cs typeface="Ubuntu"/>
              </a:rPr>
              <a:t> Network </a:t>
            </a:r>
            <a:endParaRPr dirty="0">
              <a:latin typeface="Ubuntu Light" panose="020B0304030602030204" pitchFamily="34" charset="0"/>
              <a:cs typeface="Ubuntu"/>
            </a:endParaRPr>
          </a:p>
        </p:txBody>
      </p:sp>
      <p:sp>
        <p:nvSpPr>
          <p:cNvPr id="5" name="AutoShape 2">
            <a:extLst>
              <a:ext uri="{FF2B5EF4-FFF2-40B4-BE49-F238E27FC236}">
                <a16:creationId xmlns:a16="http://schemas.microsoft.com/office/drawing/2014/main" id="{0931678F-A330-4A5E-7DB3-6E4DE6EA43F0}"/>
              </a:ext>
            </a:extLst>
          </p:cNvPr>
          <p:cNvSpPr>
            <a:spLocks noChangeAspect="1" noChangeArrowheads="1"/>
          </p:cNvSpPr>
          <p:nvPr/>
        </p:nvSpPr>
        <p:spPr bwMode="auto">
          <a:xfrm>
            <a:off x="9899650" y="5502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 name="AutoShape 4">
            <a:extLst>
              <a:ext uri="{FF2B5EF4-FFF2-40B4-BE49-F238E27FC236}">
                <a16:creationId xmlns:a16="http://schemas.microsoft.com/office/drawing/2014/main" id="{E6249BDB-8605-F258-8C61-174A59EED37F}"/>
              </a:ext>
            </a:extLst>
          </p:cNvPr>
          <p:cNvSpPr>
            <a:spLocks noChangeAspect="1" noChangeArrowheads="1"/>
          </p:cNvSpPr>
          <p:nvPr/>
        </p:nvSpPr>
        <p:spPr bwMode="auto">
          <a:xfrm>
            <a:off x="10052050" y="5654675"/>
            <a:ext cx="3810000" cy="3810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 name="Picture 9" descr="A blue circle with a rainbow and white text&#10;&#10;Description automatically generated with low confidence">
            <a:extLst>
              <a:ext uri="{FF2B5EF4-FFF2-40B4-BE49-F238E27FC236}">
                <a16:creationId xmlns:a16="http://schemas.microsoft.com/office/drawing/2014/main" id="{D439B838-D373-2BF4-8454-B64A0721576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538200" y="2724620"/>
            <a:ext cx="5793284" cy="4593894"/>
          </a:xfrm>
          <a:prstGeom prst="rect">
            <a:avLst/>
          </a:prstGeom>
        </p:spPr>
      </p:pic>
      <p:sp>
        <p:nvSpPr>
          <p:cNvPr id="11" name="TextBox 10">
            <a:extLst>
              <a:ext uri="{FF2B5EF4-FFF2-40B4-BE49-F238E27FC236}">
                <a16:creationId xmlns:a16="http://schemas.microsoft.com/office/drawing/2014/main" id="{93126B25-54E2-66C8-B32A-814B082E568D}"/>
              </a:ext>
            </a:extLst>
          </p:cNvPr>
          <p:cNvSpPr txBox="1"/>
          <p:nvPr/>
        </p:nvSpPr>
        <p:spPr>
          <a:xfrm>
            <a:off x="620216" y="3197727"/>
            <a:ext cx="12538961" cy="6124754"/>
          </a:xfrm>
          <a:prstGeom prst="rect">
            <a:avLst/>
          </a:prstGeom>
          <a:noFill/>
        </p:spPr>
        <p:txBody>
          <a:bodyPr wrap="square" rtlCol="0">
            <a:spAutoFit/>
          </a:bodyPr>
          <a:lstStyle/>
          <a:p>
            <a:pPr marL="285750" indent="-285750">
              <a:buFont typeface="Arial" panose="020B0604020202020204" pitchFamily="34" charset="0"/>
              <a:buChar char="•"/>
            </a:pPr>
            <a:r>
              <a:rPr lang="en-GB" sz="2800" b="1" dirty="0">
                <a:solidFill>
                  <a:srgbClr val="002060"/>
                </a:solidFill>
                <a:latin typeface="Ubuntu" panose="020B0504030602030204" pitchFamily="34" charset="0"/>
              </a:rPr>
              <a:t>Building on excellence </a:t>
            </a:r>
          </a:p>
          <a:p>
            <a:endParaRPr lang="en-GB" sz="2800" b="1" dirty="0">
              <a:solidFill>
                <a:srgbClr val="002060"/>
              </a:solidFill>
              <a:latin typeface="Ubuntu" panose="020B0504030602030204" pitchFamily="34" charset="0"/>
            </a:endParaRPr>
          </a:p>
          <a:p>
            <a:pPr marL="285750" indent="-285750">
              <a:buFont typeface="Arial" panose="020B0604020202020204" pitchFamily="34" charset="0"/>
              <a:buChar char="•"/>
            </a:pPr>
            <a:r>
              <a:rPr lang="en-GB" sz="2800" b="1" dirty="0" err="1">
                <a:solidFill>
                  <a:srgbClr val="002060"/>
                </a:solidFill>
                <a:latin typeface="Ubuntu" panose="020B0504030602030204" pitchFamily="34" charset="0"/>
              </a:rPr>
              <a:t>Croeso</a:t>
            </a:r>
            <a:r>
              <a:rPr lang="en-GB" sz="2800" b="1" dirty="0">
                <a:solidFill>
                  <a:srgbClr val="002060"/>
                </a:solidFill>
                <a:latin typeface="Ubuntu" panose="020B0504030602030204" pitchFamily="34" charset="0"/>
              </a:rPr>
              <a:t> </a:t>
            </a:r>
            <a:r>
              <a:rPr lang="en-GB" sz="2800" b="1" dirty="0" err="1">
                <a:solidFill>
                  <a:srgbClr val="002060"/>
                </a:solidFill>
                <a:latin typeface="Ubuntu" panose="020B0504030602030204" pitchFamily="34" charset="0"/>
              </a:rPr>
              <a:t>i</a:t>
            </a:r>
            <a:r>
              <a:rPr lang="en-GB" sz="2800" b="1" dirty="0">
                <a:solidFill>
                  <a:srgbClr val="002060"/>
                </a:solidFill>
                <a:latin typeface="Ubuntu" panose="020B0504030602030204" pitchFamily="34" charset="0"/>
              </a:rPr>
              <a:t> </a:t>
            </a:r>
            <a:r>
              <a:rPr lang="en-GB" sz="2800" b="1" dirty="0" err="1">
                <a:solidFill>
                  <a:srgbClr val="002060"/>
                </a:solidFill>
                <a:latin typeface="Ubuntu" panose="020B0504030602030204" pitchFamily="34" charset="0"/>
              </a:rPr>
              <a:t>pawb</a:t>
            </a:r>
            <a:r>
              <a:rPr lang="en-GB" sz="2800" b="1" dirty="0">
                <a:solidFill>
                  <a:srgbClr val="002060"/>
                </a:solidFill>
                <a:latin typeface="Ubuntu" panose="020B0504030602030204" pitchFamily="34" charset="0"/>
              </a:rPr>
              <a:t> / Welcome to all </a:t>
            </a:r>
          </a:p>
          <a:p>
            <a:endParaRPr lang="en-GB" sz="2800" b="1" dirty="0">
              <a:solidFill>
                <a:srgbClr val="002060"/>
              </a:solidFill>
              <a:latin typeface="Ubuntu" panose="020B0504030602030204" pitchFamily="34" charset="0"/>
            </a:endParaRPr>
          </a:p>
          <a:p>
            <a:pPr marL="285750" indent="-285750">
              <a:buFont typeface="Arial" panose="020B0604020202020204" pitchFamily="34" charset="0"/>
              <a:buChar char="•"/>
            </a:pPr>
            <a:r>
              <a:rPr lang="en-GB" sz="2800" b="1" dirty="0">
                <a:solidFill>
                  <a:srgbClr val="002060"/>
                </a:solidFill>
                <a:latin typeface="Ubuntu" panose="020B0504030602030204" pitchFamily="34" charset="0"/>
              </a:rPr>
              <a:t>Safe place –  Where LGBTQ+ staff &amp; allies can connect and provide peer to peer support, share lived experiences</a:t>
            </a:r>
          </a:p>
          <a:p>
            <a:endParaRPr lang="en-GB" sz="2800" b="1" dirty="0">
              <a:solidFill>
                <a:srgbClr val="002060"/>
              </a:solidFill>
              <a:latin typeface="Ubuntu" panose="020B0504030602030204" pitchFamily="34" charset="0"/>
            </a:endParaRPr>
          </a:p>
          <a:p>
            <a:pPr marL="285750" indent="-285750">
              <a:buFont typeface="Arial" panose="020B0604020202020204" pitchFamily="34" charset="0"/>
              <a:buChar char="•"/>
            </a:pPr>
            <a:r>
              <a:rPr lang="en-GB" sz="2800" b="1" dirty="0">
                <a:solidFill>
                  <a:srgbClr val="002060"/>
                </a:solidFill>
                <a:latin typeface="Ubuntu" panose="020B0504030602030204" pitchFamily="34" charset="0"/>
              </a:rPr>
              <a:t>Capture improvements &amp; new ideas </a:t>
            </a:r>
            <a:r>
              <a:rPr lang="en-GB" sz="2800" b="1" i="1" dirty="0">
                <a:solidFill>
                  <a:srgbClr val="002060"/>
                </a:solidFill>
                <a:latin typeface="Ubuntu" panose="020B0504030602030204" pitchFamily="34" charset="0"/>
              </a:rPr>
              <a:t>‘You said, we did’</a:t>
            </a:r>
          </a:p>
          <a:p>
            <a:endParaRPr lang="en-GB" sz="2800" b="1" dirty="0">
              <a:solidFill>
                <a:srgbClr val="002060"/>
              </a:solidFill>
              <a:latin typeface="Ubuntu" panose="020B0504030602030204" pitchFamily="34" charset="0"/>
            </a:endParaRPr>
          </a:p>
          <a:p>
            <a:pPr marL="285750" indent="-285750">
              <a:buFont typeface="Arial" panose="020B0604020202020204" pitchFamily="34" charset="0"/>
              <a:buChar char="•"/>
            </a:pPr>
            <a:r>
              <a:rPr lang="en-GB" sz="2800" b="1" dirty="0">
                <a:solidFill>
                  <a:srgbClr val="002060"/>
                </a:solidFill>
                <a:latin typeface="Ubuntu" panose="020B0504030602030204" pitchFamily="34" charset="0"/>
              </a:rPr>
              <a:t>Share &amp; raise awareness of LGBTQ+  issues, events/activities </a:t>
            </a:r>
          </a:p>
          <a:p>
            <a:endParaRPr lang="en-GB" sz="2800" b="1" dirty="0">
              <a:solidFill>
                <a:srgbClr val="002060"/>
              </a:solidFill>
              <a:latin typeface="Ubuntu" panose="020B0504030602030204" pitchFamily="34" charset="0"/>
            </a:endParaRPr>
          </a:p>
          <a:p>
            <a:pPr marL="285750" indent="-285750">
              <a:buFont typeface="Arial" panose="020B0604020202020204" pitchFamily="34" charset="0"/>
              <a:buChar char="•"/>
            </a:pPr>
            <a:r>
              <a:rPr lang="en-GB" sz="2800" b="1" dirty="0">
                <a:solidFill>
                  <a:srgbClr val="002060"/>
                </a:solidFill>
                <a:latin typeface="Ubuntu" panose="020B0504030602030204" pitchFamily="34" charset="0"/>
              </a:rPr>
              <a:t>Increase membership with LGBTQ+ staff and allies </a:t>
            </a:r>
          </a:p>
          <a:p>
            <a:endParaRPr lang="en-GB" sz="2800" b="1" dirty="0">
              <a:solidFill>
                <a:srgbClr val="002060"/>
              </a:solidFill>
              <a:latin typeface="Ubuntu" panose="020B0504030602030204" pitchFamily="34" charset="0"/>
            </a:endParaRPr>
          </a:p>
          <a:p>
            <a:pPr marL="285750" indent="-285750">
              <a:buFont typeface="Arial" panose="020B0604020202020204" pitchFamily="34" charset="0"/>
              <a:buChar char="•"/>
            </a:pPr>
            <a:r>
              <a:rPr lang="en-GB" sz="2800" b="1" dirty="0">
                <a:solidFill>
                  <a:srgbClr val="002060"/>
                </a:solidFill>
                <a:latin typeface="Ubuntu" panose="020B0504030602030204" pitchFamily="34" charset="0"/>
              </a:rPr>
              <a:t>Be a critical friend to Public Health Wales</a:t>
            </a:r>
          </a:p>
        </p:txBody>
      </p:sp>
    </p:spTree>
    <p:extLst>
      <p:ext uri="{BB962C8B-B14F-4D97-AF65-F5344CB8AC3E}">
        <p14:creationId xmlns:p14="http://schemas.microsoft.com/office/powerpoint/2010/main" val="33664800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8901" y="1949783"/>
            <a:ext cx="10471752" cy="1534394"/>
          </a:xfrm>
          <a:prstGeom prst="rect">
            <a:avLst/>
          </a:prstGeom>
        </p:spPr>
        <p:txBody>
          <a:bodyPr vert="horz" wrap="square" lIns="0" tIns="15875" rIns="0" bIns="0" rtlCol="0">
            <a:spAutoFit/>
          </a:bodyPr>
          <a:lstStyle/>
          <a:p>
            <a:pPr marL="12700">
              <a:lnSpc>
                <a:spcPct val="100000"/>
              </a:lnSpc>
              <a:spcBef>
                <a:spcPts val="125"/>
              </a:spcBef>
            </a:pPr>
            <a:r>
              <a:rPr lang="en-GB" spc="-20" dirty="0"/>
              <a:t>Looking back </a:t>
            </a:r>
            <a:r>
              <a:rPr lang="en-GB" sz="6000" spc="-10" dirty="0">
                <a:solidFill>
                  <a:srgbClr val="F43882"/>
                </a:solidFill>
                <a:latin typeface="Ubuntu-Light"/>
              </a:rPr>
              <a:t>2022/23</a:t>
            </a:r>
            <a:r>
              <a:rPr lang="en-GB" spc="-20" dirty="0"/>
              <a:t> </a:t>
            </a:r>
            <a:endParaRPr spc="-20" dirty="0"/>
          </a:p>
          <a:p>
            <a:pPr marL="12700">
              <a:lnSpc>
                <a:spcPct val="100000"/>
              </a:lnSpc>
              <a:spcBef>
                <a:spcPts val="210"/>
              </a:spcBef>
            </a:pPr>
            <a:endParaRPr sz="3700" dirty="0">
              <a:latin typeface="Ubuntu-Light"/>
              <a:cs typeface="Ubuntu-Light"/>
            </a:endParaRPr>
          </a:p>
        </p:txBody>
      </p:sp>
      <p:sp>
        <p:nvSpPr>
          <p:cNvPr id="6" name="object 6"/>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4</a:t>
            </a:fld>
            <a:endParaRPr/>
          </a:p>
        </p:txBody>
      </p:sp>
      <p:sp>
        <p:nvSpPr>
          <p:cNvPr id="9" name="Text Placeholder 8">
            <a:extLst>
              <a:ext uri="{FF2B5EF4-FFF2-40B4-BE49-F238E27FC236}">
                <a16:creationId xmlns:a16="http://schemas.microsoft.com/office/drawing/2014/main" id="{A0CFB5BC-B182-AA96-5389-F4AAE6E58D75}"/>
              </a:ext>
            </a:extLst>
          </p:cNvPr>
          <p:cNvSpPr txBox="1">
            <a:spLocks noGrp="1"/>
          </p:cNvSpPr>
          <p:nvPr>
            <p:ph type="body" idx="1"/>
          </p:nvPr>
        </p:nvSpPr>
        <p:spPr>
          <a:xfrm>
            <a:off x="472188" y="3069761"/>
            <a:ext cx="15185344" cy="8086509"/>
          </a:xfrm>
          <a:prstGeom prst="rect">
            <a:avLst/>
          </a:prstGeom>
          <a:noFill/>
        </p:spPr>
        <p:txBody>
          <a:bodyPr wrap="square">
            <a:spAutoFit/>
          </a:bodyPr>
          <a:lstStyle/>
          <a:p>
            <a:pPr>
              <a:lnSpc>
                <a:spcPct val="115000"/>
              </a:lnSpc>
            </a:pPr>
            <a:endParaRPr lang="en-GB" sz="2600" b="1" dirty="0">
              <a:solidFill>
                <a:srgbClr val="002060"/>
              </a:solidFill>
              <a:latin typeface="Ubuntu" panose="020B0504030602030204" pitchFamily="34" charset="0"/>
              <a:ea typeface="Calibri" panose="020F0502020204030204" pitchFamily="34" charset="0"/>
              <a:cs typeface="Times New Roman" panose="02020603050405020304" pitchFamily="18" charset="0"/>
            </a:endParaRPr>
          </a:p>
          <a:p>
            <a:pPr marL="565442" indent="-565442">
              <a:lnSpc>
                <a:spcPct val="115000"/>
              </a:lnSpc>
              <a:buFont typeface="Symbol" panose="05050102010706020507" pitchFamily="18" charset="2"/>
              <a:buChar char=""/>
            </a:pPr>
            <a:r>
              <a:rPr lang="en-GB" sz="2600" b="1" dirty="0">
                <a:solidFill>
                  <a:srgbClr val="002060"/>
                </a:solidFill>
                <a:latin typeface="Ubuntu" panose="020B0504030602030204" pitchFamily="34" charset="0"/>
                <a:ea typeface="Calibri" panose="020F0502020204030204" pitchFamily="34" charset="0"/>
                <a:cs typeface="Times New Roman" panose="02020603050405020304" pitchFamily="18" charset="0"/>
              </a:rPr>
              <a:t>Enfys Bear competition, which raised £120 for LBGT+ Cymru Helpline – </a:t>
            </a:r>
            <a:r>
              <a:rPr lang="en-GB" sz="2800" b="1" spc="-10" dirty="0">
                <a:solidFill>
                  <a:srgbClr val="F43882"/>
                </a:solidFill>
                <a:latin typeface="Ubuntu-Light"/>
              </a:rPr>
              <a:t>Oct 22 – Dec 22</a:t>
            </a:r>
            <a:endParaRPr lang="en-GB" sz="2600" b="1" dirty="0">
              <a:solidFill>
                <a:srgbClr val="002060"/>
              </a:solidFill>
              <a:latin typeface="Ubuntu" panose="020B0504030602030204" pitchFamily="34" charset="0"/>
              <a:ea typeface="Calibri" panose="020F0502020204030204" pitchFamily="34" charset="0"/>
              <a:cs typeface="Times New Roman" panose="02020603050405020304" pitchFamily="18" charset="0"/>
            </a:endParaRPr>
          </a:p>
          <a:p>
            <a:pPr marL="565442" indent="-565442">
              <a:lnSpc>
                <a:spcPct val="115000"/>
              </a:lnSpc>
              <a:buFont typeface="Symbol" panose="05050102010706020507" pitchFamily="18" charset="2"/>
              <a:buChar char=""/>
            </a:pPr>
            <a:r>
              <a:rPr lang="en-GB" sz="2600" b="1" dirty="0">
                <a:solidFill>
                  <a:srgbClr val="002060"/>
                </a:solidFill>
                <a:latin typeface="Ubuntu" panose="020B0504030602030204" pitchFamily="34" charset="0"/>
                <a:ea typeface="Calibri" panose="020F0502020204030204" pitchFamily="34" charset="0"/>
                <a:cs typeface="Times New Roman" panose="02020603050405020304" pitchFamily="18" charset="0"/>
              </a:rPr>
              <a:t>Trans awareness raising session with Kate Hutchinson </a:t>
            </a:r>
            <a:r>
              <a:rPr lang="en-GB" sz="2600" b="1" dirty="0">
                <a:latin typeface="Ubuntu" panose="020B0504030602030204" pitchFamily="34" charset="0"/>
                <a:ea typeface="Calibri" panose="020F0502020204030204" pitchFamily="34" charset="0"/>
                <a:cs typeface="Times New Roman" panose="02020603050405020304" pitchFamily="18" charset="0"/>
              </a:rPr>
              <a:t>– </a:t>
            </a:r>
            <a:r>
              <a:rPr lang="en-GB" sz="2600" b="1" spc="-10" dirty="0">
                <a:solidFill>
                  <a:srgbClr val="F43882"/>
                </a:solidFill>
                <a:latin typeface="Ubuntu-Light"/>
              </a:rPr>
              <a:t>Nov 22</a:t>
            </a:r>
            <a:endParaRPr lang="en-GB" sz="2600" b="1" dirty="0">
              <a:solidFill>
                <a:schemeClr val="accent5"/>
              </a:solidFill>
              <a:latin typeface="Ubuntu" panose="020B0504030602030204" pitchFamily="34" charset="0"/>
              <a:ea typeface="Calibri" panose="020F0502020204030204" pitchFamily="34" charset="0"/>
              <a:cs typeface="Times New Roman" panose="02020603050405020304" pitchFamily="18" charset="0"/>
            </a:endParaRPr>
          </a:p>
          <a:p>
            <a:pPr marL="565442" indent="-565442">
              <a:lnSpc>
                <a:spcPct val="115000"/>
              </a:lnSpc>
              <a:buFont typeface="Symbol" panose="05050102010706020507" pitchFamily="18" charset="2"/>
              <a:buChar char=""/>
            </a:pPr>
            <a:r>
              <a:rPr lang="en-GB" sz="2600" b="1" dirty="0">
                <a:solidFill>
                  <a:srgbClr val="002060"/>
                </a:solidFill>
                <a:latin typeface="Ubuntu" panose="020B0504030602030204" pitchFamily="34" charset="0"/>
                <a:ea typeface="Calibri" panose="020F0502020204030204" pitchFamily="34" charset="0"/>
                <a:cs typeface="Times New Roman" panose="02020603050405020304" pitchFamily="18" charset="0"/>
              </a:rPr>
              <a:t>Asexuality and people of colour awareness raising session with Yasmin Benoit – </a:t>
            </a:r>
            <a:r>
              <a:rPr lang="en-GB" sz="2600" dirty="0">
                <a:latin typeface="Ubuntu" panose="020B0504030602030204" pitchFamily="34" charset="0"/>
                <a:ea typeface="Calibri" panose="020F0502020204030204" pitchFamily="34" charset="0"/>
                <a:cs typeface="Times New Roman" panose="02020603050405020304" pitchFamily="18" charset="0"/>
              </a:rPr>
              <a:t> </a:t>
            </a:r>
            <a:r>
              <a:rPr lang="en-GB" sz="2600" b="1" spc="-10" dirty="0">
                <a:solidFill>
                  <a:srgbClr val="F43882"/>
                </a:solidFill>
                <a:latin typeface="Ubuntu-Light"/>
              </a:rPr>
              <a:t>April 23</a:t>
            </a:r>
            <a:endParaRPr lang="en-GB" sz="2600" b="1" dirty="0">
              <a:solidFill>
                <a:schemeClr val="accent5"/>
              </a:solidFill>
              <a:latin typeface="Ubuntu" panose="020B0504030602030204" pitchFamily="34" charset="0"/>
              <a:ea typeface="Calibri" panose="020F0502020204030204" pitchFamily="34" charset="0"/>
              <a:cs typeface="Times New Roman" panose="02020603050405020304" pitchFamily="18" charset="0"/>
            </a:endParaRPr>
          </a:p>
          <a:p>
            <a:pPr marL="565442" indent="-565442">
              <a:lnSpc>
                <a:spcPct val="115000"/>
              </a:lnSpc>
              <a:buFont typeface="Symbol" panose="05050102010706020507" pitchFamily="18" charset="2"/>
              <a:buChar char=""/>
            </a:pPr>
            <a:r>
              <a:rPr lang="en-GB" sz="2600" b="1" dirty="0">
                <a:solidFill>
                  <a:srgbClr val="002060"/>
                </a:solidFill>
                <a:latin typeface="Ubuntu" panose="020B0504030602030204" pitchFamily="34" charset="0"/>
                <a:ea typeface="Calibri" panose="020F0502020204030204" pitchFamily="34" charset="0"/>
                <a:cs typeface="Times New Roman" panose="02020603050405020304" pitchFamily="18" charset="0"/>
              </a:rPr>
              <a:t>International Day Against Homophobia, Transphobia and Biphobia News Story </a:t>
            </a:r>
            <a:r>
              <a:rPr lang="en-GB" sz="2600" dirty="0">
                <a:latin typeface="Ubuntu" panose="020B0504030602030204" pitchFamily="34" charset="0"/>
                <a:ea typeface="Calibri" panose="020F0502020204030204" pitchFamily="34" charset="0"/>
                <a:cs typeface="Times New Roman" panose="02020603050405020304" pitchFamily="18" charset="0"/>
              </a:rPr>
              <a:t>– </a:t>
            </a:r>
            <a:r>
              <a:rPr lang="en-GB" sz="2600" b="1" spc="-10" dirty="0">
                <a:solidFill>
                  <a:srgbClr val="F43882"/>
                </a:solidFill>
                <a:latin typeface="Ubuntu-Light"/>
              </a:rPr>
              <a:t>Published May 23 </a:t>
            </a:r>
            <a:endParaRPr lang="en-GB" sz="2600" b="1" dirty="0">
              <a:solidFill>
                <a:srgbClr val="868C99"/>
              </a:solidFill>
              <a:latin typeface="Ubuntu" panose="020B0504030602030204" pitchFamily="34" charset="0"/>
              <a:ea typeface="Calibri" panose="020F0502020204030204" pitchFamily="34" charset="0"/>
              <a:cs typeface="Times New Roman" panose="02020603050405020304" pitchFamily="18" charset="0"/>
            </a:endParaRPr>
          </a:p>
          <a:p>
            <a:pPr marL="565442" indent="-565442">
              <a:lnSpc>
                <a:spcPct val="115000"/>
              </a:lnSpc>
              <a:buFont typeface="Symbol" panose="05050102010706020507" pitchFamily="18" charset="2"/>
              <a:buChar char=""/>
            </a:pPr>
            <a:r>
              <a:rPr lang="en-GB" sz="2600" b="1" dirty="0">
                <a:solidFill>
                  <a:srgbClr val="002060"/>
                </a:solidFill>
                <a:latin typeface="Ubuntu" panose="020B0504030602030204" pitchFamily="34" charset="0"/>
                <a:ea typeface="Calibri" panose="020F0502020204030204" pitchFamily="34" charset="0"/>
                <a:cs typeface="Times New Roman" panose="02020603050405020304" pitchFamily="18" charset="0"/>
              </a:rPr>
              <a:t>Pride Events 2023 –  </a:t>
            </a:r>
            <a:r>
              <a:rPr lang="en-GB" sz="2600" b="1" spc="-10" dirty="0">
                <a:solidFill>
                  <a:srgbClr val="F43882"/>
                </a:solidFill>
                <a:latin typeface="Ubuntu-Light"/>
              </a:rPr>
              <a:t>Swansea (April), Pride Cymru Cardiff (June), </a:t>
            </a:r>
            <a:r>
              <a:rPr lang="en-GB" sz="2600" b="1" spc="-10" dirty="0">
                <a:solidFill>
                  <a:srgbClr val="F43882"/>
                </a:solidFill>
              </a:rPr>
              <a:t>1</a:t>
            </a:r>
            <a:r>
              <a:rPr lang="en-GB" sz="2600" b="1" spc="-10" baseline="30000" dirty="0">
                <a:solidFill>
                  <a:srgbClr val="F43882"/>
                </a:solidFill>
              </a:rPr>
              <a:t>st</a:t>
            </a:r>
            <a:r>
              <a:rPr lang="en-GB" sz="2600" b="1" spc="-10" dirty="0">
                <a:solidFill>
                  <a:srgbClr val="F43882"/>
                </a:solidFill>
              </a:rPr>
              <a:t> Merthyr Pride (August)</a:t>
            </a:r>
            <a:endParaRPr lang="en-GB" sz="2600" b="1" dirty="0">
              <a:solidFill>
                <a:schemeClr val="accent5"/>
              </a:solidFill>
              <a:latin typeface="Ubuntu" panose="020B0504030602030204" pitchFamily="34" charset="0"/>
              <a:ea typeface="Calibri" panose="020F0502020204030204" pitchFamily="34" charset="0"/>
              <a:cs typeface="Times New Roman" panose="02020603050405020304" pitchFamily="18" charset="0"/>
            </a:endParaRPr>
          </a:p>
          <a:p>
            <a:pPr marL="565442" indent="-565442">
              <a:lnSpc>
                <a:spcPct val="115000"/>
              </a:lnSpc>
              <a:buFont typeface="Symbol" panose="05050102010706020507" pitchFamily="18" charset="2"/>
              <a:buChar char=""/>
            </a:pPr>
            <a:r>
              <a:rPr lang="en-GB" sz="2600" b="1" dirty="0">
                <a:solidFill>
                  <a:srgbClr val="002060"/>
                </a:solidFill>
                <a:latin typeface="Ubuntu" panose="020B0504030602030204" pitchFamily="34" charset="0"/>
                <a:ea typeface="Calibri" panose="020F0502020204030204" pitchFamily="34" charset="0"/>
                <a:cs typeface="Times New Roman" panose="02020603050405020304" pitchFamily="18" charset="0"/>
              </a:rPr>
              <a:t>New Co Chairs, ‘Getting to know you survey’ – </a:t>
            </a:r>
            <a:r>
              <a:rPr lang="en-GB" sz="2600" b="1" spc="-10" dirty="0">
                <a:solidFill>
                  <a:srgbClr val="F43882"/>
                </a:solidFill>
                <a:latin typeface="Ubuntu-Light"/>
              </a:rPr>
              <a:t>June &amp; August 23</a:t>
            </a:r>
            <a:endParaRPr lang="en-GB" sz="2600" b="1" dirty="0">
              <a:solidFill>
                <a:schemeClr val="accent5"/>
              </a:solidFill>
              <a:latin typeface="Ubuntu" panose="020B0504030602030204" pitchFamily="34" charset="0"/>
              <a:ea typeface="Calibri" panose="020F0502020204030204" pitchFamily="34" charset="0"/>
              <a:cs typeface="Times New Roman" panose="02020603050405020304" pitchFamily="18" charset="0"/>
            </a:endParaRPr>
          </a:p>
          <a:p>
            <a:pPr marL="565442" indent="-565442" algn="just">
              <a:lnSpc>
                <a:spcPct val="115000"/>
              </a:lnSpc>
              <a:buFont typeface="Symbol" panose="05050102010706020507" pitchFamily="18" charset="2"/>
              <a:buChar char=""/>
            </a:pPr>
            <a:r>
              <a:rPr lang="en-US" sz="2600" b="1" dirty="0">
                <a:solidFill>
                  <a:srgbClr val="002060"/>
                </a:solidFill>
                <a:latin typeface="Ubuntu" panose="020B0504030602030204" pitchFamily="34" charset="0"/>
                <a:ea typeface="Calibri" panose="020F0502020204030204" pitchFamily="34" charset="0"/>
                <a:cs typeface="Times New Roman" panose="02020603050405020304" pitchFamily="18" charset="0"/>
              </a:rPr>
              <a:t>Non-Binary awareness raising event with Kay Dennis to highlight the experiences of non-binary people </a:t>
            </a:r>
            <a:r>
              <a:rPr lang="en-US" sz="2600" b="1" dirty="0">
                <a:latin typeface="Ubuntu" panose="020B0504030602030204" pitchFamily="34" charset="0"/>
                <a:ea typeface="Calibri" panose="020F0502020204030204" pitchFamily="34" charset="0"/>
                <a:cs typeface="Times New Roman" panose="02020603050405020304" pitchFamily="18" charset="0"/>
              </a:rPr>
              <a:t>– </a:t>
            </a:r>
            <a:r>
              <a:rPr lang="en-GB" sz="2600" b="1" spc="-10" dirty="0">
                <a:solidFill>
                  <a:srgbClr val="F43882"/>
                </a:solidFill>
                <a:latin typeface="Ubuntu-Light"/>
              </a:rPr>
              <a:t>July 23</a:t>
            </a:r>
            <a:endParaRPr lang="en-US" sz="2600" b="1" dirty="0">
              <a:solidFill>
                <a:schemeClr val="accent5"/>
              </a:solidFill>
              <a:latin typeface="Ubuntu" panose="020B0504030602030204" pitchFamily="34" charset="0"/>
              <a:ea typeface="Calibri" panose="020F0502020204030204" pitchFamily="34" charset="0"/>
              <a:cs typeface="Times New Roman" panose="02020603050405020304" pitchFamily="18" charset="0"/>
            </a:endParaRPr>
          </a:p>
          <a:p>
            <a:pPr marL="565442" indent="-565442">
              <a:lnSpc>
                <a:spcPct val="115000"/>
              </a:lnSpc>
              <a:buFont typeface="Symbol" panose="05050102010706020507" pitchFamily="18" charset="2"/>
              <a:buChar char=""/>
            </a:pPr>
            <a:r>
              <a:rPr lang="en-GB" sz="2600" b="1" dirty="0">
                <a:solidFill>
                  <a:srgbClr val="002060"/>
                </a:solidFill>
                <a:effectLst/>
                <a:latin typeface="Ubuntu" panose="020B0504030602030204" pitchFamily="34" charset="0"/>
                <a:ea typeface="Times New Roman" panose="02020603050405020304" pitchFamily="18" charset="0"/>
              </a:rPr>
              <a:t>Updated </a:t>
            </a:r>
            <a:r>
              <a:rPr lang="en-GB" sz="2600" b="1" dirty="0" err="1">
                <a:solidFill>
                  <a:srgbClr val="002060"/>
                </a:solidFill>
                <a:effectLst/>
                <a:latin typeface="Ubuntu" panose="020B0504030602030204" pitchFamily="34" charset="0"/>
                <a:ea typeface="Times New Roman" panose="02020603050405020304" pitchFamily="18" charset="0"/>
              </a:rPr>
              <a:t>ToR</a:t>
            </a:r>
            <a:r>
              <a:rPr lang="en-GB" sz="2600" b="1" dirty="0">
                <a:solidFill>
                  <a:srgbClr val="002060"/>
                </a:solidFill>
                <a:effectLst/>
                <a:latin typeface="Ubuntu" panose="020B0504030602030204" pitchFamily="34" charset="0"/>
                <a:ea typeface="Times New Roman" panose="02020603050405020304" pitchFamily="18" charset="0"/>
              </a:rPr>
              <a:t>  in line with new chair appointment – </a:t>
            </a:r>
            <a:r>
              <a:rPr lang="en-GB" sz="2600" b="1" spc="-10" dirty="0">
                <a:solidFill>
                  <a:srgbClr val="F43882"/>
                </a:solidFill>
                <a:latin typeface="Ubuntu-Light"/>
              </a:rPr>
              <a:t>July 23</a:t>
            </a:r>
            <a:r>
              <a:rPr lang="en-GB" sz="2600" b="1" dirty="0">
                <a:solidFill>
                  <a:srgbClr val="002060"/>
                </a:solidFill>
                <a:effectLst/>
                <a:latin typeface="Ubuntu" panose="020B0504030602030204" pitchFamily="34" charset="0"/>
                <a:ea typeface="Times New Roman" panose="02020603050405020304" pitchFamily="18" charset="0"/>
              </a:rPr>
              <a:t> </a:t>
            </a:r>
            <a:endParaRPr lang="en-US" sz="2600" b="1" dirty="0">
              <a:solidFill>
                <a:schemeClr val="accent5"/>
              </a:solidFill>
              <a:latin typeface="Ubuntu" panose="020B0504030602030204" pitchFamily="34" charset="0"/>
              <a:ea typeface="Calibri" panose="020F0502020204030204" pitchFamily="34" charset="0"/>
              <a:cs typeface="Times New Roman" panose="02020603050405020304" pitchFamily="18" charset="0"/>
            </a:endParaRPr>
          </a:p>
          <a:p>
            <a:pPr marL="565442" indent="-565442">
              <a:lnSpc>
                <a:spcPct val="115000"/>
              </a:lnSpc>
              <a:buFont typeface="Symbol" panose="05050102010706020507" pitchFamily="18" charset="2"/>
              <a:buChar char=""/>
            </a:pPr>
            <a:r>
              <a:rPr lang="en-GB" sz="2600" b="1" dirty="0">
                <a:solidFill>
                  <a:srgbClr val="002060"/>
                </a:solidFill>
                <a:latin typeface="Ubuntu" panose="020B0504030602030204" pitchFamily="34" charset="0"/>
                <a:ea typeface="Calibri" panose="020F0502020204030204" pitchFamily="34" charset="0"/>
                <a:cs typeface="Times New Roman" panose="02020603050405020304" pitchFamily="18" charset="0"/>
              </a:rPr>
              <a:t>Network work meetings change to every 6 weeks –</a:t>
            </a:r>
            <a:r>
              <a:rPr lang="en-GB" sz="2600" b="1" spc="-10" dirty="0">
                <a:solidFill>
                  <a:srgbClr val="F43882"/>
                </a:solidFill>
                <a:latin typeface="Ubuntu-Light"/>
              </a:rPr>
              <a:t> September 23</a:t>
            </a:r>
            <a:endParaRPr lang="en-GB" sz="2600" b="1" dirty="0">
              <a:solidFill>
                <a:schemeClr val="accent5"/>
              </a:solidFill>
              <a:latin typeface="Ubuntu" panose="020B0504030602030204" pitchFamily="34" charset="0"/>
              <a:ea typeface="Calibri" panose="020F0502020204030204" pitchFamily="34" charset="0"/>
              <a:cs typeface="Times New Roman" panose="02020603050405020304" pitchFamily="18" charset="0"/>
            </a:endParaRPr>
          </a:p>
          <a:p>
            <a:pPr marL="565442" indent="-565442">
              <a:lnSpc>
                <a:spcPct val="115000"/>
              </a:lnSpc>
              <a:buFont typeface="Symbol" panose="05050102010706020507" pitchFamily="18" charset="2"/>
              <a:buChar char=""/>
            </a:pPr>
            <a:r>
              <a:rPr lang="en-GB" sz="2600" b="1" dirty="0">
                <a:solidFill>
                  <a:srgbClr val="002060"/>
                </a:solidFill>
                <a:latin typeface="Ubuntu" panose="020B0504030602030204" pitchFamily="34" charset="0"/>
                <a:ea typeface="Calibri" panose="020F0502020204030204" pitchFamily="34" charset="0"/>
                <a:cs typeface="Times New Roman" panose="02020603050405020304" pitchFamily="18" charset="0"/>
              </a:rPr>
              <a:t>Enfys LGBTQ+ Network Quiz </a:t>
            </a:r>
            <a:r>
              <a:rPr lang="en-GB" sz="2600" b="1" dirty="0">
                <a:latin typeface="Ubuntu" panose="020B0504030602030204" pitchFamily="34" charset="0"/>
                <a:ea typeface="Calibri" panose="020F0502020204030204" pitchFamily="34" charset="0"/>
                <a:cs typeface="Times New Roman" panose="02020603050405020304" pitchFamily="18" charset="0"/>
              </a:rPr>
              <a:t>– </a:t>
            </a:r>
            <a:r>
              <a:rPr lang="en-GB" sz="2600" b="1" spc="-10" dirty="0">
                <a:solidFill>
                  <a:srgbClr val="F43882"/>
                </a:solidFill>
                <a:latin typeface="Ubuntu-Light"/>
              </a:rPr>
              <a:t> September 23</a:t>
            </a:r>
            <a:endParaRPr lang="en-GB" sz="2600" b="1" dirty="0">
              <a:solidFill>
                <a:schemeClr val="accent5"/>
              </a:solidFill>
              <a:latin typeface="Ubuntu" panose="020B0504030602030204" pitchFamily="34" charset="0"/>
              <a:ea typeface="Calibri" panose="020F0502020204030204" pitchFamily="34" charset="0"/>
              <a:cs typeface="Times New Roman" panose="02020603050405020304" pitchFamily="18" charset="0"/>
            </a:endParaRPr>
          </a:p>
          <a:p>
            <a:pPr marL="565442" indent="-565442">
              <a:lnSpc>
                <a:spcPct val="115000"/>
              </a:lnSpc>
              <a:buFont typeface="Symbol" panose="05050102010706020507" pitchFamily="18" charset="2"/>
              <a:buChar char=""/>
            </a:pPr>
            <a:endParaRPr lang="en-GB" sz="2400" b="1" dirty="0">
              <a:solidFill>
                <a:schemeClr val="accent5"/>
              </a:solidFill>
              <a:latin typeface="Ubuntu" panose="020B0504030602030204" pitchFamily="34" charset="0"/>
              <a:ea typeface="Calibri" panose="020F0502020204030204" pitchFamily="34" charset="0"/>
              <a:cs typeface="Times New Roman" panose="02020603050405020304" pitchFamily="18" charset="0"/>
            </a:endParaRPr>
          </a:p>
          <a:p>
            <a:pPr marL="565442" indent="-565442">
              <a:lnSpc>
                <a:spcPct val="115000"/>
              </a:lnSpc>
              <a:buFont typeface="Symbol" panose="05050102010706020507" pitchFamily="18" charset="2"/>
              <a:buChar char=""/>
            </a:pPr>
            <a:endParaRPr lang="en-GB" sz="2400" b="1" dirty="0">
              <a:solidFill>
                <a:schemeClr val="accent5"/>
              </a:solidFill>
              <a:latin typeface="Ubuntu" panose="020B0504030602030204" pitchFamily="34" charset="0"/>
              <a:ea typeface="Calibri" panose="020F0502020204030204" pitchFamily="34" charset="0"/>
              <a:cs typeface="Times New Roman" panose="02020603050405020304" pitchFamily="18" charset="0"/>
            </a:endParaRPr>
          </a:p>
          <a:p>
            <a:pPr>
              <a:lnSpc>
                <a:spcPct val="115000"/>
              </a:lnSpc>
            </a:pPr>
            <a:endParaRPr lang="en-GB" sz="2400" b="1" dirty="0">
              <a:solidFill>
                <a:schemeClr val="accent5"/>
              </a:solidFill>
              <a:latin typeface="Ubuntu" panose="020B0504030602030204" pitchFamily="34" charset="0"/>
              <a:ea typeface="Calibri" panose="020F0502020204030204" pitchFamily="34" charset="0"/>
              <a:cs typeface="Times New Roman" panose="02020603050405020304" pitchFamily="18" charset="0"/>
            </a:endParaRPr>
          </a:p>
          <a:p>
            <a:pPr marL="565442" indent="-565442">
              <a:lnSpc>
                <a:spcPct val="115000"/>
              </a:lnSpc>
              <a:buFont typeface="Symbol" panose="05050102010706020507" pitchFamily="18" charset="2"/>
              <a:buChar char=""/>
            </a:pPr>
            <a:endParaRPr lang="en-GB" sz="2400" b="1" dirty="0">
              <a:solidFill>
                <a:schemeClr val="accent5"/>
              </a:solidFill>
              <a:latin typeface="Ubuntu" panose="020B0504030602030204" pitchFamily="34" charset="0"/>
              <a:ea typeface="Calibri" panose="020F0502020204030204" pitchFamily="34" charset="0"/>
              <a:cs typeface="Times New Roman" panose="02020603050405020304" pitchFamily="18" charset="0"/>
            </a:endParaRPr>
          </a:p>
          <a:p>
            <a:pPr marL="565442" indent="-565442">
              <a:buFont typeface="Arial" panose="020B0604020202020204" pitchFamily="34" charset="0"/>
              <a:buChar char="-"/>
            </a:pPr>
            <a:endParaRPr lang="en-GB" sz="2638" dirty="0">
              <a:solidFill>
                <a:srgbClr val="324F82"/>
              </a:solidFill>
              <a:latin typeface="Calibri" panose="020F0502020204030204" pitchFamily="34" charset="0"/>
              <a:ea typeface="Calibri" panose="020F0502020204030204" pitchFamily="34" charset="0"/>
            </a:endParaRPr>
          </a:p>
        </p:txBody>
      </p:sp>
      <p:pic>
        <p:nvPicPr>
          <p:cNvPr id="10" name="Content Placeholder 5" descr="A blue circle with a rainbow and white text&#10;&#10;Description automatically generated">
            <a:extLst>
              <a:ext uri="{FF2B5EF4-FFF2-40B4-BE49-F238E27FC236}">
                <a16:creationId xmlns:a16="http://schemas.microsoft.com/office/drawing/2014/main" id="{A8AD9449-124E-ABDB-06E2-A24CCABF3EE1}"/>
              </a:ext>
            </a:extLst>
          </p:cNvPr>
          <p:cNvPicPr>
            <a:picLocks noChangeAspect="1"/>
          </p:cNvPicPr>
          <p:nvPr/>
        </p:nvPicPr>
        <p:blipFill>
          <a:blip r:embed="rId3"/>
          <a:stretch>
            <a:fillRect/>
          </a:stretch>
        </p:blipFill>
        <p:spPr>
          <a:xfrm>
            <a:off x="15184631" y="1306478"/>
            <a:ext cx="4447280" cy="3526565"/>
          </a:xfrm>
          <a:prstGeom prst="rect">
            <a:avLst/>
          </a:prstGeom>
        </p:spPr>
      </p:pic>
      <p:sp>
        <p:nvSpPr>
          <p:cNvPr id="13" name="object 4">
            <a:extLst>
              <a:ext uri="{FF2B5EF4-FFF2-40B4-BE49-F238E27FC236}">
                <a16:creationId xmlns:a16="http://schemas.microsoft.com/office/drawing/2014/main" id="{7A9BD7AF-F30F-45B7-3069-B845E3AEAD4D}"/>
              </a:ext>
            </a:extLst>
          </p:cNvPr>
          <p:cNvSpPr txBox="1"/>
          <p:nvPr/>
        </p:nvSpPr>
        <p:spPr>
          <a:xfrm>
            <a:off x="472188" y="10390166"/>
            <a:ext cx="1712712" cy="557204"/>
          </a:xfrm>
          <a:prstGeom prst="rect">
            <a:avLst/>
          </a:prstGeom>
        </p:spPr>
        <p:txBody>
          <a:bodyPr vert="horz" wrap="square" lIns="0" tIns="3175" rIns="0" bIns="0" rtlCol="0">
            <a:spAutoFit/>
          </a:bodyPr>
          <a:lstStyle/>
          <a:p>
            <a:pPr marL="12700">
              <a:lnSpc>
                <a:spcPct val="100000"/>
              </a:lnSpc>
              <a:spcBef>
                <a:spcPts val="25"/>
              </a:spcBef>
            </a:pPr>
            <a:r>
              <a:rPr b="1" dirty="0">
                <a:solidFill>
                  <a:srgbClr val="315083"/>
                </a:solidFill>
                <a:latin typeface="Ubuntu"/>
                <a:cs typeface="Ubuntu"/>
              </a:rPr>
              <a:t>Public</a:t>
            </a:r>
            <a:r>
              <a:rPr b="1" spc="-10" dirty="0">
                <a:solidFill>
                  <a:srgbClr val="315083"/>
                </a:solidFill>
                <a:latin typeface="Ubuntu"/>
                <a:cs typeface="Ubuntu"/>
              </a:rPr>
              <a:t> </a:t>
            </a:r>
            <a:r>
              <a:rPr b="1" dirty="0">
                <a:solidFill>
                  <a:srgbClr val="315083"/>
                </a:solidFill>
                <a:latin typeface="Ubuntu"/>
                <a:cs typeface="Ubuntu"/>
              </a:rPr>
              <a:t>Health </a:t>
            </a:r>
            <a:r>
              <a:rPr b="1" spc="-10" dirty="0">
                <a:solidFill>
                  <a:srgbClr val="315083"/>
                </a:solidFill>
                <a:latin typeface="Ubuntu"/>
                <a:cs typeface="Ubuntu"/>
              </a:rPr>
              <a:t>Wales</a:t>
            </a:r>
            <a:endParaRPr dirty="0">
              <a:latin typeface="Ubuntu"/>
              <a:cs typeface="Ubuntu"/>
            </a:endParaRPr>
          </a:p>
        </p:txBody>
      </p:sp>
      <p:sp>
        <p:nvSpPr>
          <p:cNvPr id="14" name="object 5">
            <a:extLst>
              <a:ext uri="{FF2B5EF4-FFF2-40B4-BE49-F238E27FC236}">
                <a16:creationId xmlns:a16="http://schemas.microsoft.com/office/drawing/2014/main" id="{B2C4BB7A-0C89-0CA1-1DCA-349795017378}"/>
              </a:ext>
            </a:extLst>
          </p:cNvPr>
          <p:cNvSpPr txBox="1"/>
          <p:nvPr/>
        </p:nvSpPr>
        <p:spPr>
          <a:xfrm>
            <a:off x="2184900" y="10390166"/>
            <a:ext cx="2191157" cy="280205"/>
          </a:xfrm>
          <a:prstGeom prst="rect">
            <a:avLst/>
          </a:prstGeom>
        </p:spPr>
        <p:txBody>
          <a:bodyPr vert="horz" wrap="square" lIns="0" tIns="3175" rIns="0" bIns="0" rtlCol="0">
            <a:spAutoFit/>
          </a:bodyPr>
          <a:lstStyle/>
          <a:p>
            <a:pPr marL="12700" algn="ctr">
              <a:lnSpc>
                <a:spcPct val="100000"/>
              </a:lnSpc>
              <a:spcBef>
                <a:spcPts val="25"/>
              </a:spcBef>
            </a:pPr>
            <a:r>
              <a:rPr lang="en-GB" spc="-10" dirty="0">
                <a:solidFill>
                  <a:srgbClr val="315083"/>
                </a:solidFill>
                <a:latin typeface="Ubuntu-Light"/>
                <a:cs typeface="Ubuntu-Light"/>
              </a:rPr>
              <a:t>Enfys Update 2023</a:t>
            </a:r>
            <a:endParaRPr dirty="0">
              <a:latin typeface="Ubuntu-Light"/>
              <a:cs typeface="Ubuntu-Light"/>
            </a:endParaRPr>
          </a:p>
        </p:txBody>
      </p:sp>
      <p:pic>
        <p:nvPicPr>
          <p:cNvPr id="3" name="Picture 2" descr="Diverse LGBTQI+ flags">
            <a:extLst>
              <a:ext uri="{FF2B5EF4-FFF2-40B4-BE49-F238E27FC236}">
                <a16:creationId xmlns:a16="http://schemas.microsoft.com/office/drawing/2014/main" id="{15C2620D-AC4B-55C2-37FC-236103862AF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357351" y="7278128"/>
            <a:ext cx="4275784" cy="2850521"/>
          </a:xfrm>
          <a:prstGeom prst="rect">
            <a:avLst/>
          </a:prstGeom>
        </p:spPr>
      </p:pic>
    </p:spTree>
    <p:extLst>
      <p:ext uri="{BB962C8B-B14F-4D97-AF65-F5344CB8AC3E}">
        <p14:creationId xmlns:p14="http://schemas.microsoft.com/office/powerpoint/2010/main" val="37060603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44908" y="1313194"/>
            <a:ext cx="10471752" cy="1534394"/>
          </a:xfrm>
          <a:prstGeom prst="rect">
            <a:avLst/>
          </a:prstGeom>
        </p:spPr>
        <p:txBody>
          <a:bodyPr vert="horz" wrap="square" lIns="0" tIns="15875" rIns="0" bIns="0" rtlCol="0">
            <a:spAutoFit/>
          </a:bodyPr>
          <a:lstStyle/>
          <a:p>
            <a:pPr marL="12700">
              <a:lnSpc>
                <a:spcPct val="100000"/>
              </a:lnSpc>
              <a:spcBef>
                <a:spcPts val="125"/>
              </a:spcBef>
            </a:pPr>
            <a:r>
              <a:rPr lang="en-GB" spc="-20" dirty="0"/>
              <a:t>Looking forward </a:t>
            </a:r>
            <a:r>
              <a:rPr lang="en-GB" sz="6000" spc="-10" dirty="0">
                <a:solidFill>
                  <a:srgbClr val="F43882"/>
                </a:solidFill>
                <a:latin typeface="Ubuntu-Light"/>
              </a:rPr>
              <a:t>2023/24</a:t>
            </a:r>
            <a:r>
              <a:rPr lang="en-GB" spc="-20" dirty="0"/>
              <a:t> </a:t>
            </a:r>
            <a:endParaRPr spc="-20" dirty="0"/>
          </a:p>
          <a:p>
            <a:pPr marL="12700">
              <a:lnSpc>
                <a:spcPct val="100000"/>
              </a:lnSpc>
              <a:spcBef>
                <a:spcPts val="210"/>
              </a:spcBef>
            </a:pPr>
            <a:endParaRPr sz="3700" dirty="0">
              <a:latin typeface="Ubuntu-Light"/>
              <a:cs typeface="Ubuntu-Light"/>
            </a:endParaRPr>
          </a:p>
        </p:txBody>
      </p:sp>
      <p:sp>
        <p:nvSpPr>
          <p:cNvPr id="6" name="object 6"/>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5</a:t>
            </a:fld>
            <a:endParaRPr/>
          </a:p>
        </p:txBody>
      </p:sp>
      <p:sp>
        <p:nvSpPr>
          <p:cNvPr id="9" name="Text Placeholder 8">
            <a:extLst>
              <a:ext uri="{FF2B5EF4-FFF2-40B4-BE49-F238E27FC236}">
                <a16:creationId xmlns:a16="http://schemas.microsoft.com/office/drawing/2014/main" id="{A0CFB5BC-B182-AA96-5389-F4AAE6E58D75}"/>
              </a:ext>
            </a:extLst>
          </p:cNvPr>
          <p:cNvSpPr txBox="1">
            <a:spLocks noGrp="1"/>
          </p:cNvSpPr>
          <p:nvPr>
            <p:ph type="body" idx="1"/>
          </p:nvPr>
        </p:nvSpPr>
        <p:spPr>
          <a:xfrm>
            <a:off x="644908" y="2614375"/>
            <a:ext cx="15185344" cy="2666756"/>
          </a:xfrm>
          <a:prstGeom prst="rect">
            <a:avLst/>
          </a:prstGeom>
          <a:noFill/>
        </p:spPr>
        <p:txBody>
          <a:bodyPr wrap="square">
            <a:spAutoFit/>
          </a:bodyPr>
          <a:lstStyle/>
          <a:p>
            <a:pPr>
              <a:lnSpc>
                <a:spcPct val="107000"/>
              </a:lnSpc>
              <a:spcAft>
                <a:spcPts val="1319"/>
              </a:spcAft>
            </a:pPr>
            <a:endParaRPr lang="en-GB" sz="2400" b="1" dirty="0">
              <a:latin typeface="Ubuntu" panose="020B0504030602030204" pitchFamily="34" charset="0"/>
              <a:ea typeface="Calibri" panose="020F0502020204030204" pitchFamily="34" charset="0"/>
              <a:cs typeface="Times New Roman" panose="02020603050405020304" pitchFamily="18" charset="0"/>
            </a:endParaRPr>
          </a:p>
          <a:p>
            <a:pPr marL="565442" indent="-565442">
              <a:lnSpc>
                <a:spcPct val="115000"/>
              </a:lnSpc>
              <a:buFont typeface="Symbol" panose="05050102010706020507" pitchFamily="18" charset="2"/>
              <a:buChar char=""/>
            </a:pPr>
            <a:endParaRPr lang="en-GB" sz="2400" b="1" dirty="0">
              <a:solidFill>
                <a:schemeClr val="accent5"/>
              </a:solidFill>
              <a:latin typeface="Ubuntu" panose="020B0504030602030204" pitchFamily="34" charset="0"/>
              <a:ea typeface="Calibri" panose="020F0502020204030204" pitchFamily="34" charset="0"/>
              <a:cs typeface="Times New Roman" panose="02020603050405020304" pitchFamily="18" charset="0"/>
            </a:endParaRPr>
          </a:p>
          <a:p>
            <a:pPr marL="565442" indent="-565442">
              <a:lnSpc>
                <a:spcPct val="115000"/>
              </a:lnSpc>
              <a:buFont typeface="Symbol" panose="05050102010706020507" pitchFamily="18" charset="2"/>
              <a:buChar char=""/>
            </a:pPr>
            <a:endParaRPr lang="en-GB" sz="2400" b="1" dirty="0">
              <a:solidFill>
                <a:schemeClr val="accent5"/>
              </a:solidFill>
              <a:latin typeface="Ubuntu" panose="020B0504030602030204" pitchFamily="34" charset="0"/>
              <a:ea typeface="Calibri" panose="020F0502020204030204" pitchFamily="34" charset="0"/>
              <a:cs typeface="Times New Roman" panose="02020603050405020304" pitchFamily="18" charset="0"/>
            </a:endParaRPr>
          </a:p>
          <a:p>
            <a:pPr>
              <a:lnSpc>
                <a:spcPct val="115000"/>
              </a:lnSpc>
            </a:pPr>
            <a:endParaRPr lang="en-GB" sz="2400" b="1" dirty="0">
              <a:solidFill>
                <a:schemeClr val="accent5"/>
              </a:solidFill>
              <a:latin typeface="Ubuntu" panose="020B0504030602030204" pitchFamily="34" charset="0"/>
              <a:ea typeface="Calibri" panose="020F0502020204030204" pitchFamily="34" charset="0"/>
              <a:cs typeface="Times New Roman" panose="02020603050405020304" pitchFamily="18" charset="0"/>
            </a:endParaRPr>
          </a:p>
          <a:p>
            <a:pPr marL="565442" indent="-565442">
              <a:lnSpc>
                <a:spcPct val="115000"/>
              </a:lnSpc>
              <a:buFont typeface="Symbol" panose="05050102010706020507" pitchFamily="18" charset="2"/>
              <a:buChar char=""/>
            </a:pPr>
            <a:endParaRPr lang="en-GB" sz="2400" b="1" dirty="0">
              <a:solidFill>
                <a:schemeClr val="accent5"/>
              </a:solidFill>
              <a:latin typeface="Ubuntu" panose="020B0504030602030204" pitchFamily="34" charset="0"/>
              <a:ea typeface="Calibri" panose="020F0502020204030204" pitchFamily="34" charset="0"/>
              <a:cs typeface="Times New Roman" panose="02020603050405020304" pitchFamily="18" charset="0"/>
            </a:endParaRPr>
          </a:p>
          <a:p>
            <a:pPr marL="565442" indent="-565442">
              <a:buFont typeface="Arial" panose="020B0604020202020204" pitchFamily="34" charset="0"/>
              <a:buChar char="-"/>
            </a:pPr>
            <a:endParaRPr lang="en-GB" sz="2638" dirty="0">
              <a:solidFill>
                <a:srgbClr val="324F82"/>
              </a:solidFill>
              <a:latin typeface="Calibri" panose="020F0502020204030204" pitchFamily="34" charset="0"/>
              <a:ea typeface="Calibri" panose="020F0502020204030204" pitchFamily="34" charset="0"/>
            </a:endParaRPr>
          </a:p>
        </p:txBody>
      </p:sp>
      <p:pic>
        <p:nvPicPr>
          <p:cNvPr id="10" name="Content Placeholder 5" descr="A blue circle with a rainbow and white text&#10;&#10;Description automatically generated">
            <a:extLst>
              <a:ext uri="{FF2B5EF4-FFF2-40B4-BE49-F238E27FC236}">
                <a16:creationId xmlns:a16="http://schemas.microsoft.com/office/drawing/2014/main" id="{A8AD9449-124E-ABDB-06E2-A24CCABF3EE1}"/>
              </a:ext>
            </a:extLst>
          </p:cNvPr>
          <p:cNvPicPr>
            <a:picLocks noChangeAspect="1"/>
          </p:cNvPicPr>
          <p:nvPr/>
        </p:nvPicPr>
        <p:blipFill>
          <a:blip r:embed="rId3"/>
          <a:stretch>
            <a:fillRect/>
          </a:stretch>
        </p:blipFill>
        <p:spPr>
          <a:xfrm>
            <a:off x="14552907" y="5606884"/>
            <a:ext cx="4992643" cy="3959022"/>
          </a:xfrm>
          <a:prstGeom prst="rect">
            <a:avLst/>
          </a:prstGeom>
        </p:spPr>
      </p:pic>
      <p:sp>
        <p:nvSpPr>
          <p:cNvPr id="13" name="object 4">
            <a:extLst>
              <a:ext uri="{FF2B5EF4-FFF2-40B4-BE49-F238E27FC236}">
                <a16:creationId xmlns:a16="http://schemas.microsoft.com/office/drawing/2014/main" id="{7A9BD7AF-F30F-45B7-3069-B845E3AEAD4D}"/>
              </a:ext>
            </a:extLst>
          </p:cNvPr>
          <p:cNvSpPr txBox="1"/>
          <p:nvPr/>
        </p:nvSpPr>
        <p:spPr>
          <a:xfrm>
            <a:off x="472188" y="10390166"/>
            <a:ext cx="1712712" cy="557204"/>
          </a:xfrm>
          <a:prstGeom prst="rect">
            <a:avLst/>
          </a:prstGeom>
        </p:spPr>
        <p:txBody>
          <a:bodyPr vert="horz" wrap="square" lIns="0" tIns="3175" rIns="0" bIns="0" rtlCol="0">
            <a:spAutoFit/>
          </a:bodyPr>
          <a:lstStyle/>
          <a:p>
            <a:pPr marL="12700">
              <a:lnSpc>
                <a:spcPct val="100000"/>
              </a:lnSpc>
              <a:spcBef>
                <a:spcPts val="25"/>
              </a:spcBef>
            </a:pPr>
            <a:r>
              <a:rPr b="1" dirty="0">
                <a:solidFill>
                  <a:srgbClr val="315083"/>
                </a:solidFill>
                <a:latin typeface="Ubuntu"/>
                <a:cs typeface="Ubuntu"/>
              </a:rPr>
              <a:t>Public</a:t>
            </a:r>
            <a:r>
              <a:rPr b="1" spc="-10" dirty="0">
                <a:solidFill>
                  <a:srgbClr val="315083"/>
                </a:solidFill>
                <a:latin typeface="Ubuntu"/>
                <a:cs typeface="Ubuntu"/>
              </a:rPr>
              <a:t> </a:t>
            </a:r>
            <a:r>
              <a:rPr b="1" dirty="0">
                <a:solidFill>
                  <a:srgbClr val="315083"/>
                </a:solidFill>
                <a:latin typeface="Ubuntu"/>
                <a:cs typeface="Ubuntu"/>
              </a:rPr>
              <a:t>Health </a:t>
            </a:r>
            <a:r>
              <a:rPr b="1" spc="-10" dirty="0">
                <a:solidFill>
                  <a:srgbClr val="315083"/>
                </a:solidFill>
                <a:latin typeface="Ubuntu"/>
                <a:cs typeface="Ubuntu"/>
              </a:rPr>
              <a:t>Wales</a:t>
            </a:r>
            <a:endParaRPr dirty="0">
              <a:latin typeface="Ubuntu"/>
              <a:cs typeface="Ubuntu"/>
            </a:endParaRPr>
          </a:p>
        </p:txBody>
      </p:sp>
      <p:sp>
        <p:nvSpPr>
          <p:cNvPr id="14" name="object 5">
            <a:extLst>
              <a:ext uri="{FF2B5EF4-FFF2-40B4-BE49-F238E27FC236}">
                <a16:creationId xmlns:a16="http://schemas.microsoft.com/office/drawing/2014/main" id="{B2C4BB7A-0C89-0CA1-1DCA-349795017378}"/>
              </a:ext>
            </a:extLst>
          </p:cNvPr>
          <p:cNvSpPr txBox="1"/>
          <p:nvPr/>
        </p:nvSpPr>
        <p:spPr>
          <a:xfrm>
            <a:off x="2184900" y="10390166"/>
            <a:ext cx="2191157" cy="280205"/>
          </a:xfrm>
          <a:prstGeom prst="rect">
            <a:avLst/>
          </a:prstGeom>
        </p:spPr>
        <p:txBody>
          <a:bodyPr vert="horz" wrap="square" lIns="0" tIns="3175" rIns="0" bIns="0" rtlCol="0">
            <a:spAutoFit/>
          </a:bodyPr>
          <a:lstStyle/>
          <a:p>
            <a:pPr marL="12700" algn="ctr">
              <a:lnSpc>
                <a:spcPct val="100000"/>
              </a:lnSpc>
              <a:spcBef>
                <a:spcPts val="25"/>
              </a:spcBef>
            </a:pPr>
            <a:r>
              <a:rPr lang="en-GB" spc="-10" dirty="0">
                <a:solidFill>
                  <a:srgbClr val="315083"/>
                </a:solidFill>
                <a:latin typeface="Ubuntu-Light"/>
                <a:cs typeface="Ubuntu-Light"/>
              </a:rPr>
              <a:t>Enfys Update 2023</a:t>
            </a:r>
            <a:endParaRPr dirty="0">
              <a:latin typeface="Ubuntu-Light"/>
              <a:cs typeface="Ubuntu-Light"/>
            </a:endParaRPr>
          </a:p>
        </p:txBody>
      </p:sp>
      <p:sp>
        <p:nvSpPr>
          <p:cNvPr id="5" name="TextBox 4">
            <a:extLst>
              <a:ext uri="{FF2B5EF4-FFF2-40B4-BE49-F238E27FC236}">
                <a16:creationId xmlns:a16="http://schemas.microsoft.com/office/drawing/2014/main" id="{10DA871D-F81E-4155-C6C0-7230BC41B6D8}"/>
              </a:ext>
            </a:extLst>
          </p:cNvPr>
          <p:cNvSpPr txBox="1"/>
          <p:nvPr/>
        </p:nvSpPr>
        <p:spPr>
          <a:xfrm>
            <a:off x="142511" y="2333821"/>
            <a:ext cx="14293384" cy="7884402"/>
          </a:xfrm>
          <a:prstGeom prst="rect">
            <a:avLst/>
          </a:prstGeom>
          <a:noFill/>
        </p:spPr>
        <p:txBody>
          <a:bodyPr wrap="square">
            <a:spAutoFit/>
          </a:bodyPr>
          <a:lstStyle/>
          <a:p>
            <a:pPr marL="565442" indent="-565442">
              <a:lnSpc>
                <a:spcPct val="115000"/>
              </a:lnSpc>
              <a:buFont typeface="Symbol" panose="05050102010706020507" pitchFamily="18" charset="2"/>
              <a:buChar char=""/>
            </a:pPr>
            <a:r>
              <a:rPr lang="en-GB" sz="2400" b="1" dirty="0">
                <a:solidFill>
                  <a:srgbClr val="002060"/>
                </a:solidFill>
                <a:latin typeface="Ubuntu" panose="020B0504030602030204" pitchFamily="34" charset="0"/>
                <a:ea typeface="Calibri" panose="020F0502020204030204" pitchFamily="34" charset="0"/>
                <a:cs typeface="Times New Roman" panose="02020603050405020304" pitchFamily="18" charset="0"/>
              </a:rPr>
              <a:t>Launching ‘</a:t>
            </a:r>
            <a:r>
              <a:rPr lang="en-GB" sz="2400" b="1" dirty="0" err="1">
                <a:solidFill>
                  <a:srgbClr val="002060"/>
                </a:solidFill>
                <a:latin typeface="Ubuntu" panose="020B0504030602030204" pitchFamily="34" charset="0"/>
                <a:ea typeface="Calibri" panose="020F0502020204030204" pitchFamily="34" charset="0"/>
                <a:cs typeface="Times New Roman" panose="02020603050405020304" pitchFamily="18" charset="0"/>
              </a:rPr>
              <a:t>LGBTe</a:t>
            </a:r>
            <a:r>
              <a:rPr lang="en-GB" sz="2400" b="1" dirty="0">
                <a:solidFill>
                  <a:srgbClr val="002060"/>
                </a:solidFill>
                <a:latin typeface="Ubuntu" panose="020B0504030602030204" pitchFamily="34" charset="0"/>
                <a:ea typeface="Calibri" panose="020F0502020204030204" pitchFamily="34" charset="0"/>
                <a:cs typeface="Times New Roman" panose="02020603050405020304" pitchFamily="18" charset="0"/>
              </a:rPr>
              <a:t> a </a:t>
            </a:r>
            <a:r>
              <a:rPr lang="en-GB" sz="2400" b="1" dirty="0" err="1">
                <a:solidFill>
                  <a:srgbClr val="002060"/>
                </a:solidFill>
                <a:latin typeface="Ubuntu" panose="020B0504030602030204" pitchFamily="34" charset="0"/>
                <a:ea typeface="Calibri" panose="020F0502020204030204" pitchFamily="34" charset="0"/>
                <a:cs typeface="Times New Roman" panose="02020603050405020304" pitchFamily="18" charset="0"/>
              </a:rPr>
              <a:t>coffi</a:t>
            </a:r>
            <a:r>
              <a:rPr lang="en-GB" sz="2400" b="1" dirty="0">
                <a:solidFill>
                  <a:srgbClr val="002060"/>
                </a:solidFill>
                <a:latin typeface="Ubuntu" panose="020B0504030602030204" pitchFamily="34" charset="0"/>
                <a:ea typeface="Calibri" panose="020F0502020204030204" pitchFamily="34" charset="0"/>
                <a:cs typeface="Times New Roman" panose="02020603050405020304" pitchFamily="18" charset="0"/>
              </a:rPr>
              <a:t>+’ break sessions in between network meetings </a:t>
            </a:r>
            <a:r>
              <a:rPr lang="en-GB" sz="2400" b="1" dirty="0">
                <a:solidFill>
                  <a:schemeClr val="accent5"/>
                </a:solidFill>
                <a:latin typeface="Ubuntu" panose="020B0504030602030204" pitchFamily="34" charset="0"/>
                <a:ea typeface="Calibri" panose="020F0502020204030204" pitchFamily="34" charset="0"/>
                <a:cs typeface="Times New Roman" panose="02020603050405020304" pitchFamily="18" charset="0"/>
              </a:rPr>
              <a:t>– </a:t>
            </a:r>
            <a:r>
              <a:rPr lang="en-GB" sz="2400" b="1" spc="-10" dirty="0">
                <a:solidFill>
                  <a:srgbClr val="F43882"/>
                </a:solidFill>
                <a:latin typeface="Ubuntu-Light"/>
              </a:rPr>
              <a:t>23 Oct 23</a:t>
            </a:r>
            <a:endParaRPr lang="en-GB" sz="2400" b="1" dirty="0">
              <a:solidFill>
                <a:schemeClr val="accent5"/>
              </a:solidFill>
              <a:latin typeface="Ubuntu" panose="020B0504030602030204" pitchFamily="34" charset="0"/>
              <a:ea typeface="Calibri" panose="020F0502020204030204" pitchFamily="34" charset="0"/>
              <a:cs typeface="Times New Roman" panose="02020603050405020304" pitchFamily="18" charset="0"/>
            </a:endParaRPr>
          </a:p>
          <a:p>
            <a:pPr marL="565442" indent="-565442">
              <a:lnSpc>
                <a:spcPct val="115000"/>
              </a:lnSpc>
              <a:buFont typeface="Symbol" panose="05050102010706020507" pitchFamily="18" charset="2"/>
              <a:buChar char=""/>
            </a:pPr>
            <a:r>
              <a:rPr lang="en-GB" sz="2400" b="1" i="0" dirty="0">
                <a:solidFill>
                  <a:srgbClr val="002060"/>
                </a:solidFill>
                <a:effectLst/>
                <a:latin typeface="Segoe UI" panose="020B0502040204020203" pitchFamily="34" charset="0"/>
              </a:rPr>
              <a:t>Bi Visibility Day Event - Navigating the asylum system: bisexual forced migrants with Rania </a:t>
            </a:r>
            <a:r>
              <a:rPr lang="en-GB" sz="2400" b="1" i="0" dirty="0" err="1">
                <a:solidFill>
                  <a:srgbClr val="002060"/>
                </a:solidFill>
                <a:effectLst/>
                <a:latin typeface="Segoe UI" panose="020B0502040204020203" pitchFamily="34" charset="0"/>
              </a:rPr>
              <a:t>Vamvaka</a:t>
            </a:r>
            <a:r>
              <a:rPr lang="en-GB" sz="2400" b="1" i="0" dirty="0">
                <a:solidFill>
                  <a:srgbClr val="002060"/>
                </a:solidFill>
                <a:effectLst/>
                <a:latin typeface="Segoe UI" panose="020B0502040204020203" pitchFamily="34" charset="0"/>
              </a:rPr>
              <a:t> – </a:t>
            </a:r>
            <a:r>
              <a:rPr lang="en-GB" sz="2400" b="1" spc="-10" dirty="0">
                <a:solidFill>
                  <a:srgbClr val="F43882"/>
                </a:solidFill>
                <a:latin typeface="Ubuntu-Light"/>
              </a:rPr>
              <a:t> Sep 23</a:t>
            </a:r>
            <a:endParaRPr lang="en-GB" sz="2400" b="1" dirty="0">
              <a:solidFill>
                <a:schemeClr val="accent5"/>
              </a:solidFill>
              <a:latin typeface="Ubuntu" panose="020B0504030602030204" pitchFamily="34" charset="0"/>
              <a:ea typeface="Calibri" panose="020F0502020204030204" pitchFamily="34" charset="0"/>
              <a:cs typeface="Times New Roman" panose="02020603050405020304" pitchFamily="18" charset="0"/>
            </a:endParaRPr>
          </a:p>
          <a:p>
            <a:pPr marL="565442" indent="-565442">
              <a:lnSpc>
                <a:spcPct val="115000"/>
              </a:lnSpc>
              <a:buFont typeface="Symbol" panose="05050102010706020507" pitchFamily="18" charset="2"/>
              <a:buChar char=""/>
            </a:pPr>
            <a:r>
              <a:rPr lang="en-GB" sz="2400" b="1" dirty="0">
                <a:solidFill>
                  <a:srgbClr val="002060"/>
                </a:solidFill>
                <a:latin typeface="Ubuntu" panose="020B0504030602030204" pitchFamily="34" charset="0"/>
                <a:ea typeface="Calibri" panose="020F0502020204030204" pitchFamily="34" charset="0"/>
                <a:cs typeface="Times New Roman" panose="02020603050405020304" pitchFamily="18" charset="0"/>
              </a:rPr>
              <a:t>International Pronouns Day – </a:t>
            </a:r>
            <a:r>
              <a:rPr lang="en-GB" sz="2400" b="1" spc="-10" dirty="0">
                <a:solidFill>
                  <a:srgbClr val="F43882"/>
                </a:solidFill>
                <a:latin typeface="Ubuntu-Light"/>
              </a:rPr>
              <a:t> 18</a:t>
            </a:r>
            <a:r>
              <a:rPr lang="en-GB" sz="2400" b="1" spc="-10" baseline="30000" dirty="0">
                <a:solidFill>
                  <a:srgbClr val="F43882"/>
                </a:solidFill>
                <a:latin typeface="Ubuntu-Light"/>
              </a:rPr>
              <a:t>th</a:t>
            </a:r>
            <a:r>
              <a:rPr lang="en-GB" sz="2400" b="1" spc="-10" dirty="0">
                <a:solidFill>
                  <a:srgbClr val="F43882"/>
                </a:solidFill>
                <a:latin typeface="Ubuntu-Light"/>
              </a:rPr>
              <a:t> Oct 23</a:t>
            </a:r>
            <a:endParaRPr lang="en-GB" sz="2400" b="1" dirty="0">
              <a:solidFill>
                <a:schemeClr val="accent5"/>
              </a:solidFill>
              <a:latin typeface="Ubuntu" panose="020B0504030602030204" pitchFamily="34" charset="0"/>
              <a:ea typeface="Calibri" panose="020F0502020204030204" pitchFamily="34" charset="0"/>
              <a:cs typeface="Times New Roman" panose="02020603050405020304" pitchFamily="18" charset="0"/>
            </a:endParaRPr>
          </a:p>
          <a:p>
            <a:pPr marL="565442" indent="-565442">
              <a:lnSpc>
                <a:spcPct val="115000"/>
              </a:lnSpc>
              <a:buFont typeface="Symbol" panose="05050102010706020507" pitchFamily="18" charset="2"/>
              <a:buChar char=""/>
            </a:pPr>
            <a:r>
              <a:rPr lang="en-GB" sz="2400" b="1" dirty="0">
                <a:solidFill>
                  <a:srgbClr val="002060"/>
                </a:solidFill>
                <a:effectLst/>
                <a:latin typeface="Ubuntu" panose="020B0504030602030204" pitchFamily="34" charset="0"/>
                <a:ea typeface="Times New Roman" panose="02020603050405020304" pitchFamily="18" charset="0"/>
              </a:rPr>
              <a:t>Theatre trip – ‘Social networking event for members to see ‘Everyone’s Talking About Jamie’ </a:t>
            </a:r>
            <a:r>
              <a:rPr lang="en-GB" sz="2400" b="1" dirty="0">
                <a:solidFill>
                  <a:srgbClr val="002060"/>
                </a:solidFill>
                <a:latin typeface="Ubuntu" panose="020B0504030602030204" pitchFamily="34" charset="0"/>
                <a:ea typeface="Times New Roman" panose="02020603050405020304" pitchFamily="18" charset="0"/>
              </a:rPr>
              <a:t> -</a:t>
            </a:r>
            <a:r>
              <a:rPr lang="en-GB" sz="2400" b="1" spc="-10" dirty="0">
                <a:solidFill>
                  <a:srgbClr val="F43882"/>
                </a:solidFill>
                <a:latin typeface="Ubuntu-Light"/>
              </a:rPr>
              <a:t> Oct 23</a:t>
            </a:r>
            <a:endParaRPr lang="en-GB" sz="2400" b="1" dirty="0">
              <a:solidFill>
                <a:srgbClr val="002060"/>
              </a:solidFill>
              <a:highlight>
                <a:srgbClr val="FFFF00"/>
              </a:highlight>
              <a:latin typeface="Ubuntu" panose="020B0504030602030204" pitchFamily="34" charset="0"/>
              <a:ea typeface="Calibri" panose="020F0502020204030204" pitchFamily="34" charset="0"/>
              <a:cs typeface="Times New Roman" panose="02020603050405020304" pitchFamily="18" charset="0"/>
            </a:endParaRPr>
          </a:p>
          <a:p>
            <a:pPr marL="565442" indent="-565442">
              <a:lnSpc>
                <a:spcPct val="115000"/>
              </a:lnSpc>
              <a:buFont typeface="Symbol" panose="05050102010706020507" pitchFamily="18" charset="2"/>
              <a:buChar char=""/>
            </a:pPr>
            <a:r>
              <a:rPr lang="en-GB" sz="2400" b="1" dirty="0">
                <a:solidFill>
                  <a:srgbClr val="002060"/>
                </a:solidFill>
                <a:latin typeface="Ubuntu" panose="020B0504030602030204" pitchFamily="34" charset="0"/>
                <a:ea typeface="Calibri" panose="020F0502020204030204" pitchFamily="34" charset="0"/>
                <a:cs typeface="Times New Roman" panose="02020603050405020304" pitchFamily="18" charset="0"/>
              </a:rPr>
              <a:t>Enfys Bear Competition, in association with the Women’s Network, fundraising for Women’s Aid Cymru, Trans Aid Cymru and Glitter Cymru – </a:t>
            </a:r>
            <a:r>
              <a:rPr lang="en-GB" sz="2400" b="1" spc="-10" dirty="0">
                <a:solidFill>
                  <a:srgbClr val="F43882"/>
                </a:solidFill>
                <a:latin typeface="Ubuntu-Light"/>
              </a:rPr>
              <a:t>23 Oct-Dec 23</a:t>
            </a:r>
            <a:endParaRPr lang="en-GB" sz="2400" b="1" dirty="0">
              <a:solidFill>
                <a:srgbClr val="002060"/>
              </a:solidFill>
              <a:latin typeface="Ubuntu" panose="020B0504030602030204" pitchFamily="34" charset="0"/>
              <a:ea typeface="Calibri" panose="020F0502020204030204" pitchFamily="34" charset="0"/>
              <a:cs typeface="Times New Roman" panose="02020603050405020304" pitchFamily="18" charset="0"/>
            </a:endParaRPr>
          </a:p>
          <a:p>
            <a:pPr marL="565442" indent="-565442">
              <a:lnSpc>
                <a:spcPct val="115000"/>
              </a:lnSpc>
              <a:buFont typeface="Symbol" panose="05050102010706020507" pitchFamily="18" charset="2"/>
              <a:buChar char=""/>
            </a:pPr>
            <a:r>
              <a:rPr lang="en-GB" sz="2400" b="1" dirty="0">
                <a:solidFill>
                  <a:srgbClr val="002060"/>
                </a:solidFill>
                <a:latin typeface="Ubuntu" panose="020B0504030602030204" pitchFamily="34" charset="0"/>
                <a:ea typeface="Calibri" panose="020F0502020204030204" pitchFamily="34" charset="0"/>
                <a:cs typeface="Times New Roman" panose="02020603050405020304" pitchFamily="18" charset="0"/>
              </a:rPr>
              <a:t>‘Can I call you that?’ In collaboration with REACH network </a:t>
            </a:r>
            <a:r>
              <a:rPr lang="en-GB" sz="2400" b="1" dirty="0">
                <a:solidFill>
                  <a:schemeClr val="accent5"/>
                </a:solidFill>
                <a:latin typeface="Ubuntu" panose="020B0504030602030204" pitchFamily="34" charset="0"/>
                <a:ea typeface="Calibri" panose="020F0502020204030204" pitchFamily="34" charset="0"/>
                <a:cs typeface="Times New Roman" panose="02020603050405020304" pitchFamily="18" charset="0"/>
              </a:rPr>
              <a:t>– </a:t>
            </a:r>
            <a:r>
              <a:rPr lang="en-GB" sz="2400" b="1" spc="-10" dirty="0">
                <a:solidFill>
                  <a:srgbClr val="F43882"/>
                </a:solidFill>
                <a:latin typeface="Ubuntu-Light"/>
              </a:rPr>
              <a:t> Nov 23</a:t>
            </a:r>
            <a:endParaRPr lang="en-GB" sz="2400" b="1" dirty="0">
              <a:solidFill>
                <a:schemeClr val="accent5"/>
              </a:solidFill>
              <a:latin typeface="Ubuntu" panose="020B0504030602030204" pitchFamily="34" charset="0"/>
              <a:ea typeface="Calibri" panose="020F0502020204030204" pitchFamily="34" charset="0"/>
              <a:cs typeface="Times New Roman" panose="02020603050405020304" pitchFamily="18" charset="0"/>
            </a:endParaRPr>
          </a:p>
          <a:p>
            <a:pPr marL="565442" indent="-565442">
              <a:lnSpc>
                <a:spcPct val="115000"/>
              </a:lnSpc>
              <a:buFont typeface="Symbol" panose="05050102010706020507" pitchFamily="18" charset="2"/>
              <a:buChar char=""/>
            </a:pPr>
            <a:r>
              <a:rPr lang="en-GB" sz="2400" b="1" dirty="0">
                <a:solidFill>
                  <a:srgbClr val="002060"/>
                </a:solidFill>
                <a:latin typeface="Ubuntu" panose="020B0504030602030204" pitchFamily="34" charset="0"/>
                <a:ea typeface="Calibri" panose="020F0502020204030204" pitchFamily="34" charset="0"/>
                <a:cs typeface="Times New Roman" panose="02020603050405020304" pitchFamily="18" charset="0"/>
              </a:rPr>
              <a:t>Trans Day of Remembrance - we will publish a News Story in honour of trans people whose lives were lost to anti-transgender violence </a:t>
            </a:r>
            <a:r>
              <a:rPr lang="en-GB" sz="2400" b="1" dirty="0">
                <a:solidFill>
                  <a:schemeClr val="accent5"/>
                </a:solidFill>
                <a:latin typeface="Ubuntu" panose="020B0504030602030204" pitchFamily="34" charset="0"/>
                <a:ea typeface="Calibri" panose="020F0502020204030204" pitchFamily="34" charset="0"/>
                <a:cs typeface="Times New Roman" panose="02020603050405020304" pitchFamily="18" charset="0"/>
              </a:rPr>
              <a:t>– </a:t>
            </a:r>
            <a:r>
              <a:rPr lang="en-GB" sz="2400" b="1" spc="-10" dirty="0">
                <a:solidFill>
                  <a:srgbClr val="F43882"/>
                </a:solidFill>
                <a:latin typeface="Ubuntu-Light"/>
              </a:rPr>
              <a:t> 20</a:t>
            </a:r>
            <a:r>
              <a:rPr lang="en-GB" sz="2400" b="1" spc="-10" baseline="30000" dirty="0">
                <a:solidFill>
                  <a:srgbClr val="F43882"/>
                </a:solidFill>
                <a:latin typeface="Ubuntu-Light"/>
              </a:rPr>
              <a:t>th</a:t>
            </a:r>
            <a:r>
              <a:rPr lang="en-GB" sz="2400" b="1" spc="-10" dirty="0">
                <a:solidFill>
                  <a:srgbClr val="F43882"/>
                </a:solidFill>
                <a:latin typeface="Ubuntu-Light"/>
              </a:rPr>
              <a:t> Nov 23</a:t>
            </a:r>
            <a:endParaRPr lang="en-GB" sz="2400" b="1" dirty="0">
              <a:solidFill>
                <a:srgbClr val="002060"/>
              </a:solidFill>
              <a:latin typeface="Ubuntu" panose="020B0504030602030204" pitchFamily="34" charset="0"/>
              <a:ea typeface="Calibri" panose="020F0502020204030204" pitchFamily="34" charset="0"/>
              <a:cs typeface="Times New Roman" panose="02020603050405020304" pitchFamily="18" charset="0"/>
            </a:endParaRPr>
          </a:p>
          <a:p>
            <a:pPr marL="565442" indent="-565442">
              <a:lnSpc>
                <a:spcPct val="115000"/>
              </a:lnSpc>
              <a:buFont typeface="Symbol" panose="05050102010706020507" pitchFamily="18" charset="2"/>
              <a:buChar char=""/>
            </a:pPr>
            <a:r>
              <a:rPr lang="en-GB" sz="2400" b="1" dirty="0">
                <a:solidFill>
                  <a:srgbClr val="002060"/>
                </a:solidFill>
                <a:effectLst/>
                <a:latin typeface="Ubuntu" panose="020B0504030602030204" pitchFamily="34" charset="0"/>
                <a:ea typeface="Times New Roman" panose="02020603050405020304" pitchFamily="18" charset="0"/>
              </a:rPr>
              <a:t>Submit to Stonewall Workplace Equality Index 2024 – </a:t>
            </a:r>
            <a:r>
              <a:rPr lang="en-GB" sz="2400" b="1" spc="-10" dirty="0">
                <a:solidFill>
                  <a:srgbClr val="F43882"/>
                </a:solidFill>
                <a:latin typeface="Ubuntu-Light"/>
              </a:rPr>
              <a:t>Nov 23</a:t>
            </a:r>
            <a:endParaRPr lang="en-GB" sz="2400" b="1" dirty="0">
              <a:highlight>
                <a:srgbClr val="FFFF00"/>
              </a:highlight>
              <a:latin typeface="Ubuntu" panose="020B0504030602030204" pitchFamily="34" charset="0"/>
              <a:ea typeface="Calibri" panose="020F0502020204030204" pitchFamily="34" charset="0"/>
              <a:cs typeface="Times New Roman" panose="02020603050405020304" pitchFamily="18" charset="0"/>
            </a:endParaRPr>
          </a:p>
          <a:p>
            <a:pPr marL="565442" indent="-565442">
              <a:lnSpc>
                <a:spcPct val="115000"/>
              </a:lnSpc>
              <a:spcAft>
                <a:spcPts val="1649"/>
              </a:spcAft>
              <a:buFont typeface="Symbol" panose="05050102010706020507" pitchFamily="18" charset="2"/>
              <a:buChar char=""/>
            </a:pPr>
            <a:r>
              <a:rPr lang="en-GB" sz="2400" b="1" dirty="0">
                <a:solidFill>
                  <a:srgbClr val="002060"/>
                </a:solidFill>
                <a:latin typeface="Ubuntu" panose="020B0504030602030204" pitchFamily="34" charset="0"/>
                <a:ea typeface="Calibri" panose="020F0502020204030204" pitchFamily="34" charset="0"/>
                <a:cs typeface="Times New Roman" panose="02020603050405020304" pitchFamily="18" charset="0"/>
              </a:rPr>
              <a:t>LGBT+ History Month -  </a:t>
            </a:r>
            <a:r>
              <a:rPr lang="en-GB" sz="2400" b="1" spc="-10" dirty="0">
                <a:solidFill>
                  <a:srgbClr val="F43882"/>
                </a:solidFill>
                <a:latin typeface="Ubuntu-Light"/>
              </a:rPr>
              <a:t>23 Feb 2024</a:t>
            </a:r>
            <a:endParaRPr lang="en-GB" sz="2400" b="1" dirty="0">
              <a:solidFill>
                <a:schemeClr val="accent5"/>
              </a:solidFill>
              <a:latin typeface="Ubuntu" panose="020B0504030602030204" pitchFamily="34" charset="0"/>
              <a:ea typeface="Calibri" panose="020F0502020204030204" pitchFamily="34" charset="0"/>
              <a:cs typeface="Times New Roman" panose="02020603050405020304" pitchFamily="18" charset="0"/>
            </a:endParaRPr>
          </a:p>
          <a:p>
            <a:pPr marL="565442" indent="-565442">
              <a:lnSpc>
                <a:spcPct val="115000"/>
              </a:lnSpc>
              <a:spcAft>
                <a:spcPts val="1649"/>
              </a:spcAft>
              <a:buFont typeface="Symbol" panose="05050102010706020507" pitchFamily="18" charset="2"/>
              <a:buChar char=""/>
            </a:pPr>
            <a:r>
              <a:rPr lang="en-GB" sz="2400" b="1" dirty="0">
                <a:solidFill>
                  <a:srgbClr val="002060"/>
                </a:solidFill>
                <a:latin typeface="Ubuntu" panose="020B0504030602030204" pitchFamily="34" charset="0"/>
                <a:ea typeface="Calibri" panose="020F0502020204030204" pitchFamily="34" charset="0"/>
                <a:cs typeface="Times New Roman" panose="02020603050405020304" pitchFamily="18" charset="0"/>
              </a:rPr>
              <a:t>Pride Month – </a:t>
            </a:r>
            <a:r>
              <a:rPr lang="en-GB" sz="2400" b="1" spc="-10" dirty="0">
                <a:solidFill>
                  <a:srgbClr val="F43882"/>
                </a:solidFill>
                <a:latin typeface="Ubuntu-Light"/>
              </a:rPr>
              <a:t>June 24</a:t>
            </a:r>
            <a:endParaRPr lang="en-GB" sz="2400" b="1" dirty="0">
              <a:solidFill>
                <a:schemeClr val="accent5"/>
              </a:solidFill>
              <a:latin typeface="Ubuntu" panose="020B0504030602030204" pitchFamily="34" charset="0"/>
              <a:ea typeface="Calibri" panose="020F0502020204030204" pitchFamily="34" charset="0"/>
              <a:cs typeface="Times New Roman" panose="02020603050405020304" pitchFamily="18" charset="0"/>
            </a:endParaRPr>
          </a:p>
          <a:p>
            <a:pPr marL="565442" indent="-565442">
              <a:lnSpc>
                <a:spcPct val="115000"/>
              </a:lnSpc>
              <a:spcAft>
                <a:spcPts val="1649"/>
              </a:spcAft>
              <a:buFont typeface="Symbol" panose="05050102010706020507" pitchFamily="18" charset="2"/>
              <a:buChar char=""/>
            </a:pPr>
            <a:r>
              <a:rPr lang="en-GB" sz="2400" b="1" dirty="0">
                <a:solidFill>
                  <a:srgbClr val="002060"/>
                </a:solidFill>
                <a:latin typeface="Ubuntu" panose="020B0504030602030204" pitchFamily="34" charset="0"/>
                <a:ea typeface="Calibri" panose="020F0502020204030204" pitchFamily="34" charset="0"/>
                <a:cs typeface="Times New Roman" panose="02020603050405020304" pitchFamily="18" charset="0"/>
              </a:rPr>
              <a:t>Pride Cymru – </a:t>
            </a:r>
            <a:r>
              <a:rPr lang="en-GB" sz="2400" b="1" spc="-10" dirty="0">
                <a:solidFill>
                  <a:srgbClr val="F43882"/>
                </a:solidFill>
                <a:latin typeface="Ubuntu-Light"/>
              </a:rPr>
              <a:t> 22</a:t>
            </a:r>
            <a:r>
              <a:rPr lang="en-GB" sz="2400" b="1" spc="-10" baseline="30000" dirty="0">
                <a:solidFill>
                  <a:srgbClr val="F43882"/>
                </a:solidFill>
                <a:latin typeface="Ubuntu-Light"/>
              </a:rPr>
              <a:t>nd</a:t>
            </a:r>
            <a:r>
              <a:rPr lang="en-GB" sz="2400" b="1" spc="-10" dirty="0">
                <a:solidFill>
                  <a:srgbClr val="F43882"/>
                </a:solidFill>
                <a:latin typeface="Ubuntu-Light"/>
              </a:rPr>
              <a:t> June 24</a:t>
            </a:r>
            <a:endParaRPr lang="en-GB" sz="2400" b="1" dirty="0">
              <a:solidFill>
                <a:schemeClr val="accent5"/>
              </a:solidFill>
              <a:latin typeface="Ubuntu" panose="020B0504030602030204" pitchFamily="34" charset="0"/>
              <a:ea typeface="Calibri" panose="020F0502020204030204" pitchFamily="34" charset="0"/>
              <a:cs typeface="Times New Roman" panose="02020603050405020304" pitchFamily="18" charset="0"/>
            </a:endParaRPr>
          </a:p>
          <a:p>
            <a:pPr marL="565442" indent="-565442">
              <a:lnSpc>
                <a:spcPct val="115000"/>
              </a:lnSpc>
              <a:spcAft>
                <a:spcPts val="1649"/>
              </a:spcAft>
              <a:buFont typeface="Symbol" panose="05050102010706020507" pitchFamily="18" charset="2"/>
              <a:buChar char=""/>
            </a:pPr>
            <a:r>
              <a:rPr lang="en-GB" sz="2400" b="1" dirty="0">
                <a:solidFill>
                  <a:srgbClr val="002060"/>
                </a:solidFill>
                <a:latin typeface="Ubuntu" panose="020B0504030602030204" pitchFamily="34" charset="0"/>
                <a:ea typeface="Times New Roman" panose="02020603050405020304" pitchFamily="18" charset="0"/>
              </a:rPr>
              <a:t>Presence at Pride events an </a:t>
            </a:r>
            <a:r>
              <a:rPr lang="en-GB" sz="2400" b="1" dirty="0">
                <a:solidFill>
                  <a:srgbClr val="002060"/>
                </a:solidFill>
                <a:effectLst/>
                <a:latin typeface="Ubuntu" panose="020B0504030602030204" pitchFamily="34" charset="0"/>
                <a:ea typeface="Times New Roman" panose="02020603050405020304" pitchFamily="18" charset="0"/>
              </a:rPr>
              <a:t>intersectional approach – attend one in North Wales, Glitter Pride (BAME LGBTQ+ people) and Trans Pride Cymru</a:t>
            </a:r>
            <a:endParaRPr lang="en-GB" sz="2400" b="1" dirty="0">
              <a:solidFill>
                <a:schemeClr val="accent5"/>
              </a:solidFill>
              <a:latin typeface="Ubuntu" panose="020B0504030602030204" pitchFamily="34" charset="0"/>
              <a:ea typeface="Calibri" panose="020F0502020204030204" pitchFamily="34" charset="0"/>
              <a:cs typeface="Times New Roman" panose="02020603050405020304" pitchFamily="18" charset="0"/>
            </a:endParaRPr>
          </a:p>
        </p:txBody>
      </p:sp>
      <p:pic>
        <p:nvPicPr>
          <p:cNvPr id="1026" name="Picture 2">
            <a:extLst>
              <a:ext uri="{FF2B5EF4-FFF2-40B4-BE49-F238E27FC236}">
                <a16:creationId xmlns:a16="http://schemas.microsoft.com/office/drawing/2014/main" id="{72DB5553-BAE1-DF3C-6ADD-DDD41BFABD6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985902" y="1313194"/>
            <a:ext cx="4242376" cy="41888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5295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6</a:t>
            </a:fld>
            <a:endParaRPr/>
          </a:p>
        </p:txBody>
      </p:sp>
      <p:sp>
        <p:nvSpPr>
          <p:cNvPr id="9" name="Text Placeholder 8">
            <a:extLst>
              <a:ext uri="{FF2B5EF4-FFF2-40B4-BE49-F238E27FC236}">
                <a16:creationId xmlns:a16="http://schemas.microsoft.com/office/drawing/2014/main" id="{A0CFB5BC-B182-AA96-5389-F4AAE6E58D75}"/>
              </a:ext>
            </a:extLst>
          </p:cNvPr>
          <p:cNvSpPr txBox="1">
            <a:spLocks noGrp="1"/>
          </p:cNvSpPr>
          <p:nvPr>
            <p:ph type="body" idx="1"/>
          </p:nvPr>
        </p:nvSpPr>
        <p:spPr>
          <a:xfrm>
            <a:off x="644908" y="2614375"/>
            <a:ext cx="15185344" cy="2666756"/>
          </a:xfrm>
          <a:prstGeom prst="rect">
            <a:avLst/>
          </a:prstGeom>
          <a:noFill/>
        </p:spPr>
        <p:txBody>
          <a:bodyPr wrap="square">
            <a:spAutoFit/>
          </a:bodyPr>
          <a:lstStyle/>
          <a:p>
            <a:pPr>
              <a:lnSpc>
                <a:spcPct val="107000"/>
              </a:lnSpc>
              <a:spcAft>
                <a:spcPts val="1319"/>
              </a:spcAft>
            </a:pPr>
            <a:endParaRPr lang="en-GB" sz="2400" b="1" dirty="0">
              <a:latin typeface="Ubuntu" panose="020B0504030602030204" pitchFamily="34" charset="0"/>
              <a:ea typeface="Calibri" panose="020F0502020204030204" pitchFamily="34" charset="0"/>
              <a:cs typeface="Times New Roman" panose="02020603050405020304" pitchFamily="18" charset="0"/>
            </a:endParaRPr>
          </a:p>
          <a:p>
            <a:pPr marL="565442" indent="-565442">
              <a:lnSpc>
                <a:spcPct val="115000"/>
              </a:lnSpc>
              <a:buFont typeface="Symbol" panose="05050102010706020507" pitchFamily="18" charset="2"/>
              <a:buChar char=""/>
            </a:pPr>
            <a:endParaRPr lang="en-GB" sz="2400" b="1" dirty="0">
              <a:solidFill>
                <a:schemeClr val="accent5"/>
              </a:solidFill>
              <a:latin typeface="Ubuntu" panose="020B0504030602030204" pitchFamily="34" charset="0"/>
              <a:ea typeface="Calibri" panose="020F0502020204030204" pitchFamily="34" charset="0"/>
              <a:cs typeface="Times New Roman" panose="02020603050405020304" pitchFamily="18" charset="0"/>
            </a:endParaRPr>
          </a:p>
          <a:p>
            <a:pPr marL="565442" indent="-565442">
              <a:lnSpc>
                <a:spcPct val="115000"/>
              </a:lnSpc>
              <a:buFont typeface="Symbol" panose="05050102010706020507" pitchFamily="18" charset="2"/>
              <a:buChar char=""/>
            </a:pPr>
            <a:endParaRPr lang="en-GB" sz="2400" b="1" dirty="0">
              <a:solidFill>
                <a:schemeClr val="accent5"/>
              </a:solidFill>
              <a:latin typeface="Ubuntu" panose="020B0504030602030204" pitchFamily="34" charset="0"/>
              <a:ea typeface="Calibri" panose="020F0502020204030204" pitchFamily="34" charset="0"/>
              <a:cs typeface="Times New Roman" panose="02020603050405020304" pitchFamily="18" charset="0"/>
            </a:endParaRPr>
          </a:p>
          <a:p>
            <a:pPr>
              <a:lnSpc>
                <a:spcPct val="115000"/>
              </a:lnSpc>
            </a:pPr>
            <a:endParaRPr lang="en-GB" sz="2400" b="1" dirty="0">
              <a:solidFill>
                <a:schemeClr val="accent5"/>
              </a:solidFill>
              <a:latin typeface="Ubuntu" panose="020B0504030602030204" pitchFamily="34" charset="0"/>
              <a:ea typeface="Calibri" panose="020F0502020204030204" pitchFamily="34" charset="0"/>
              <a:cs typeface="Times New Roman" panose="02020603050405020304" pitchFamily="18" charset="0"/>
            </a:endParaRPr>
          </a:p>
          <a:p>
            <a:pPr marL="565442" indent="-565442">
              <a:lnSpc>
                <a:spcPct val="115000"/>
              </a:lnSpc>
              <a:buFont typeface="Symbol" panose="05050102010706020507" pitchFamily="18" charset="2"/>
              <a:buChar char=""/>
            </a:pPr>
            <a:endParaRPr lang="en-GB" sz="2400" b="1" dirty="0">
              <a:solidFill>
                <a:schemeClr val="accent5"/>
              </a:solidFill>
              <a:latin typeface="Ubuntu" panose="020B0504030602030204" pitchFamily="34" charset="0"/>
              <a:ea typeface="Calibri" panose="020F0502020204030204" pitchFamily="34" charset="0"/>
              <a:cs typeface="Times New Roman" panose="02020603050405020304" pitchFamily="18" charset="0"/>
            </a:endParaRPr>
          </a:p>
          <a:p>
            <a:pPr marL="565442" indent="-565442">
              <a:buFont typeface="Arial" panose="020B0604020202020204" pitchFamily="34" charset="0"/>
              <a:buChar char="-"/>
            </a:pPr>
            <a:endParaRPr lang="en-GB" sz="2638" dirty="0">
              <a:solidFill>
                <a:srgbClr val="324F82"/>
              </a:solidFill>
              <a:latin typeface="Calibri" panose="020F0502020204030204" pitchFamily="34" charset="0"/>
              <a:ea typeface="Calibri" panose="020F0502020204030204" pitchFamily="34" charset="0"/>
            </a:endParaRPr>
          </a:p>
        </p:txBody>
      </p:sp>
      <p:pic>
        <p:nvPicPr>
          <p:cNvPr id="10" name="Content Placeholder 5" descr="A blue circle with a rainbow and white text&#10;&#10;Description automatically generated">
            <a:extLst>
              <a:ext uri="{FF2B5EF4-FFF2-40B4-BE49-F238E27FC236}">
                <a16:creationId xmlns:a16="http://schemas.microsoft.com/office/drawing/2014/main" id="{A8AD9449-124E-ABDB-06E2-A24CCABF3EE1}"/>
              </a:ext>
            </a:extLst>
          </p:cNvPr>
          <p:cNvPicPr>
            <a:picLocks noChangeAspect="1"/>
          </p:cNvPicPr>
          <p:nvPr/>
        </p:nvPicPr>
        <p:blipFill>
          <a:blip r:embed="rId3"/>
          <a:stretch>
            <a:fillRect/>
          </a:stretch>
        </p:blipFill>
        <p:spPr>
          <a:xfrm>
            <a:off x="14599403" y="1377408"/>
            <a:ext cx="4498414" cy="3567113"/>
          </a:xfrm>
          <a:prstGeom prst="rect">
            <a:avLst/>
          </a:prstGeom>
        </p:spPr>
      </p:pic>
      <p:sp>
        <p:nvSpPr>
          <p:cNvPr id="13" name="object 4">
            <a:extLst>
              <a:ext uri="{FF2B5EF4-FFF2-40B4-BE49-F238E27FC236}">
                <a16:creationId xmlns:a16="http://schemas.microsoft.com/office/drawing/2014/main" id="{7A9BD7AF-F30F-45B7-3069-B845E3AEAD4D}"/>
              </a:ext>
            </a:extLst>
          </p:cNvPr>
          <p:cNvSpPr txBox="1"/>
          <p:nvPr/>
        </p:nvSpPr>
        <p:spPr>
          <a:xfrm>
            <a:off x="472188" y="10390166"/>
            <a:ext cx="1712712" cy="557204"/>
          </a:xfrm>
          <a:prstGeom prst="rect">
            <a:avLst/>
          </a:prstGeom>
        </p:spPr>
        <p:txBody>
          <a:bodyPr vert="horz" wrap="square" lIns="0" tIns="3175" rIns="0" bIns="0" rtlCol="0">
            <a:spAutoFit/>
          </a:bodyPr>
          <a:lstStyle/>
          <a:p>
            <a:pPr marL="12700">
              <a:lnSpc>
                <a:spcPct val="100000"/>
              </a:lnSpc>
              <a:spcBef>
                <a:spcPts val="25"/>
              </a:spcBef>
            </a:pPr>
            <a:r>
              <a:rPr b="1" dirty="0">
                <a:solidFill>
                  <a:srgbClr val="315083"/>
                </a:solidFill>
                <a:latin typeface="Ubuntu"/>
                <a:cs typeface="Ubuntu"/>
              </a:rPr>
              <a:t>Public</a:t>
            </a:r>
            <a:r>
              <a:rPr b="1" spc="-10" dirty="0">
                <a:solidFill>
                  <a:srgbClr val="315083"/>
                </a:solidFill>
                <a:latin typeface="Ubuntu"/>
                <a:cs typeface="Ubuntu"/>
              </a:rPr>
              <a:t> </a:t>
            </a:r>
            <a:r>
              <a:rPr b="1" dirty="0">
                <a:solidFill>
                  <a:srgbClr val="315083"/>
                </a:solidFill>
                <a:latin typeface="Ubuntu"/>
                <a:cs typeface="Ubuntu"/>
              </a:rPr>
              <a:t>Health </a:t>
            </a:r>
            <a:r>
              <a:rPr b="1" spc="-10" dirty="0">
                <a:solidFill>
                  <a:srgbClr val="315083"/>
                </a:solidFill>
                <a:latin typeface="Ubuntu"/>
                <a:cs typeface="Ubuntu"/>
              </a:rPr>
              <a:t>Wales</a:t>
            </a:r>
            <a:endParaRPr dirty="0">
              <a:latin typeface="Ubuntu"/>
              <a:cs typeface="Ubuntu"/>
            </a:endParaRPr>
          </a:p>
        </p:txBody>
      </p:sp>
      <p:sp>
        <p:nvSpPr>
          <p:cNvPr id="14" name="object 5">
            <a:extLst>
              <a:ext uri="{FF2B5EF4-FFF2-40B4-BE49-F238E27FC236}">
                <a16:creationId xmlns:a16="http://schemas.microsoft.com/office/drawing/2014/main" id="{B2C4BB7A-0C89-0CA1-1DCA-349795017378}"/>
              </a:ext>
            </a:extLst>
          </p:cNvPr>
          <p:cNvSpPr txBox="1"/>
          <p:nvPr/>
        </p:nvSpPr>
        <p:spPr>
          <a:xfrm>
            <a:off x="2184900" y="10390166"/>
            <a:ext cx="2191157" cy="280205"/>
          </a:xfrm>
          <a:prstGeom prst="rect">
            <a:avLst/>
          </a:prstGeom>
        </p:spPr>
        <p:txBody>
          <a:bodyPr vert="horz" wrap="square" lIns="0" tIns="3175" rIns="0" bIns="0" rtlCol="0">
            <a:spAutoFit/>
          </a:bodyPr>
          <a:lstStyle/>
          <a:p>
            <a:pPr marL="12700" algn="ctr">
              <a:lnSpc>
                <a:spcPct val="100000"/>
              </a:lnSpc>
              <a:spcBef>
                <a:spcPts val="25"/>
              </a:spcBef>
            </a:pPr>
            <a:r>
              <a:rPr lang="en-GB" spc="-10" dirty="0">
                <a:solidFill>
                  <a:srgbClr val="315083"/>
                </a:solidFill>
                <a:latin typeface="Ubuntu-Light"/>
                <a:cs typeface="Ubuntu-Light"/>
              </a:rPr>
              <a:t>Enfys Update 2023</a:t>
            </a:r>
            <a:endParaRPr dirty="0">
              <a:latin typeface="Ubuntu-Light"/>
              <a:cs typeface="Ubuntu-Light"/>
            </a:endParaRPr>
          </a:p>
        </p:txBody>
      </p:sp>
      <p:sp>
        <p:nvSpPr>
          <p:cNvPr id="3" name="object 2">
            <a:extLst>
              <a:ext uri="{FF2B5EF4-FFF2-40B4-BE49-F238E27FC236}">
                <a16:creationId xmlns:a16="http://schemas.microsoft.com/office/drawing/2014/main" id="{4C6A48CC-5E61-78DA-E84D-FF765E608694}"/>
              </a:ext>
            </a:extLst>
          </p:cNvPr>
          <p:cNvSpPr txBox="1">
            <a:spLocks/>
          </p:cNvSpPr>
          <p:nvPr/>
        </p:nvSpPr>
        <p:spPr>
          <a:xfrm>
            <a:off x="644908" y="1567672"/>
            <a:ext cx="16670834" cy="1508746"/>
          </a:xfrm>
          <a:prstGeom prst="rect">
            <a:avLst/>
          </a:prstGeom>
        </p:spPr>
        <p:txBody>
          <a:bodyPr vert="horz" wrap="square" lIns="0" tIns="15875" rIns="0" bIns="0" rtlCol="0">
            <a:spAutoFit/>
          </a:bodyPr>
          <a:lstStyle>
            <a:lvl1pPr>
              <a:defRPr sz="6000" b="1" i="0">
                <a:solidFill>
                  <a:srgbClr val="315083"/>
                </a:solidFill>
                <a:latin typeface="Ubuntu"/>
                <a:ea typeface="+mj-ea"/>
                <a:cs typeface="Ubuntu"/>
              </a:defRPr>
            </a:lvl1pPr>
          </a:lstStyle>
          <a:p>
            <a:pPr marL="12700">
              <a:spcBef>
                <a:spcPts val="125"/>
              </a:spcBef>
            </a:pPr>
            <a:r>
              <a:rPr lang="en-GB" spc="-20" dirty="0"/>
              <a:t>Enfys next steps</a:t>
            </a:r>
            <a:br>
              <a:rPr lang="en-GB" spc="-20" dirty="0"/>
            </a:br>
            <a:r>
              <a:rPr lang="en-GB" sz="3700" spc="-10" dirty="0">
                <a:solidFill>
                  <a:srgbClr val="F43882"/>
                </a:solidFill>
                <a:latin typeface="Ubuntu-Light"/>
              </a:rPr>
              <a:t>Executive 4 ASKS </a:t>
            </a:r>
            <a:r>
              <a:rPr lang="en-GB" sz="3700" spc="-10" dirty="0">
                <a:solidFill>
                  <a:srgbClr val="F43882"/>
                </a:solidFill>
                <a:latin typeface="Ubuntu-Light"/>
                <a:cs typeface="Ubuntu-Light"/>
              </a:rPr>
              <a:t>	</a:t>
            </a:r>
            <a:r>
              <a:rPr lang="en-GB" sz="3700" b="0" spc="-10" dirty="0">
                <a:solidFill>
                  <a:srgbClr val="F43882"/>
                </a:solidFill>
                <a:latin typeface="Ubuntu-Light"/>
                <a:cs typeface="Ubuntu-Light"/>
              </a:rPr>
              <a:t>						    </a:t>
            </a:r>
            <a:endParaRPr lang="en-GB" sz="3700" dirty="0">
              <a:latin typeface="Ubuntu-Light"/>
              <a:cs typeface="Ubuntu-Light"/>
            </a:endParaRPr>
          </a:p>
        </p:txBody>
      </p:sp>
      <p:sp>
        <p:nvSpPr>
          <p:cNvPr id="2" name="TextBox 1">
            <a:extLst>
              <a:ext uri="{FF2B5EF4-FFF2-40B4-BE49-F238E27FC236}">
                <a16:creationId xmlns:a16="http://schemas.microsoft.com/office/drawing/2014/main" id="{D9888AD8-9FF5-F6FF-D119-2BC3BCD4EA84}"/>
              </a:ext>
            </a:extLst>
          </p:cNvPr>
          <p:cNvSpPr txBox="1"/>
          <p:nvPr/>
        </p:nvSpPr>
        <p:spPr>
          <a:xfrm>
            <a:off x="472183" y="3410842"/>
            <a:ext cx="12564102" cy="1371594"/>
          </a:xfrm>
          <a:prstGeom prst="rect">
            <a:avLst/>
          </a:prstGeom>
          <a:noFill/>
        </p:spPr>
        <p:txBody>
          <a:bodyPr wrap="square">
            <a:spAutoFit/>
          </a:bodyPr>
          <a:lstStyle/>
          <a:p>
            <a:pPr marL="565442" indent="-565442">
              <a:lnSpc>
                <a:spcPct val="115000"/>
              </a:lnSpc>
              <a:spcAft>
                <a:spcPts val="1649"/>
              </a:spcAft>
              <a:buFont typeface="Symbol" panose="05050102010706020507" pitchFamily="18" charset="2"/>
              <a:buChar char=""/>
            </a:pPr>
            <a:r>
              <a:rPr lang="en-US" sz="3200" b="1" dirty="0">
                <a:solidFill>
                  <a:srgbClr val="002060"/>
                </a:solidFill>
                <a:effectLst/>
                <a:latin typeface="Ubuntu" panose="020B0504030602030204" pitchFamily="34" charset="0"/>
                <a:ea typeface="Times New Roman" panose="02020603050405020304" pitchFamily="18" charset="0"/>
                <a:cs typeface="Times New Roman" panose="02020603050405020304" pitchFamily="18" charset="0"/>
              </a:rPr>
              <a:t>Reverse mentoring opportunities for exec team </a:t>
            </a:r>
          </a:p>
          <a:p>
            <a:pPr>
              <a:lnSpc>
                <a:spcPct val="115000"/>
              </a:lnSpc>
              <a:spcAft>
                <a:spcPts val="1649"/>
              </a:spcAft>
            </a:pPr>
            <a:endParaRPr lang="en-US" sz="3200" b="1" dirty="0">
              <a:solidFill>
                <a:srgbClr val="002060"/>
              </a:solidFill>
              <a:effectLst/>
              <a:latin typeface="Ubuntu" panose="020B0504030602030204" pitchFamily="34" charset="0"/>
              <a:ea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8D940741-FF6B-E8E4-F0DC-045E7D2D8F4D}"/>
              </a:ext>
            </a:extLst>
          </p:cNvPr>
          <p:cNvSpPr txBox="1"/>
          <p:nvPr/>
        </p:nvSpPr>
        <p:spPr>
          <a:xfrm>
            <a:off x="472184" y="4608631"/>
            <a:ext cx="13945941" cy="1937903"/>
          </a:xfrm>
          <a:prstGeom prst="rect">
            <a:avLst/>
          </a:prstGeom>
          <a:noFill/>
        </p:spPr>
        <p:txBody>
          <a:bodyPr wrap="square">
            <a:spAutoFit/>
          </a:bodyPr>
          <a:lstStyle/>
          <a:p>
            <a:pPr marL="565442" indent="-565442">
              <a:lnSpc>
                <a:spcPct val="115000"/>
              </a:lnSpc>
              <a:spcAft>
                <a:spcPts val="1649"/>
              </a:spcAft>
              <a:buFont typeface="Symbol" panose="05050102010706020507" pitchFamily="18" charset="2"/>
              <a:buChar char=""/>
            </a:pPr>
            <a:r>
              <a:rPr lang="en-US" sz="3200" b="1" dirty="0">
                <a:solidFill>
                  <a:srgbClr val="002060"/>
                </a:solidFill>
                <a:effectLst/>
                <a:latin typeface="Ubuntu" panose="020B0504030602030204" pitchFamily="34" charset="0"/>
                <a:ea typeface="Times New Roman" panose="02020603050405020304" pitchFamily="18" charset="0"/>
              </a:rPr>
              <a:t>For execs to attend external LGBTQ+ conferences, events and seminars so they understand experiences of the community </a:t>
            </a:r>
            <a:r>
              <a:rPr lang="en-US" sz="3200" b="1" dirty="0">
                <a:solidFill>
                  <a:srgbClr val="002060"/>
                </a:solidFill>
                <a:effectLst/>
                <a:latin typeface="Ubuntu" panose="020B0504030602030204" pitchFamily="34" charset="0"/>
                <a:ea typeface="Times New Roman" panose="02020603050405020304" pitchFamily="18" charset="0"/>
                <a:cs typeface="Times New Roman" panose="02020603050405020304" pitchFamily="18" charset="0"/>
              </a:rPr>
              <a:t> </a:t>
            </a:r>
          </a:p>
          <a:p>
            <a:pPr>
              <a:lnSpc>
                <a:spcPct val="115000"/>
              </a:lnSpc>
              <a:spcAft>
                <a:spcPts val="1649"/>
              </a:spcAft>
            </a:pPr>
            <a:endParaRPr lang="en-US" sz="3200" b="1" dirty="0">
              <a:solidFill>
                <a:srgbClr val="002060"/>
              </a:solidFill>
              <a:effectLst/>
              <a:latin typeface="Ubuntu" panose="020B0504030602030204" pitchFamily="34" charset="0"/>
              <a:ea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3308062A-88BE-EE1E-CB64-EBE1BFE29816}"/>
              </a:ext>
            </a:extLst>
          </p:cNvPr>
          <p:cNvSpPr txBox="1"/>
          <p:nvPr/>
        </p:nvSpPr>
        <p:spPr>
          <a:xfrm>
            <a:off x="472185" y="6327834"/>
            <a:ext cx="13945941" cy="1937903"/>
          </a:xfrm>
          <a:prstGeom prst="rect">
            <a:avLst/>
          </a:prstGeom>
          <a:noFill/>
        </p:spPr>
        <p:txBody>
          <a:bodyPr wrap="square">
            <a:spAutoFit/>
          </a:bodyPr>
          <a:lstStyle/>
          <a:p>
            <a:pPr marL="565442" indent="-565442">
              <a:lnSpc>
                <a:spcPct val="115000"/>
              </a:lnSpc>
              <a:spcAft>
                <a:spcPts val="1649"/>
              </a:spcAft>
              <a:buFont typeface="Symbol" panose="05050102010706020507" pitchFamily="18" charset="2"/>
              <a:buChar char=""/>
            </a:pPr>
            <a:r>
              <a:rPr lang="en-US" sz="3200" b="1" dirty="0">
                <a:solidFill>
                  <a:srgbClr val="002060"/>
                </a:solidFill>
                <a:effectLst/>
                <a:latin typeface="Ubuntu" panose="020B0504030602030204" pitchFamily="34" charset="0"/>
                <a:ea typeface="Times New Roman" panose="02020603050405020304" pitchFamily="18" charset="0"/>
              </a:rPr>
              <a:t>Attend internal awareness raising events sessions to understand experiences of the community and demonstrate allyship</a:t>
            </a:r>
            <a:endParaRPr lang="en-US" sz="3200" b="1" dirty="0">
              <a:solidFill>
                <a:srgbClr val="002060"/>
              </a:solidFill>
              <a:effectLst/>
              <a:latin typeface="Ubuntu" panose="020B0504030602030204" pitchFamily="34" charset="0"/>
              <a:ea typeface="Times New Roman" panose="02020603050405020304" pitchFamily="18" charset="0"/>
              <a:cs typeface="Times New Roman" panose="02020603050405020304" pitchFamily="18" charset="0"/>
            </a:endParaRPr>
          </a:p>
          <a:p>
            <a:pPr>
              <a:lnSpc>
                <a:spcPct val="115000"/>
              </a:lnSpc>
              <a:spcAft>
                <a:spcPts val="1649"/>
              </a:spcAft>
            </a:pPr>
            <a:endParaRPr lang="en-US" sz="3200" b="1" dirty="0">
              <a:solidFill>
                <a:srgbClr val="002060"/>
              </a:solidFill>
              <a:effectLst/>
              <a:latin typeface="Ubuntu" panose="020B0504030602030204" pitchFamily="34" charset="0"/>
              <a:ea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484E52DC-9B1B-0DBA-0C87-E2F51BF0B7DB}"/>
              </a:ext>
            </a:extLst>
          </p:cNvPr>
          <p:cNvSpPr txBox="1"/>
          <p:nvPr/>
        </p:nvSpPr>
        <p:spPr>
          <a:xfrm>
            <a:off x="472186" y="7459251"/>
            <a:ext cx="13945941" cy="2143087"/>
          </a:xfrm>
          <a:prstGeom prst="rect">
            <a:avLst/>
          </a:prstGeom>
          <a:noFill/>
        </p:spPr>
        <p:txBody>
          <a:bodyPr wrap="square">
            <a:spAutoFit/>
          </a:bodyPr>
          <a:lstStyle/>
          <a:p>
            <a:pPr>
              <a:lnSpc>
                <a:spcPct val="115000"/>
              </a:lnSpc>
              <a:spcAft>
                <a:spcPts val="1649"/>
              </a:spcAft>
            </a:pPr>
            <a:endParaRPr lang="en-US" sz="3200" b="1" dirty="0">
              <a:solidFill>
                <a:srgbClr val="002060"/>
              </a:solidFill>
              <a:effectLst/>
              <a:latin typeface="Ubuntu" panose="020B0504030602030204" pitchFamily="34" charset="0"/>
              <a:ea typeface="Times New Roman" panose="02020603050405020304" pitchFamily="18" charset="0"/>
            </a:endParaRPr>
          </a:p>
          <a:p>
            <a:pPr marL="565442" indent="-565442">
              <a:lnSpc>
                <a:spcPct val="115000"/>
              </a:lnSpc>
              <a:spcAft>
                <a:spcPts val="1649"/>
              </a:spcAft>
              <a:buFont typeface="Symbol" panose="05050102010706020507" pitchFamily="18" charset="2"/>
              <a:buChar char=""/>
            </a:pPr>
            <a:r>
              <a:rPr lang="en-US" sz="3200" b="1" dirty="0">
                <a:solidFill>
                  <a:srgbClr val="002060"/>
                </a:solidFill>
                <a:latin typeface="Ubuntu" panose="020B0504030602030204" pitchFamily="34" charset="0"/>
                <a:ea typeface="Times New Roman" panose="02020603050405020304" pitchFamily="18" charset="0"/>
              </a:rPr>
              <a:t>We would love a new  Executive Sponsor for Enfys!</a:t>
            </a:r>
            <a:endParaRPr lang="en-US" sz="3200" b="1" dirty="0">
              <a:solidFill>
                <a:srgbClr val="002060"/>
              </a:solidFill>
              <a:effectLst/>
              <a:latin typeface="Ubuntu" panose="020B0504030602030204" pitchFamily="34" charset="0"/>
              <a:ea typeface="Times New Roman" panose="02020603050405020304" pitchFamily="18" charset="0"/>
            </a:endParaRPr>
          </a:p>
          <a:p>
            <a:pPr marL="565442" indent="-565442">
              <a:lnSpc>
                <a:spcPct val="115000"/>
              </a:lnSpc>
              <a:spcAft>
                <a:spcPts val="1649"/>
              </a:spcAft>
              <a:buFont typeface="Symbol" panose="05050102010706020507" pitchFamily="18" charset="2"/>
              <a:buChar char=""/>
            </a:pPr>
            <a:endParaRPr lang="en-US" sz="3200" b="1" dirty="0">
              <a:solidFill>
                <a:srgbClr val="002060"/>
              </a:solidFill>
              <a:effectLst/>
              <a:latin typeface="Ubuntu" panose="020B0504030602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34794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8"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15300" y="4197086"/>
            <a:ext cx="7946150" cy="4478149"/>
          </a:xfrm>
          <a:prstGeom prst="rect">
            <a:avLst/>
          </a:prstGeom>
        </p:spPr>
        <p:txBody>
          <a:bodyPr vert="horz" wrap="square" lIns="0" tIns="15240" rIns="0" bIns="0" rtlCol="0">
            <a:spAutoFit/>
          </a:bodyPr>
          <a:lstStyle/>
          <a:p>
            <a:pPr marL="12700">
              <a:lnSpc>
                <a:spcPct val="100000"/>
              </a:lnSpc>
              <a:spcBef>
                <a:spcPts val="1920"/>
              </a:spcBef>
            </a:pPr>
            <a:r>
              <a:rPr lang="en-GB" sz="5000" b="0" err="1">
                <a:solidFill>
                  <a:srgbClr val="FFFFFF"/>
                </a:solidFill>
              </a:rPr>
              <a:t>Gweithio</a:t>
            </a:r>
            <a:r>
              <a:rPr lang="en-GB" sz="5000" b="0">
                <a:solidFill>
                  <a:srgbClr val="FFFFFF"/>
                </a:solidFill>
              </a:rPr>
              <a:t> </a:t>
            </a:r>
            <a:r>
              <a:rPr lang="en-GB" sz="5000" b="0" err="1">
                <a:solidFill>
                  <a:srgbClr val="FFFFFF"/>
                </a:solidFill>
              </a:rPr>
              <a:t>gyda'n</a:t>
            </a:r>
            <a:r>
              <a:rPr lang="en-GB" sz="5000" b="0">
                <a:solidFill>
                  <a:srgbClr val="FFFFFF"/>
                </a:solidFill>
              </a:rPr>
              <a:t> </a:t>
            </a:r>
            <a:r>
              <a:rPr lang="en-GB" sz="5000" b="0" err="1">
                <a:solidFill>
                  <a:srgbClr val="FFFFFF"/>
                </a:solidFill>
              </a:rPr>
              <a:t>gilydd</a:t>
            </a:r>
            <a:r>
              <a:rPr lang="en-GB" sz="5000" b="0">
                <a:solidFill>
                  <a:srgbClr val="FFFFFF"/>
                </a:solidFill>
              </a:rPr>
              <a:t> </a:t>
            </a:r>
            <a:br>
              <a:rPr lang="en-GB" sz="5000" b="0">
                <a:solidFill>
                  <a:srgbClr val="FFFFFF"/>
                </a:solidFill>
              </a:rPr>
            </a:br>
            <a:r>
              <a:rPr lang="en-GB" sz="5000" b="0" err="1">
                <a:solidFill>
                  <a:srgbClr val="FFFFFF"/>
                </a:solidFill>
              </a:rPr>
              <a:t>i</a:t>
            </a:r>
            <a:r>
              <a:rPr lang="en-GB" sz="5000" b="0">
                <a:solidFill>
                  <a:srgbClr val="FFFFFF"/>
                </a:solidFill>
              </a:rPr>
              <a:t> </a:t>
            </a:r>
            <a:r>
              <a:rPr lang="en-GB" sz="5000" b="0" err="1">
                <a:solidFill>
                  <a:srgbClr val="FFFFFF"/>
                </a:solidFill>
              </a:rPr>
              <a:t>greu</a:t>
            </a:r>
            <a:r>
              <a:rPr lang="en-GB" sz="5000" b="0">
                <a:solidFill>
                  <a:srgbClr val="FFFFFF"/>
                </a:solidFill>
              </a:rPr>
              <a:t> Cymru </a:t>
            </a:r>
            <a:r>
              <a:rPr lang="en-GB" sz="5000" b="0" err="1">
                <a:solidFill>
                  <a:srgbClr val="FFFFFF"/>
                </a:solidFill>
              </a:rPr>
              <a:t>iachach</a:t>
            </a:r>
            <a:br>
              <a:rPr lang="en-GB" sz="5000" b="0">
                <a:solidFill>
                  <a:srgbClr val="FFFFFF"/>
                </a:solidFill>
              </a:rPr>
            </a:br>
            <a:br>
              <a:rPr lang="en-GB" sz="5000" b="0">
                <a:solidFill>
                  <a:srgbClr val="FFFFFF"/>
                </a:solidFill>
              </a:rPr>
            </a:br>
            <a:r>
              <a:rPr lang="en-GB" sz="5000" b="0">
                <a:solidFill>
                  <a:srgbClr val="FFFFFF"/>
                </a:solidFill>
              </a:rPr>
              <a:t>Working together</a:t>
            </a:r>
            <a:br>
              <a:rPr lang="en-GB" sz="5000" b="0">
                <a:solidFill>
                  <a:srgbClr val="FFFFFF"/>
                </a:solidFill>
              </a:rPr>
            </a:br>
            <a:r>
              <a:rPr lang="en-GB" sz="5000" b="0">
                <a:solidFill>
                  <a:srgbClr val="FFFFFF"/>
                </a:solidFill>
              </a:rPr>
              <a:t>for a healthier Wales</a:t>
            </a:r>
            <a:br>
              <a:rPr lang="en-GB" sz="4000" b="0">
                <a:solidFill>
                  <a:srgbClr val="FFFFFF"/>
                </a:solidFill>
              </a:rPr>
            </a:br>
            <a:endParaRPr lang="en-GB" sz="4000" b="0"/>
          </a:p>
        </p:txBody>
      </p:sp>
    </p:spTree>
    <p:extLst>
      <p:ext uri="{BB962C8B-B14F-4D97-AF65-F5344CB8AC3E}">
        <p14:creationId xmlns:p14="http://schemas.microsoft.com/office/powerpoint/2010/main" val="22051322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01687F77D63A8459CEFD3583C1899E6" ma:contentTypeVersion="17" ma:contentTypeDescription="Create a new document." ma:contentTypeScope="" ma:versionID="bfe413115365367794552e21dff3a217">
  <xsd:schema xmlns:xsd="http://www.w3.org/2001/XMLSchema" xmlns:xs="http://www.w3.org/2001/XMLSchema" xmlns:p="http://schemas.microsoft.com/office/2006/metadata/properties" xmlns:ns2="74117dde-b119-4746-8562-4584e64c254c" xmlns:ns3="885d599f-0d70-42f9-bb26-1bdcfa13e79d" targetNamespace="http://schemas.microsoft.com/office/2006/metadata/properties" ma:root="true" ma:fieldsID="1adcfbe1d828deeca89495f9a12530fe" ns2:_="" ns3:_="">
    <xsd:import namespace="74117dde-b119-4746-8562-4584e64c254c"/>
    <xsd:import namespace="885d599f-0d70-42f9-bb26-1bdcfa13e79d"/>
    <xsd:element name="properties">
      <xsd:complexType>
        <xsd:sequence>
          <xsd:element name="documentManagement">
            <xsd:complexType>
              <xsd:all>
                <xsd:element ref="ns2:MeetingSubCategory"/>
                <xsd:element ref="ns2:MeetingDate"/>
                <xsd:element ref="ns2:Open_x002f_Private"/>
                <xsd:element ref="ns2:Reason" minOccurs="0"/>
                <xsd:element ref="ns2:DocumentType" minOccurs="0"/>
                <xsd:element ref="ns2:Status" minOccurs="0"/>
                <xsd:element ref="ns2:RetentionDate" minOccurs="0"/>
                <xsd:element ref="ns2:MediaServiceMetadata" minOccurs="0"/>
                <xsd:element ref="ns2:MediaServiceFastMetadata" minOccurs="0"/>
                <xsd:element ref="ns2:MediaServiceObjectDetectorVersions" minOccurs="0"/>
                <xsd:element ref="ns2:EinancialYear" minOccurs="0"/>
                <xsd:element ref="ns2:Not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117dde-b119-4746-8562-4584e64c254c" elementFormDefault="qualified">
    <xsd:import namespace="http://schemas.microsoft.com/office/2006/documentManagement/types"/>
    <xsd:import namespace="http://schemas.microsoft.com/office/infopath/2007/PartnerControls"/>
    <xsd:element name="MeetingSubCategory" ma:index="8" ma:displayName="Meeting" ma:format="Dropdown" ma:internalName="MeetingSubCategory">
      <xsd:simpleType>
        <xsd:restriction base="dms:Choice">
          <xsd:enumeration value="Board"/>
          <xsd:enumeration value="Board (Private)"/>
          <xsd:enumeration value="Board Development"/>
          <xsd:enumeration value="ACGC"/>
          <xsd:enumeration value="KRIC"/>
          <xsd:enumeration value="KRIC (Private)"/>
          <xsd:enumeration value="POD"/>
          <xsd:enumeration value="POD (Private)"/>
          <xsd:enumeration value="QSIC"/>
          <xsd:enumeration value="QSIC (Private)"/>
          <xsd:enumeration value="BET"/>
          <xsd:enumeration value="SBET"/>
          <xsd:enumeration value="LT"/>
          <xsd:enumeration value="Chair's Meeting"/>
          <xsd:enumeration value="Board Business Unit Meeting"/>
          <xsd:enumeration value="AGM"/>
          <xsd:enumeration value="Board Briefing"/>
          <xsd:enumeration value="Covid-19 PI Sub-Group"/>
        </xsd:restriction>
      </xsd:simpleType>
    </xsd:element>
    <xsd:element name="MeetingDate" ma:index="9" ma:displayName="Meeting Date" ma:format="DateOnly" ma:internalName="MeetingDate">
      <xsd:simpleType>
        <xsd:restriction base="dms:DateTime"/>
      </xsd:simpleType>
    </xsd:element>
    <xsd:element name="Open_x002f_Private" ma:index="10" ma:displayName="Open/Private" ma:default="Open" ma:format="Dropdown" ma:internalName="Open_x002f_Private">
      <xsd:simpleType>
        <xsd:restriction base="dms:Choice">
          <xsd:enumeration value="Open"/>
          <xsd:enumeration value="Private"/>
          <xsd:enumeration value="Choice 3"/>
        </xsd:restriction>
      </xsd:simpleType>
    </xsd:element>
    <xsd:element name="Reason" ma:index="11" nillable="true" ma:displayName="Reason" ma:format="Dropdown" ma:internalName="Reason">
      <xsd:complexType>
        <xsd:complexContent>
          <xsd:extension base="dms:MultiChoice">
            <xsd:sequence>
              <xsd:element name="Value" maxOccurs="unbounded" minOccurs="0" nillable="true">
                <xsd:simpleType>
                  <xsd:restriction base="dms:Choice">
                    <xsd:enumeration value="Commercially Sensitive – Procurement"/>
                    <xsd:enumeration value="Confidential – Information Governance"/>
                    <xsd:enumeration value="Confidential – Cyber Security"/>
                    <xsd:enumeration value="Confidential – Workforce"/>
                    <xsd:enumeration value="Legally Privileged "/>
                    <xsd:enumeration value="Summary of Private Committee / Sub Group Meetings ‐ subject matter confidential"/>
                    <xsd:enumeration value="Undue concern or harm to the public"/>
                    <xsd:enumeration value="Choice 8"/>
                  </xsd:restriction>
                </xsd:simpleType>
              </xsd:element>
            </xsd:sequence>
          </xsd:extension>
        </xsd:complexContent>
      </xsd:complexType>
    </xsd:element>
    <xsd:element name="DocumentType" ma:index="12" nillable="true" ma:displayName="Document Type" ma:format="Dropdown" ma:internalName="DocumentType">
      <xsd:simpleType>
        <xsd:restriction base="dms:Choice">
          <xsd:enumeration value="Report"/>
          <xsd:enumeration value="Attachment"/>
          <xsd:enumeration value="Presentation"/>
          <xsd:enumeration value="Correspondance"/>
          <xsd:enumeration value="Plan or Register"/>
          <xsd:enumeration value="Agenda"/>
          <xsd:enumeration value="Minutes"/>
          <xsd:enumeration value="Action Log"/>
        </xsd:restriction>
      </xsd:simpleType>
    </xsd:element>
    <xsd:element name="Status" ma:index="13" nillable="true" ma:displayName="Status" ma:format="Dropdown" ma:internalName="Status">
      <xsd:simpleType>
        <xsd:restriction base="dms:Choice">
          <xsd:enumeration value="Final"/>
          <xsd:enumeration value="Draft"/>
          <xsd:enumeration value="Working Draft"/>
          <xsd:enumeration value="Unconfirmed Minutes"/>
          <xsd:enumeration value="Confirmed Minutes"/>
          <xsd:enumeration value="Live Document"/>
        </xsd:restriction>
      </xsd:simpleType>
    </xsd:element>
    <xsd:element name="RetentionDate" ma:index="14" nillable="true" ma:displayName="Retention Date" ma:default="Always" ma:format="Dropdown" ma:internalName="RetentionDate">
      <xsd:simpleType>
        <xsd:restriction base="dms:Choice">
          <xsd:enumeration value="Always"/>
          <xsd:enumeration value="2030"/>
          <xsd:enumeration value="2031"/>
          <xsd:enumeration value="2032"/>
        </xsd:restriction>
      </xsd:simpleType>
    </xsd:element>
    <xsd:element name="MediaServiceMetadata" ma:index="15" nillable="true" ma:displayName="MediaServiceMetadata" ma:hidden="true" ma:internalName="MediaServiceMetadata" ma:readOnly="true">
      <xsd:simpleType>
        <xsd:restriction base="dms:Note"/>
      </xsd:simpleType>
    </xsd:element>
    <xsd:element name="MediaServiceFastMetadata" ma:index="16" nillable="true" ma:displayName="MediaServiceFastMetadata" ma:hidden="true" ma:internalName="MediaServiceFastMetadata" ma:readOnly="true">
      <xsd:simpleType>
        <xsd:restriction base="dms:Note"/>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EinancialYear" ma:index="18" nillable="true" ma:displayName="Financial Year" ma:format="RadioButtons" ma:internalName="EinancialYear">
      <xsd:simpleType>
        <xsd:restriction base="dms:Choice">
          <xsd:enumeration value="2022/2023"/>
          <xsd:enumeration value="2023/2024"/>
        </xsd:restriction>
      </xsd:simpleType>
    </xsd:element>
    <xsd:element name="Notes" ma:index="19" nillable="true" ma:displayName="Notes" ma:format="Dropdown" ma:internalName="Notes">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85d599f-0d70-42f9-bb26-1bdcfa13e79d" elementFormDefault="qualified">
    <xsd:import namespace="http://schemas.microsoft.com/office/2006/documentManagement/types"/>
    <xsd:import namespace="http://schemas.microsoft.com/office/infopath/2007/PartnerControls"/>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tatus xmlns="74117dde-b119-4746-8562-4584e64c254c" xsi:nil="true"/>
    <Notes xmlns="74117dde-b119-4746-8562-4584e64c254c" xsi:nil="true"/>
    <Open_x002f_Private xmlns="74117dde-b119-4746-8562-4584e64c254c">Open</Open_x002f_Private>
    <MeetingSubCategory xmlns="74117dde-b119-4746-8562-4584e64c254c">Board</MeetingSubCategory>
    <RetentionDate xmlns="74117dde-b119-4746-8562-4584e64c254c">Always</RetentionDate>
    <DocumentType xmlns="74117dde-b119-4746-8562-4584e64c254c" xsi:nil="true"/>
    <MeetingDate xmlns="74117dde-b119-4746-8562-4584e64c254c">2023-09-27T23:00:00+00:00</MeetingDate>
    <EinancialYear xmlns="74117dde-b119-4746-8562-4584e64c254c" xsi:nil="true"/>
    <Reason xmlns="74117dde-b119-4746-8562-4584e64c254c" xsi:nil="true"/>
  </documentManagement>
</p:properties>
</file>

<file path=customXml/itemProps1.xml><?xml version="1.0" encoding="utf-8"?>
<ds:datastoreItem xmlns:ds="http://schemas.openxmlformats.org/officeDocument/2006/customXml" ds:itemID="{A6A50DFB-2807-400F-A80C-88F46D07AA11}">
  <ds:schemaRefs>
    <ds:schemaRef ds:uri="http://schemas.microsoft.com/sharepoint/v3/contenttype/forms"/>
  </ds:schemaRefs>
</ds:datastoreItem>
</file>

<file path=customXml/itemProps2.xml><?xml version="1.0" encoding="utf-8"?>
<ds:datastoreItem xmlns:ds="http://schemas.openxmlformats.org/officeDocument/2006/customXml" ds:itemID="{D0F23342-38F7-498D-8457-6A2265FC791A}"/>
</file>

<file path=customXml/itemProps3.xml><?xml version="1.0" encoding="utf-8"?>
<ds:datastoreItem xmlns:ds="http://schemas.openxmlformats.org/officeDocument/2006/customXml" ds:itemID="{AC383AEC-A6FA-49AE-B9C4-4EC94F2FA1B5}">
  <ds:schemaRefs>
    <ds:schemaRef ds:uri="http://schemas.microsoft.com/office/2006/metadata/properties"/>
    <ds:schemaRef ds:uri="http://schemas.microsoft.com/office/2006/documentManagement/types"/>
    <ds:schemaRef ds:uri="a6573d3e-3352-4d6e-833c-9ca185a6c10a"/>
    <ds:schemaRef ds:uri="http://schemas.microsoft.com/office/infopath/2007/PartnerControls"/>
    <ds:schemaRef ds:uri="http://purl.org/dc/dcmitype/"/>
    <ds:schemaRef ds:uri="http://schemas.openxmlformats.org/package/2006/metadata/core-properties"/>
    <ds:schemaRef ds:uri="http://purl.org/dc/elements/1.1/"/>
    <ds:schemaRef ds:uri="1830149a-a791-4e53-8fcf-938dcb6c9169"/>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2656</TotalTime>
  <Words>1294</Words>
  <Application>Microsoft Office PowerPoint</Application>
  <PresentationFormat>Custom</PresentationFormat>
  <Paragraphs>135</Paragraphs>
  <Slides>7</Slides>
  <Notes>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7</vt:i4>
      </vt:variant>
    </vt:vector>
  </HeadingPairs>
  <TitlesOfParts>
    <vt:vector size="17" baseType="lpstr">
      <vt:lpstr>Arial</vt:lpstr>
      <vt:lpstr>Calibri</vt:lpstr>
      <vt:lpstr>Segoe UI</vt:lpstr>
      <vt:lpstr>Symbol</vt:lpstr>
      <vt:lpstr>Times New Roman</vt:lpstr>
      <vt:lpstr>Ubuntu</vt:lpstr>
      <vt:lpstr>Ubuntu Light</vt:lpstr>
      <vt:lpstr>Ubuntu-Light</vt:lpstr>
      <vt:lpstr>Wingdings</vt:lpstr>
      <vt:lpstr>Office Theme</vt:lpstr>
      <vt:lpstr>Enfys update   </vt:lpstr>
      <vt:lpstr>Who we are and what we do  Enfys’ Purpose &amp; Vision             </vt:lpstr>
      <vt:lpstr>Aspirations for the Network   Co-Chairs aims   </vt:lpstr>
      <vt:lpstr>Looking back 2022/23  </vt:lpstr>
      <vt:lpstr>Looking forward 2023/24  </vt:lpstr>
      <vt:lpstr>PowerPoint Presentation</vt:lpstr>
      <vt:lpstr>Gweithio gyda'n gilydd  i greu Cymru iachach  Working together for a healthier Wales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cover</dc:title>
  <dc:creator>Karl Whitcombe (Public Health Wales - No.2 Capital Quarter)</dc:creator>
  <cp:lastModifiedBy>Liz Blayney (Public Health Wales - No. 2 Capital Quarter)</cp:lastModifiedBy>
  <cp:revision>8</cp:revision>
  <dcterms:created xsi:type="dcterms:W3CDTF">2023-05-26T14:56:53Z</dcterms:created>
  <dcterms:modified xsi:type="dcterms:W3CDTF">2023-09-21T16:28:01Z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2023-05-26T00:00:00Z</vt:filetime>
  </property>
  <property fmtid="{D5CDD505-2E9C-101B-9397-08002B2CF9AE}" pid="3" name="Creator">
    <vt:lpwstr>Adobe InDesign 18.2 (Macintosh)</vt:lpwstr>
  </property>
  <property fmtid="{D5CDD505-2E9C-101B-9397-08002B2CF9AE}" pid="4" name="LastSaved">
    <vt:filetime>2023-05-26T00:00:00Z</vt:filetime>
  </property>
  <property fmtid="{D5CDD505-2E9C-101B-9397-08002B2CF9AE}" pid="5" name="Producer">
    <vt:lpwstr>Adobe PDF Library 17.0</vt:lpwstr>
  </property>
  <property fmtid="{D5CDD505-2E9C-101B-9397-08002B2CF9AE}" pid="6" name="ContentTypeId">
    <vt:lpwstr>0x010100E01687F77D63A8459CEFD3583C1899E6</vt:lpwstr>
  </property>
  <property fmtid="{D5CDD505-2E9C-101B-9397-08002B2CF9AE}" pid="7" name="MediaServiceImageTags">
    <vt:lpwstr/>
  </property>
</Properties>
</file>