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0" r:id="rId5"/>
    <p:sldId id="305" r:id="rId6"/>
    <p:sldId id="290" r:id="rId7"/>
    <p:sldId id="269" r:id="rId8"/>
    <p:sldId id="262" r:id="rId9"/>
    <p:sldId id="303" r:id="rId10"/>
    <p:sldId id="264" r:id="rId11"/>
    <p:sldId id="265" r:id="rId12"/>
    <p:sldId id="270" r:id="rId13"/>
    <p:sldId id="304" r:id="rId14"/>
    <p:sldId id="266" r:id="rId15"/>
    <p:sldId id="292" r:id="rId16"/>
    <p:sldId id="293" r:id="rId17"/>
    <p:sldId id="271" r:id="rId18"/>
    <p:sldId id="272" r:id="rId19"/>
    <p:sldId id="273" r:id="rId20"/>
    <p:sldId id="274" r:id="rId21"/>
    <p:sldId id="297" r:id="rId22"/>
    <p:sldId id="275" r:id="rId23"/>
    <p:sldId id="276" r:id="rId24"/>
    <p:sldId id="277" r:id="rId25"/>
    <p:sldId id="278" r:id="rId26"/>
    <p:sldId id="279" r:id="rId27"/>
    <p:sldId id="280" r:id="rId28"/>
    <p:sldId id="302" r:id="rId29"/>
    <p:sldId id="301" r:id="rId30"/>
    <p:sldId id="300" r:id="rId31"/>
    <p:sldId id="299" r:id="rId32"/>
    <p:sldId id="298" r:id="rId33"/>
    <p:sldId id="281" r:id="rId34"/>
    <p:sldId id="288" r:id="rId35"/>
    <p:sldId id="287" r:id="rId36"/>
    <p:sldId id="295" r:id="rId37"/>
    <p:sldId id="296" r:id="rId38"/>
    <p:sldId id="283" r:id="rId39"/>
    <p:sldId id="286" r:id="rId40"/>
    <p:sldId id="285" r:id="rId41"/>
    <p:sldId id="284" r:id="rId42"/>
    <p:sldId id="282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3882"/>
    <a:srgbClr val="324F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5480ED-307D-4D96-8644-BD7E8D70406E}" v="7" dt="2023-02-23T11:24:08.229"/>
    <p1510:client id="{21E38125-06AA-4768-B227-CA3209CBDD6B}" v="2" dt="2023-03-20T15:12:07.104"/>
    <p1510:client id="{37BCF678-5ABA-5EA6-C033-09C54098ED46}" v="137" dt="2023-03-20T15:17:08.231"/>
    <p1510:client id="{3DA3F252-9D48-4A47-98FB-9AF9BD62E868}" v="2" dt="2023-03-21T14:54:38.923"/>
    <p1510:client id="{6661741C-275F-4E27-880D-4C2A867E1D0E}" v="6" dt="2023-03-22T11:17:30.850"/>
    <p1510:client id="{6B9415B9-0A68-4DEC-AE7E-35EEAF58BB32}" v="20" dt="2023-02-23T09:47:35.865"/>
    <p1510:client id="{7DE9189D-FED0-4939-A89C-41A47B691DC5}" v="3" dt="2023-02-23T09:58:58.631"/>
    <p1510:client id="{96A8C138-F42A-4622-ABBB-CF49F02F518E}" v="210" dt="2023-02-23T11:13:30.609"/>
    <p1510:client id="{9CC5B7C3-5CC8-BA92-40E4-AA32003CBB66}" v="13" dt="2023-03-20T13:43:06.046"/>
    <p1510:client id="{ADAF28DB-19B0-4B37-B511-9C863AB9A010}" v="159" dt="2023-02-23T11:15:58.8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1618" y="1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D11B-206B-4285-905A-8766B9DFDA9E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98425-DF07-4C98-9218-12DDE6C2AA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045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D11B-206B-4285-905A-8766B9DFDA9E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98425-DF07-4C98-9218-12DDE6C2AA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359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D11B-206B-4285-905A-8766B9DFDA9E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98425-DF07-4C98-9218-12DDE6C2AA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048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D11B-206B-4285-905A-8766B9DFDA9E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98425-DF07-4C98-9218-12DDE6C2AA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666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1409788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Slide Subheading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350981" y="6231762"/>
            <a:ext cx="3897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20/03/2023</a:t>
            </a:r>
          </a:p>
        </p:txBody>
      </p:sp>
    </p:spTree>
    <p:extLst>
      <p:ext uri="{BB962C8B-B14F-4D97-AF65-F5344CB8AC3E}">
        <p14:creationId xmlns:p14="http://schemas.microsoft.com/office/powerpoint/2010/main" val="1110753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D11B-206B-4285-905A-8766B9DFDA9E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98425-DF07-4C98-9218-12DDE6C2AA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026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D11B-206B-4285-905A-8766B9DFDA9E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98425-DF07-4C98-9218-12DDE6C2AA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108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D11B-206B-4285-905A-8766B9DFDA9E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98425-DF07-4C98-9218-12DDE6C2AA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82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D11B-206B-4285-905A-8766B9DFDA9E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98425-DF07-4C98-9218-12DDE6C2AA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270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D11B-206B-4285-905A-8766B9DFDA9E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98425-DF07-4C98-9218-12DDE6C2AA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35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D11B-206B-4285-905A-8766B9DFDA9E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98425-DF07-4C98-9218-12DDE6C2AA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62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D11B-206B-4285-905A-8766B9DFDA9E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98425-DF07-4C98-9218-12DDE6C2AA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12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CD11B-206B-4285-905A-8766B9DFDA9E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98425-DF07-4C98-9218-12DDE6C2AA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06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021" y="433137"/>
            <a:ext cx="10492882" cy="986589"/>
          </a:xfrm>
        </p:spPr>
        <p:txBody>
          <a:bodyPr>
            <a:noAutofit/>
          </a:bodyPr>
          <a:lstStyle/>
          <a:p>
            <a:r>
              <a:rPr lang="en-GB" sz="4000" dirty="0"/>
              <a:t>Wales Public Health Rapid Overview Dashboard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7021" y="2257784"/>
            <a:ext cx="3644772" cy="332399"/>
          </a:xfr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 dirty="0">
                <a:latin typeface="Ubuntu"/>
              </a:rPr>
              <a:t>As at 20</a:t>
            </a:r>
            <a:r>
              <a:rPr lang="en-GB" baseline="30000" dirty="0">
                <a:latin typeface="Ubuntu"/>
              </a:rPr>
              <a:t>th</a:t>
            </a:r>
            <a:r>
              <a:rPr lang="en-GB" dirty="0">
                <a:latin typeface="Ubuntu"/>
              </a:rPr>
              <a:t> March 2023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FFC7C7-6D8B-0BA9-4C3D-E641C8EA53B4}"/>
              </a:ext>
            </a:extLst>
          </p:cNvPr>
          <p:cNvSpPr txBox="1"/>
          <p:nvPr/>
        </p:nvSpPr>
        <p:spPr>
          <a:xfrm>
            <a:off x="637310" y="3918317"/>
            <a:ext cx="5394455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  <a:latin typeface="Ubuntu"/>
              </a:rPr>
              <a:t>This slide deck is not for onward sharing without permission from PHW</a:t>
            </a:r>
          </a:p>
        </p:txBody>
      </p:sp>
    </p:spTree>
    <p:extLst>
      <p:ext uri="{BB962C8B-B14F-4D97-AF65-F5344CB8AC3E}">
        <p14:creationId xmlns:p14="http://schemas.microsoft.com/office/powerpoint/2010/main" val="778331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System ability to respond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98" y="1516379"/>
            <a:ext cx="11716087" cy="365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034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System ability to respond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053" y="1623060"/>
            <a:ext cx="11195550" cy="374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7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System ability to respond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91" y="868680"/>
            <a:ext cx="6317582" cy="500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357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System ability to respond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65" y="1645920"/>
            <a:ext cx="10480201" cy="353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955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Excess mortality</a:t>
            </a:r>
          </a:p>
        </p:txBody>
      </p:sp>
      <p:pic>
        <p:nvPicPr>
          <p:cNvPr id="2" name="Picture 2" descr="Chart&#10;&#10;Description automatically generated">
            <a:extLst>
              <a:ext uri="{FF2B5EF4-FFF2-40B4-BE49-F238E27FC236}">
                <a16:creationId xmlns:a16="http://schemas.microsoft.com/office/drawing/2014/main" id="{D38B6177-2576-FC03-F8E5-FD08C46FBE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2202"/>
          <a:stretch/>
        </p:blipFill>
        <p:spPr>
          <a:xfrm>
            <a:off x="292630" y="1178686"/>
            <a:ext cx="9312982" cy="7090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318" y="1956618"/>
            <a:ext cx="10213073" cy="354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202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Excess mortality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02" y="1449242"/>
            <a:ext cx="9538481" cy="335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82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Excess mortality</a:t>
            </a:r>
          </a:p>
        </p:txBody>
      </p:sp>
      <p:pic>
        <p:nvPicPr>
          <p:cNvPr id="2" name="Picture 2" descr="Timeline&#10;&#10;Description automatically generated">
            <a:extLst>
              <a:ext uri="{FF2B5EF4-FFF2-40B4-BE49-F238E27FC236}">
                <a16:creationId xmlns:a16="http://schemas.microsoft.com/office/drawing/2014/main" id="{077D48E8-EB4C-CE4F-951D-6B8489BEBB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2285"/>
          <a:stretch/>
        </p:blipFill>
        <p:spPr>
          <a:xfrm>
            <a:off x="294536" y="825632"/>
            <a:ext cx="10114463" cy="13609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558" y="2248064"/>
            <a:ext cx="9425907" cy="317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995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Excess mortality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129" y="1617259"/>
            <a:ext cx="10074441" cy="340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340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Excess mortality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83" y="849910"/>
            <a:ext cx="7006481" cy="24051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983" y="3296729"/>
            <a:ext cx="7115487" cy="236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23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Excess mortality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501" y="1431188"/>
            <a:ext cx="9896357" cy="339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15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Cockpit view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09" y="808247"/>
            <a:ext cx="11704512" cy="508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888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Excess mortality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25" y="1445764"/>
            <a:ext cx="10416675" cy="352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682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Health behaviours and wellbeing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22" y="1314903"/>
            <a:ext cx="10624105" cy="349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747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Health behaviours and wellbeing</a:t>
            </a:r>
          </a:p>
        </p:txBody>
      </p:sp>
      <p:pic>
        <p:nvPicPr>
          <p:cNvPr id="2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96455418-632F-74C7-AF67-5F550DDD2F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9368"/>
          <a:stretch/>
        </p:blipFill>
        <p:spPr>
          <a:xfrm>
            <a:off x="365602" y="881334"/>
            <a:ext cx="10683002" cy="967344"/>
          </a:xfrm>
          <a:prstGeom prst="rect">
            <a:avLst/>
          </a:prstGeom>
        </p:spPr>
      </p:pic>
      <p:pic>
        <p:nvPicPr>
          <p:cNvPr id="5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973559A2-1986-6DEA-2475-B70072658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19" y="1912386"/>
            <a:ext cx="10400984" cy="346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291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Health behaviours and wellbeing</a:t>
            </a:r>
          </a:p>
        </p:txBody>
      </p:sp>
      <p:pic>
        <p:nvPicPr>
          <p:cNvPr id="2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00CCD1D8-8D36-833D-1734-5D5DBB07A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649" y="1385299"/>
            <a:ext cx="11207066" cy="372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867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Health behaviours and wellbeing</a:t>
            </a:r>
          </a:p>
        </p:txBody>
      </p:sp>
      <p:pic>
        <p:nvPicPr>
          <p:cNvPr id="10" name="Picture 10" descr="Chart&#10;&#10;Description automatically generated">
            <a:extLst>
              <a:ext uri="{FF2B5EF4-FFF2-40B4-BE49-F238E27FC236}">
                <a16:creationId xmlns:a16="http://schemas.microsoft.com/office/drawing/2014/main" id="{92A1C391-0E57-7BA4-195B-330870D3E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43" y="1166759"/>
            <a:ext cx="11125200" cy="388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3505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Health behaviours and wellbeing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91" y="1467466"/>
            <a:ext cx="10425277" cy="343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22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Health behaviours and wellbeing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91" y="1357894"/>
            <a:ext cx="10999112" cy="366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7620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Health behaviours and wellbeing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86" y="1312746"/>
            <a:ext cx="11612192" cy="389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7246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Health behaviours and wellbeing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12" y="1332717"/>
            <a:ext cx="10978896" cy="361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584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Health behaviours and wellbeing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15" y="1442945"/>
            <a:ext cx="11260710" cy="384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22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87" y="1907143"/>
            <a:ext cx="11061053" cy="3499443"/>
          </a:xfrm>
          <a:prstGeom prst="rect">
            <a:avLst/>
          </a:prstGeom>
        </p:spPr>
      </p:pic>
      <p:sp>
        <p:nvSpPr>
          <p:cNvPr id="5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Communicable disease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8741603" y="946215"/>
            <a:ext cx="3119764" cy="393542"/>
          </a:xfrm>
        </p:spPr>
        <p:txBody>
          <a:bodyPr>
            <a:normAutofit/>
          </a:bodyPr>
          <a:lstStyle/>
          <a:p>
            <a:pPr algn="r"/>
            <a:r>
              <a:rPr lang="en-GB" sz="2000" u="sng">
                <a:solidFill>
                  <a:schemeClr val="bg2">
                    <a:lumMod val="50000"/>
                  </a:schemeClr>
                </a:solidFill>
              </a:rPr>
              <a:t>Latest figures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9690" y="1257299"/>
            <a:ext cx="2194492" cy="158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16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Wider determinants</a:t>
            </a:r>
          </a:p>
        </p:txBody>
      </p:sp>
      <p:pic>
        <p:nvPicPr>
          <p:cNvPr id="2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1F97216D-BCBA-354F-4E38-E4BC365BF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14" y="1223014"/>
            <a:ext cx="11506200" cy="400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4996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Wider determinants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01" y="1165635"/>
            <a:ext cx="11612747" cy="389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8957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Wider determinants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77" y="1600268"/>
            <a:ext cx="10816489" cy="356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9770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Wider determinants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21" y="1262956"/>
            <a:ext cx="11631043" cy="3987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8140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Wider determinants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95" y="1365483"/>
            <a:ext cx="10858371" cy="371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703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Wider determinants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77" y="997528"/>
            <a:ext cx="11854691" cy="526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77" y="1867587"/>
            <a:ext cx="10872857" cy="362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7827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Wider determinants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22" y="1316736"/>
            <a:ext cx="11319667" cy="374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2095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Wider determinants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47" y="1401952"/>
            <a:ext cx="11471025" cy="400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3389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Wider determinants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85" y="1260172"/>
            <a:ext cx="11405771" cy="384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360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Wider determinants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91" y="1322861"/>
            <a:ext cx="10923908" cy="3631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659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Communicable disease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8792136" y="255751"/>
            <a:ext cx="3119764" cy="393542"/>
          </a:xfrm>
        </p:spPr>
        <p:txBody>
          <a:bodyPr>
            <a:normAutofit/>
          </a:bodyPr>
          <a:lstStyle/>
          <a:p>
            <a:pPr algn="r"/>
            <a:r>
              <a:rPr lang="en-GB" sz="2000" u="sng" dirty="0">
                <a:solidFill>
                  <a:schemeClr val="bg2">
                    <a:lumMod val="50000"/>
                  </a:schemeClr>
                </a:solidFill>
              </a:rPr>
              <a:t>Latest figures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62" y="1661777"/>
            <a:ext cx="11522058" cy="40622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5683" y="611476"/>
            <a:ext cx="2575544" cy="178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301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DC79FDF2-EF07-F8A7-F7C4-709825E6ED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9637"/>
          <a:stretch/>
        </p:blipFill>
        <p:spPr>
          <a:xfrm>
            <a:off x="289679" y="1091233"/>
            <a:ext cx="9455116" cy="912349"/>
          </a:xfrm>
          <a:prstGeom prst="rect">
            <a:avLst/>
          </a:prstGeom>
        </p:spPr>
      </p:pic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Communicable disease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679" y="2003582"/>
            <a:ext cx="9810458" cy="339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05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Communicable disease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91" y="1028619"/>
            <a:ext cx="10139061" cy="468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016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System ability to respond</a:t>
            </a:r>
          </a:p>
        </p:txBody>
      </p:sp>
      <p:pic>
        <p:nvPicPr>
          <p:cNvPr id="4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F44535A1-541D-A61C-8EE5-91EABB715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73" y="1060519"/>
            <a:ext cx="10947807" cy="450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778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System ability to respond</a:t>
            </a:r>
          </a:p>
        </p:txBody>
      </p:sp>
      <p:pic>
        <p:nvPicPr>
          <p:cNvPr id="5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2BB84D58-AF45-C8ED-305C-AD0F55B2E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17" y="1174091"/>
            <a:ext cx="11413416" cy="38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87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8491" y="414705"/>
            <a:ext cx="10760075" cy="393542"/>
          </a:xfrm>
        </p:spPr>
        <p:txBody>
          <a:bodyPr/>
          <a:lstStyle/>
          <a:p>
            <a:r>
              <a:rPr lang="en-GB"/>
              <a:t>System ability to respond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54" y="1531620"/>
            <a:ext cx="11502524" cy="389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779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F7D3D89E16694392EFAA2CD0617C96" ma:contentTypeVersion="15" ma:contentTypeDescription="Create a new document." ma:contentTypeScope="" ma:versionID="bca15e1420e197048df0143ed70f735f">
  <xsd:schema xmlns:xsd="http://www.w3.org/2001/XMLSchema" xmlns:xs="http://www.w3.org/2001/XMLSchema" xmlns:p="http://schemas.microsoft.com/office/2006/metadata/properties" xmlns:ns2="6bcf251b-ec4d-4a92-95ab-66ff25364708" xmlns:ns3="823f9ade-7445-4959-baed-34b15962ffde" targetNamespace="http://schemas.microsoft.com/office/2006/metadata/properties" ma:root="true" ma:fieldsID="9b62762d4312735d8c12af5e9e906f75" ns2:_="" ns3:_="">
    <xsd:import namespace="6bcf251b-ec4d-4a92-95ab-66ff25364708"/>
    <xsd:import namespace="823f9ade-7445-4959-baed-34b15962ff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cf251b-ec4d-4a92-95ab-66ff253647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3f9ade-7445-4959-baed-34b15962ffd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9945837-3180-4a63-a569-a18a05cabd31}" ma:internalName="TaxCatchAll" ma:showField="CatchAllData" ma:web="823f9ade-7445-4959-baed-34b15962ff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3f9ade-7445-4959-baed-34b15962ffde" xsi:nil="true"/>
    <lcf76f155ced4ddcb4097134ff3c332f xmlns="6bcf251b-ec4d-4a92-95ab-66ff25364708">
      <Terms xmlns="http://schemas.microsoft.com/office/infopath/2007/PartnerControls"/>
    </lcf76f155ced4ddcb4097134ff3c332f>
    <SharedWithUsers xmlns="823f9ade-7445-4959-baed-34b15962ffde">
      <UserInfo>
        <DisplayName>Arthur Duncan-Jones (Public Health Wales - No. 2 Capital Quarter)</DisplayName>
        <AccountId>22</AccountId>
        <AccountType/>
      </UserInfo>
      <UserInfo>
        <DisplayName>Iain Bell (Public Health Wales - No. 2 Capital Quarter)</DisplayName>
        <AccountId>19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FF3AB1-8C6D-4A18-BD66-1E2FCCABC9F2}">
  <ds:schemaRefs>
    <ds:schemaRef ds:uri="6bcf251b-ec4d-4a92-95ab-66ff25364708"/>
    <ds:schemaRef ds:uri="823f9ade-7445-4959-baed-34b15962ffd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4BCC405-DF53-462E-BA49-F2EB9BAA1CC6}">
  <ds:schemaRefs>
    <ds:schemaRef ds:uri="http://schemas.microsoft.com/office/2006/documentManagement/types"/>
    <ds:schemaRef ds:uri="http://schemas.microsoft.com/office/infopath/2007/PartnerControls"/>
    <ds:schemaRef ds:uri="6bcf251b-ec4d-4a92-95ab-66ff25364708"/>
    <ds:schemaRef ds:uri="http://purl.org/dc/elements/1.1/"/>
    <ds:schemaRef ds:uri="http://schemas.microsoft.com/office/2006/metadata/properties"/>
    <ds:schemaRef ds:uri="823f9ade-7445-4959-baed-34b15962ffd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C60F4E2-0B8D-4395-BF64-3F19A5288A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124</Words>
  <Application>Microsoft Office PowerPoint</Application>
  <PresentationFormat>Widescreen</PresentationFormat>
  <Paragraphs>42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Wales Public Health Rapid Overview Dashboard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Hugo Cosh (Public Health Wales - No. 2 Capital Quarter)</dc:creator>
  <cp:lastModifiedBy>Arthur Duncan-Jones (Public Health Wales - No. 2 Capital Quarter)</cp:lastModifiedBy>
  <cp:revision>44</cp:revision>
  <dcterms:created xsi:type="dcterms:W3CDTF">2022-01-17T17:08:17Z</dcterms:created>
  <dcterms:modified xsi:type="dcterms:W3CDTF">2023-03-22T13:24:27Z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0x0101003DF7D3D89E16694392EFAA2CD0617C96</vt:lpwstr>
  </property>
  <property fmtid="{D5CDD505-2E9C-101B-9397-08002B2CF9AE}" pid="3" name="MediaServiceImageTags">
    <vt:lpwstr/>
  </property>
</Properties>
</file>