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92" r:id="rId2"/>
    <p:sldId id="299" r:id="rId3"/>
    <p:sldId id="297" r:id="rId4"/>
    <p:sldId id="302" r:id="rId5"/>
    <p:sldId id="301" r:id="rId6"/>
    <p:sldId id="303" r:id="rId7"/>
    <p:sldId id="305" r:id="rId8"/>
    <p:sldId id="306"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B9AB"/>
    <a:srgbClr val="E03882"/>
    <a:srgbClr val="324F82"/>
    <a:srgbClr val="28B8CE"/>
    <a:srgbClr val="F9C4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94660"/>
  </p:normalViewPr>
  <p:slideViewPr>
    <p:cSldViewPr snapToGrid="0" snapToObjects="1" showGuides="1">
      <p:cViewPr varScale="1">
        <p:scale>
          <a:sx n="69" d="100"/>
          <a:sy n="69" d="100"/>
        </p:scale>
        <p:origin x="105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5/20/2021</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5/20/2021</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10492469"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10757581"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mlDrawing" Target="../drawings/vmlDrawing4.vml"/><Relationship Id="rId1" Type="http://schemas.openxmlformats.org/officeDocument/2006/relationships/themeOverride" Target="../theme/themeOverride1.x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solidFill>
                  <a:srgbClr val="002060"/>
                </a:solidFill>
              </a:rPr>
              <a:t>2021/22 Overview of Financial Performance</a:t>
            </a:r>
            <a:endParaRPr lang="en-GB" dirty="0">
              <a:solidFill>
                <a:srgbClr val="002060"/>
              </a:solidFill>
            </a:endParaRPr>
          </a:p>
          <a:p>
            <a:endParaRPr lang="en-GB" dirty="0"/>
          </a:p>
        </p:txBody>
      </p:sp>
      <p:sp>
        <p:nvSpPr>
          <p:cNvPr id="5" name="Text Placeholder 4"/>
          <p:cNvSpPr>
            <a:spLocks noGrp="1"/>
          </p:cNvSpPr>
          <p:nvPr>
            <p:ph type="body" sz="quarter" idx="16"/>
          </p:nvPr>
        </p:nvSpPr>
        <p:spPr>
          <a:xfrm>
            <a:off x="715963" y="1158975"/>
            <a:ext cx="10760074" cy="393542"/>
          </a:xfrm>
        </p:spPr>
        <p:txBody>
          <a:bodyPr/>
          <a:lstStyle/>
          <a:p>
            <a:r>
              <a:rPr lang="en-GB" sz="2400" dirty="0" smtClean="0"/>
              <a:t>Introduction and Summary of Key Financial Performance</a:t>
            </a:r>
            <a:endParaRPr lang="en-GB" sz="2400" dirty="0"/>
          </a:p>
        </p:txBody>
      </p:sp>
      <p:sp>
        <p:nvSpPr>
          <p:cNvPr id="3" name="Rectangle 2"/>
          <p:cNvSpPr/>
          <p:nvPr/>
        </p:nvSpPr>
        <p:spPr>
          <a:xfrm>
            <a:off x="715963" y="5344318"/>
            <a:ext cx="11302739" cy="292259"/>
          </a:xfrm>
          <a:prstGeom prst="rect">
            <a:avLst/>
          </a:prstGeom>
        </p:spPr>
        <p:txBody>
          <a:bodyPr wrap="square">
            <a:spAutoFit/>
          </a:bodyPr>
          <a:lstStyle/>
          <a:p>
            <a:pPr lvl="0" algn="just">
              <a:lnSpc>
                <a:spcPct val="115000"/>
              </a:lnSpc>
              <a:spcAft>
                <a:spcPts val="0"/>
              </a:spcAft>
            </a:pPr>
            <a:r>
              <a:rPr lang="en-GB" sz="1200" dirty="0">
                <a:latin typeface="Calibri" panose="020F0502020204030204" pitchFamily="34" charset="0"/>
              </a:rPr>
              <a:t>The cumulative reported </a:t>
            </a:r>
            <a:r>
              <a:rPr lang="en-GB" sz="1200" dirty="0" smtClean="0">
                <a:latin typeface="Calibri" panose="020F0502020204030204" pitchFamily="34" charset="0"/>
              </a:rPr>
              <a:t>position for Public Health Wales is </a:t>
            </a:r>
            <a:r>
              <a:rPr lang="en-GB" sz="1200" dirty="0">
                <a:latin typeface="Calibri" panose="020F0502020204030204" pitchFamily="34" charset="0"/>
              </a:rPr>
              <a:t>a net surplus of </a:t>
            </a:r>
            <a:r>
              <a:rPr lang="en-GB" sz="1200" dirty="0" smtClean="0">
                <a:latin typeface="Calibri" panose="020F0502020204030204" pitchFamily="34" charset="0"/>
              </a:rPr>
              <a:t>£20k</a:t>
            </a:r>
            <a:r>
              <a:rPr lang="en-GB" sz="1200" dirty="0">
                <a:latin typeface="Calibri" panose="020F0502020204030204" pitchFamily="34" charset="0"/>
                <a:cs typeface="Times New Roman" panose="02020603050405020304" pitchFamily="18" charset="0"/>
              </a:rPr>
              <a:t>.</a:t>
            </a:r>
            <a:r>
              <a:rPr lang="en-GB" sz="1200" dirty="0" smtClean="0">
                <a:latin typeface="Calibri" panose="020F0502020204030204" pitchFamily="34" charset="0"/>
                <a:ea typeface="Calibri" panose="020F0502020204030204" pitchFamily="34" charset="0"/>
                <a:cs typeface="Times New Roman" panose="02020603050405020304" pitchFamily="18" charset="0"/>
              </a:rPr>
              <a:t> </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p:cNvSpPr/>
          <p:nvPr/>
        </p:nvSpPr>
        <p:spPr>
          <a:xfrm>
            <a:off x="537327" y="2003799"/>
            <a:ext cx="11236751" cy="1095685"/>
          </a:xfrm>
          <a:prstGeom prst="rect">
            <a:avLst/>
          </a:prstGeom>
        </p:spPr>
        <p:txBody>
          <a:bodyPr wrap="square">
            <a:spAutoFit/>
          </a:bodyPr>
          <a:lstStyle/>
          <a:p>
            <a:pPr algn="just">
              <a:lnSpc>
                <a:spcPct val="115000"/>
              </a:lnSpc>
              <a:spcBef>
                <a:spcPts val="600"/>
              </a:spcBef>
              <a:spcAft>
                <a:spcPts val="600"/>
              </a:spcAft>
            </a:pPr>
            <a:r>
              <a:rPr lang="en-GB" sz="1200" dirty="0">
                <a:latin typeface="Calibri" panose="020F0502020204030204" pitchFamily="34" charset="0"/>
              </a:rPr>
              <a:t>The purpose of this report is to outline to the Executive Team and the Board the revenue and capital position for Public Health Wales as at </a:t>
            </a:r>
            <a:r>
              <a:rPr lang="en-GB" sz="1200" dirty="0" smtClean="0">
                <a:latin typeface="Calibri" panose="020F0502020204030204" pitchFamily="34" charset="0"/>
              </a:rPr>
              <a:t>30</a:t>
            </a:r>
            <a:r>
              <a:rPr lang="en-GB" sz="1200" baseline="30000" dirty="0" smtClean="0">
                <a:latin typeface="Calibri" panose="020F0502020204030204" pitchFamily="34" charset="0"/>
              </a:rPr>
              <a:t>th</a:t>
            </a:r>
            <a:r>
              <a:rPr lang="en-GB" sz="1200" dirty="0" smtClean="0">
                <a:latin typeface="Calibri" panose="020F0502020204030204" pitchFamily="34" charset="0"/>
              </a:rPr>
              <a:t> April 2021 </a:t>
            </a:r>
            <a:r>
              <a:rPr lang="en-GB" sz="1200" dirty="0">
                <a:latin typeface="Calibri" panose="020F0502020204030204" pitchFamily="34" charset="0"/>
              </a:rPr>
              <a:t>(</a:t>
            </a:r>
            <a:r>
              <a:rPr lang="en-GB" sz="1200" dirty="0" smtClean="0">
                <a:latin typeface="Calibri" panose="020F0502020204030204" pitchFamily="34" charset="0"/>
              </a:rPr>
              <a:t>M1</a:t>
            </a:r>
            <a:r>
              <a:rPr lang="en-GB" sz="1200" dirty="0">
                <a:latin typeface="Calibri" panose="020F0502020204030204" pitchFamily="34" charset="0"/>
              </a:rPr>
              <a:t>), which is also circulated to the Audit and Corporate Governance Committee.  The content of this report is reflected in the Director of Finance commentary that has been submitted to Welsh Government on </a:t>
            </a:r>
            <a:r>
              <a:rPr lang="en-GB" sz="1200" dirty="0" smtClean="0">
                <a:latin typeface="Calibri" panose="020F0502020204030204" pitchFamily="34" charset="0"/>
              </a:rPr>
              <a:t>14</a:t>
            </a:r>
            <a:r>
              <a:rPr lang="en-GB" sz="1200" baseline="30000" dirty="0" smtClean="0">
                <a:latin typeface="Calibri" panose="020F0502020204030204" pitchFamily="34" charset="0"/>
              </a:rPr>
              <a:t>th</a:t>
            </a:r>
            <a:r>
              <a:rPr lang="en-GB" sz="1200" dirty="0" smtClean="0">
                <a:latin typeface="Calibri" panose="020F0502020204030204" pitchFamily="34" charset="0"/>
              </a:rPr>
              <a:t> May 2021 </a:t>
            </a:r>
            <a:r>
              <a:rPr lang="en-GB" sz="1200" dirty="0">
                <a:latin typeface="Calibri" panose="020F0502020204030204" pitchFamily="34" charset="0"/>
              </a:rPr>
              <a:t>as part of the full financial monitoring return for Month </a:t>
            </a:r>
            <a:r>
              <a:rPr lang="en-GB" sz="1200" dirty="0" smtClean="0">
                <a:latin typeface="Calibri" panose="020F0502020204030204" pitchFamily="34" charset="0"/>
              </a:rPr>
              <a:t>1</a:t>
            </a:r>
            <a:r>
              <a:rPr lang="en-GB" sz="1200" dirty="0">
                <a:latin typeface="Calibri" panose="020F0502020204030204" pitchFamily="34" charset="0"/>
              </a:rPr>
              <a:t>.  </a:t>
            </a:r>
          </a:p>
          <a:p>
            <a:pPr algn="just">
              <a:lnSpc>
                <a:spcPct val="115000"/>
              </a:lnSpc>
              <a:spcBef>
                <a:spcPts val="600"/>
              </a:spcBef>
              <a:spcAft>
                <a:spcPts val="600"/>
              </a:spcAft>
            </a:pPr>
            <a:r>
              <a:rPr lang="en-GB" sz="1200" dirty="0" smtClean="0">
                <a:latin typeface="Calibri" panose="020F0502020204030204" pitchFamily="34" charset="0"/>
                <a:ea typeface="Times New Roman" panose="02020603050405020304" pitchFamily="18" charset="0"/>
                <a:cs typeface="Times New Roman" panose="02020603050405020304" pitchFamily="18" charset="0"/>
              </a:rPr>
              <a:t>The following table highlights </a:t>
            </a:r>
            <a:r>
              <a:rPr lang="en-GB" sz="1200" dirty="0">
                <a:latin typeface="Calibri" panose="020F0502020204030204" pitchFamily="34" charset="0"/>
                <a:ea typeface="Times New Roman" panose="02020603050405020304" pitchFamily="18" charset="0"/>
                <a:cs typeface="Times New Roman" panose="02020603050405020304" pitchFamily="18" charset="0"/>
              </a:rPr>
              <a:t>the performance against the key </a:t>
            </a:r>
            <a:r>
              <a:rPr lang="en-GB" sz="1200" dirty="0" smtClean="0">
                <a:latin typeface="Calibri" panose="020F0502020204030204" pitchFamily="34" charset="0"/>
                <a:ea typeface="Times New Roman" panose="02020603050405020304" pitchFamily="18" charset="0"/>
                <a:cs typeface="Times New Roman" panose="02020603050405020304" pitchFamily="18" charset="0"/>
              </a:rPr>
              <a:t>revenue and capital </a:t>
            </a:r>
            <a:r>
              <a:rPr lang="en-GB" sz="1200" dirty="0">
                <a:latin typeface="Calibri" panose="020F0502020204030204" pitchFamily="34" charset="0"/>
                <a:ea typeface="Times New Roman" panose="02020603050405020304" pitchFamily="18" charset="0"/>
                <a:cs typeface="Times New Roman" panose="02020603050405020304" pitchFamily="18" charset="0"/>
              </a:rPr>
              <a:t>financial targets. </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236977701"/>
              </p:ext>
            </p:extLst>
          </p:nvPr>
        </p:nvGraphicFramePr>
        <p:xfrm>
          <a:off x="2665503" y="3259876"/>
          <a:ext cx="4962525" cy="1924050"/>
        </p:xfrm>
        <a:graphic>
          <a:graphicData uri="http://schemas.openxmlformats.org/presentationml/2006/ole">
            <mc:AlternateContent xmlns:mc="http://schemas.openxmlformats.org/markup-compatibility/2006">
              <mc:Choice xmlns:v="urn:schemas-microsoft-com:vml" Requires="v">
                <p:oleObj spid="_x0000_s1047" name="Worksheet" r:id="rId3" imgW="4962349" imgH="1924093" progId="Excel.Sheet.12">
                  <p:embed/>
                </p:oleObj>
              </mc:Choice>
              <mc:Fallback>
                <p:oleObj name="Worksheet" r:id="rId3" imgW="4962349" imgH="1924093" progId="Excel.Sheet.12">
                  <p:embed/>
                  <p:pic>
                    <p:nvPicPr>
                      <p:cNvPr id="0" name=""/>
                      <p:cNvPicPr/>
                      <p:nvPr/>
                    </p:nvPicPr>
                    <p:blipFill>
                      <a:blip r:embed="rId4"/>
                      <a:stretch>
                        <a:fillRect/>
                      </a:stretch>
                    </p:blipFill>
                    <p:spPr>
                      <a:xfrm>
                        <a:off x="2665503" y="3259876"/>
                        <a:ext cx="4962525" cy="1924050"/>
                      </a:xfrm>
                      <a:prstGeom prst="rect">
                        <a:avLst/>
                      </a:prstGeom>
                    </p:spPr>
                  </p:pic>
                </p:oleObj>
              </mc:Fallback>
            </mc:AlternateContent>
          </a:graphicData>
        </a:graphic>
      </p:graphicFrame>
    </p:spTree>
    <p:extLst>
      <p:ext uri="{BB962C8B-B14F-4D97-AF65-F5344CB8AC3E}">
        <p14:creationId xmlns:p14="http://schemas.microsoft.com/office/powerpoint/2010/main" val="1602557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solidFill>
                  <a:srgbClr val="002060"/>
                </a:solidFill>
              </a:rPr>
              <a:t>2021/22 Overview of Financial Performance</a:t>
            </a:r>
            <a:endParaRPr lang="en-GB" dirty="0">
              <a:solidFill>
                <a:srgbClr val="002060"/>
              </a:solidFill>
            </a:endParaRPr>
          </a:p>
          <a:p>
            <a:endParaRPr lang="en-GB" dirty="0"/>
          </a:p>
        </p:txBody>
      </p:sp>
      <p:sp>
        <p:nvSpPr>
          <p:cNvPr id="5" name="Text Placeholder 4"/>
          <p:cNvSpPr>
            <a:spLocks noGrp="1"/>
          </p:cNvSpPr>
          <p:nvPr>
            <p:ph type="body" sz="quarter" idx="16"/>
          </p:nvPr>
        </p:nvSpPr>
        <p:spPr/>
        <p:txBody>
          <a:bodyPr/>
          <a:lstStyle/>
          <a:p>
            <a:r>
              <a:rPr lang="en-GB" dirty="0" smtClean="0"/>
              <a:t>Financial Performance by Directorate</a:t>
            </a:r>
          </a:p>
        </p:txBody>
      </p:sp>
      <p:graphicFrame>
        <p:nvGraphicFramePr>
          <p:cNvPr id="3" name="Object 2"/>
          <p:cNvGraphicFramePr>
            <a:graphicFrameLocks noChangeAspect="1"/>
          </p:cNvGraphicFramePr>
          <p:nvPr>
            <p:extLst>
              <p:ext uri="{D42A27DB-BD31-4B8C-83A1-F6EECF244321}">
                <p14:modId xmlns:p14="http://schemas.microsoft.com/office/powerpoint/2010/main" val="1449493625"/>
              </p:ext>
            </p:extLst>
          </p:nvPr>
        </p:nvGraphicFramePr>
        <p:xfrm>
          <a:off x="664301" y="2168435"/>
          <a:ext cx="10863396" cy="3405052"/>
        </p:xfrm>
        <a:graphic>
          <a:graphicData uri="http://schemas.openxmlformats.org/presentationml/2006/ole">
            <mc:AlternateContent xmlns:mc="http://schemas.openxmlformats.org/markup-compatibility/2006">
              <mc:Choice xmlns:v="urn:schemas-microsoft-com:vml" Requires="v">
                <p:oleObj spid="_x0000_s2070" name="Worksheet" r:id="rId3" imgW="11811128" imgH="3819675" progId="Excel.Sheet.12">
                  <p:embed/>
                </p:oleObj>
              </mc:Choice>
              <mc:Fallback>
                <p:oleObj name="Worksheet" r:id="rId3" imgW="11811128" imgH="3819675" progId="Excel.Sheet.12">
                  <p:embed/>
                  <p:pic>
                    <p:nvPicPr>
                      <p:cNvPr id="0" name=""/>
                      <p:cNvPicPr/>
                      <p:nvPr/>
                    </p:nvPicPr>
                    <p:blipFill>
                      <a:blip r:embed="rId4"/>
                      <a:stretch>
                        <a:fillRect/>
                      </a:stretch>
                    </p:blipFill>
                    <p:spPr>
                      <a:xfrm>
                        <a:off x="664301" y="2168435"/>
                        <a:ext cx="10863396" cy="3405052"/>
                      </a:xfrm>
                      <a:prstGeom prst="rect">
                        <a:avLst/>
                      </a:prstGeom>
                    </p:spPr>
                  </p:pic>
                </p:oleObj>
              </mc:Fallback>
            </mc:AlternateContent>
          </a:graphicData>
        </a:graphic>
      </p:graphicFrame>
    </p:spTree>
    <p:extLst>
      <p:ext uri="{BB962C8B-B14F-4D97-AF65-F5344CB8AC3E}">
        <p14:creationId xmlns:p14="http://schemas.microsoft.com/office/powerpoint/2010/main" val="1305659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4"/>
          </p:nvPr>
        </p:nvSpPr>
        <p:spPr>
          <a:xfrm>
            <a:off x="715962" y="1976845"/>
            <a:ext cx="10760076" cy="3762104"/>
          </a:xfrm>
        </p:spPr>
        <p:txBody>
          <a:bodyPr/>
          <a:lstStyle/>
          <a:p>
            <a:pPr marL="0" indent="0">
              <a:buNone/>
            </a:pPr>
            <a:r>
              <a:rPr lang="en-GB" sz="1300" dirty="0" smtClean="0">
                <a:solidFill>
                  <a:schemeClr val="tx1"/>
                </a:solidFill>
                <a:latin typeface="Calibri" panose="020F0502020204030204" pitchFamily="34" charset="0"/>
              </a:rPr>
              <a:t>The </a:t>
            </a:r>
            <a:r>
              <a:rPr lang="en-GB" sz="1300" dirty="0">
                <a:solidFill>
                  <a:schemeClr val="tx1"/>
                </a:solidFill>
                <a:latin typeface="Calibri" panose="020F0502020204030204" pitchFamily="34" charset="0"/>
              </a:rPr>
              <a:t>month-end position for Public Health Wales is a </a:t>
            </a:r>
            <a:r>
              <a:rPr lang="en-GB" sz="1300" dirty="0" smtClean="0">
                <a:solidFill>
                  <a:schemeClr val="tx1"/>
                </a:solidFill>
                <a:latin typeface="Calibri" panose="020F0502020204030204" pitchFamily="34" charset="0"/>
              </a:rPr>
              <a:t>net surplus </a:t>
            </a:r>
            <a:r>
              <a:rPr lang="en-GB" sz="1300" dirty="0">
                <a:solidFill>
                  <a:schemeClr val="tx1"/>
                </a:solidFill>
                <a:latin typeface="Calibri" panose="020F0502020204030204" pitchFamily="34" charset="0"/>
              </a:rPr>
              <a:t>of </a:t>
            </a:r>
            <a:r>
              <a:rPr lang="en-GB" sz="1300" dirty="0" smtClean="0">
                <a:solidFill>
                  <a:schemeClr val="tx1"/>
                </a:solidFill>
                <a:latin typeface="Calibri" panose="020F0502020204030204" pitchFamily="34" charset="0"/>
              </a:rPr>
              <a:t>£20k</a:t>
            </a:r>
            <a:r>
              <a:rPr lang="en-GB" sz="1300" dirty="0">
                <a:solidFill>
                  <a:schemeClr val="tx1"/>
                </a:solidFill>
                <a:latin typeface="Calibri" panose="020F0502020204030204" pitchFamily="34" charset="0"/>
              </a:rPr>
              <a:t>. </a:t>
            </a:r>
            <a:r>
              <a:rPr lang="en-GB" sz="1300" dirty="0" smtClean="0">
                <a:solidFill>
                  <a:schemeClr val="tx1"/>
                </a:solidFill>
                <a:latin typeface="Calibri" panose="020F0502020204030204" pitchFamily="34" charset="0"/>
              </a:rPr>
              <a:t>  As per our financial plan and budgetary control framework 2021/22 we will continue to remove in month pay underspends from Directorate positions and review non-pay spending plans of Directorates and redirect resources as required to deal with the ongoing impact of COVID-19. Budgets associated with pay underspends have not been re-directed for month 1 but will be removed from month 2.</a:t>
            </a:r>
          </a:p>
          <a:p>
            <a:pPr marL="0" indent="0">
              <a:buNone/>
            </a:pPr>
            <a:r>
              <a:rPr lang="en-GB" sz="1300" dirty="0" smtClean="0">
                <a:solidFill>
                  <a:schemeClr val="tx1"/>
                </a:solidFill>
                <a:latin typeface="Calibri" panose="020F0502020204030204" pitchFamily="34" charset="0"/>
              </a:rPr>
              <a:t>The Directorates with the biggest variances are:</a:t>
            </a:r>
          </a:p>
          <a:p>
            <a:pPr marL="0" indent="0">
              <a:buNone/>
            </a:pPr>
            <a:r>
              <a:rPr lang="en-GB" sz="1300" b="1" dirty="0" smtClean="0">
                <a:solidFill>
                  <a:schemeClr val="tx1"/>
                </a:solidFill>
                <a:latin typeface="Calibri" panose="020F0502020204030204" pitchFamily="34" charset="0"/>
              </a:rPr>
              <a:t>Public Health Services Directorate - £52k Over spent:</a:t>
            </a:r>
          </a:p>
          <a:p>
            <a:pPr marL="0" indent="0">
              <a:buNone/>
            </a:pPr>
            <a:r>
              <a:rPr lang="en-GB" sz="1300" dirty="0">
                <a:solidFill>
                  <a:schemeClr val="tx1"/>
                </a:solidFill>
                <a:latin typeface="Calibri" panose="020F0502020204030204" pitchFamily="34" charset="0"/>
              </a:rPr>
              <a:t>The </a:t>
            </a:r>
            <a:r>
              <a:rPr lang="en-GB" sz="1300" dirty="0" smtClean="0">
                <a:solidFill>
                  <a:schemeClr val="tx1"/>
                </a:solidFill>
                <a:latin typeface="Calibri" panose="020F0502020204030204" pitchFamily="34" charset="0"/>
              </a:rPr>
              <a:t>Public Health Services Directorate </a:t>
            </a:r>
            <a:r>
              <a:rPr lang="en-GB" sz="1300" dirty="0">
                <a:solidFill>
                  <a:schemeClr val="tx1"/>
                </a:solidFill>
                <a:latin typeface="Calibri" panose="020F0502020204030204" pitchFamily="34" charset="0"/>
              </a:rPr>
              <a:t>over spend is made up of an under-recovery on income </a:t>
            </a:r>
            <a:r>
              <a:rPr lang="en-GB" sz="1300" dirty="0" smtClean="0">
                <a:solidFill>
                  <a:schemeClr val="tx1"/>
                </a:solidFill>
                <a:latin typeface="Calibri" panose="020F0502020204030204" pitchFamily="34" charset="0"/>
              </a:rPr>
              <a:t>£35k.  This is mainly within Microbiology and due to no SLA over-activity as a result of current SLA arrangements across NHS Wales. </a:t>
            </a:r>
            <a:r>
              <a:rPr lang="en-GB" sz="1300" dirty="0">
                <a:solidFill>
                  <a:schemeClr val="tx1"/>
                </a:solidFill>
                <a:latin typeface="Calibri" panose="020F0502020204030204" pitchFamily="34" charset="0"/>
              </a:rPr>
              <a:t>  </a:t>
            </a:r>
            <a:r>
              <a:rPr lang="en-GB" sz="1300" dirty="0" smtClean="0">
                <a:solidFill>
                  <a:schemeClr val="tx1"/>
                </a:solidFill>
                <a:latin typeface="Calibri" panose="020F0502020204030204" pitchFamily="34" charset="0"/>
              </a:rPr>
              <a:t>The </a:t>
            </a:r>
            <a:r>
              <a:rPr lang="en-GB" sz="1300" dirty="0">
                <a:solidFill>
                  <a:schemeClr val="tx1"/>
                </a:solidFill>
                <a:latin typeface="Calibri" panose="020F0502020204030204" pitchFamily="34" charset="0"/>
              </a:rPr>
              <a:t>over spend on Non Pay </a:t>
            </a:r>
            <a:r>
              <a:rPr lang="en-GB" sz="1300" dirty="0" smtClean="0">
                <a:solidFill>
                  <a:schemeClr val="tx1"/>
                </a:solidFill>
                <a:latin typeface="Calibri" panose="020F0502020204030204" pitchFamily="34" charset="0"/>
              </a:rPr>
              <a:t>of £22k is </a:t>
            </a:r>
            <a:r>
              <a:rPr lang="en-GB" sz="1300" dirty="0">
                <a:solidFill>
                  <a:schemeClr val="tx1"/>
                </a:solidFill>
                <a:latin typeface="Calibri" panose="020F0502020204030204" pitchFamily="34" charset="0"/>
              </a:rPr>
              <a:t>within the Microbiology Division </a:t>
            </a:r>
            <a:r>
              <a:rPr lang="en-GB" sz="1300" dirty="0" smtClean="0">
                <a:solidFill>
                  <a:schemeClr val="tx1"/>
                </a:solidFill>
                <a:latin typeface="Calibri" panose="020F0502020204030204" pitchFamily="34" charset="0"/>
              </a:rPr>
              <a:t>and due </a:t>
            </a:r>
            <a:r>
              <a:rPr lang="en-GB" sz="1300" dirty="0">
                <a:solidFill>
                  <a:schemeClr val="tx1"/>
                </a:solidFill>
                <a:latin typeface="Calibri" panose="020F0502020204030204" pitchFamily="34" charset="0"/>
              </a:rPr>
              <a:t>mainly to maintenance charges.  There is also an over spend on Pay within Microbiology </a:t>
            </a:r>
            <a:r>
              <a:rPr lang="en-GB" sz="1300" dirty="0" smtClean="0">
                <a:solidFill>
                  <a:schemeClr val="tx1"/>
                </a:solidFill>
                <a:latin typeface="Calibri" panose="020F0502020204030204" pitchFamily="34" charset="0"/>
              </a:rPr>
              <a:t>£56k </a:t>
            </a:r>
            <a:r>
              <a:rPr lang="en-GB" sz="1300" dirty="0">
                <a:solidFill>
                  <a:schemeClr val="tx1"/>
                </a:solidFill>
                <a:latin typeface="Calibri" panose="020F0502020204030204" pitchFamily="34" charset="0"/>
              </a:rPr>
              <a:t>which has been offset by under spends in other Divisions</a:t>
            </a:r>
            <a:r>
              <a:rPr lang="en-GB" sz="1300" dirty="0" smtClean="0">
                <a:solidFill>
                  <a:schemeClr val="tx1"/>
                </a:solidFill>
                <a:latin typeface="Calibri" panose="020F0502020204030204" pitchFamily="34" charset="0"/>
              </a:rPr>
              <a:t>.</a:t>
            </a:r>
            <a:endParaRPr lang="en-GB" sz="1300" b="1" dirty="0">
              <a:solidFill>
                <a:schemeClr val="tx1"/>
              </a:solidFill>
              <a:latin typeface="Calibri" panose="020F0502020204030204" pitchFamily="34" charset="0"/>
            </a:endParaRPr>
          </a:p>
          <a:p>
            <a:pPr marL="0" indent="0">
              <a:buNone/>
            </a:pPr>
            <a:r>
              <a:rPr lang="en-GB" sz="1300" b="1" dirty="0" smtClean="0">
                <a:solidFill>
                  <a:schemeClr val="tx1"/>
                </a:solidFill>
                <a:latin typeface="Calibri" panose="020F0502020204030204" pitchFamily="34" charset="0"/>
              </a:rPr>
              <a:t>Health &amp; Wellbeing Directorate - £133k Under spent:</a:t>
            </a:r>
          </a:p>
          <a:p>
            <a:pPr marL="0" indent="0">
              <a:buNone/>
            </a:pPr>
            <a:r>
              <a:rPr lang="en-GB" sz="1300" dirty="0" smtClean="0">
                <a:solidFill>
                  <a:schemeClr val="tx1"/>
                </a:solidFill>
                <a:latin typeface="Calibri" panose="020F0502020204030204" pitchFamily="34" charset="0"/>
              </a:rPr>
              <a:t>The Health &amp; Well Being Directorate underspend is linked to pay due to a number of vacancies across the Directorate.</a:t>
            </a:r>
            <a:endParaRPr lang="en-GB" sz="1300" dirty="0">
              <a:solidFill>
                <a:schemeClr val="tx1"/>
              </a:solidFill>
              <a:latin typeface="Calibri" panose="020F0502020204030204" pitchFamily="34" charset="0"/>
            </a:endParaRPr>
          </a:p>
          <a:p>
            <a:pPr marL="0" indent="0">
              <a:buNone/>
            </a:pPr>
            <a:r>
              <a:rPr lang="en-GB" sz="1300" b="1" dirty="0" smtClean="0">
                <a:solidFill>
                  <a:schemeClr val="tx1"/>
                </a:solidFill>
                <a:latin typeface="Calibri" panose="020F0502020204030204" pitchFamily="34" charset="0"/>
              </a:rPr>
              <a:t>COVID Directorate - £111k Over spent:</a:t>
            </a:r>
            <a:endParaRPr lang="en-GB" sz="1300" b="1" dirty="0">
              <a:solidFill>
                <a:schemeClr val="tx1"/>
              </a:solidFill>
              <a:latin typeface="Calibri" panose="020F0502020204030204" pitchFamily="34" charset="0"/>
            </a:endParaRPr>
          </a:p>
          <a:p>
            <a:pPr marL="0" indent="0">
              <a:buNone/>
            </a:pPr>
            <a:r>
              <a:rPr lang="en-GB" sz="1300" dirty="0" smtClean="0">
                <a:solidFill>
                  <a:schemeClr val="tx1"/>
                </a:solidFill>
                <a:latin typeface="Calibri" panose="020F0502020204030204" pitchFamily="34" charset="0"/>
              </a:rPr>
              <a:t>The financial plan for 2021/22 shows a forecasted overspend within the COVID Directorate which is offset by anticipated pay underspends due to recruitment delays as a result of COVID.  Based </a:t>
            </a:r>
            <a:r>
              <a:rPr lang="en-GB" sz="1300" dirty="0">
                <a:solidFill>
                  <a:schemeClr val="tx1"/>
                </a:solidFill>
                <a:latin typeface="Calibri" panose="020F0502020204030204" pitchFamily="34" charset="0"/>
              </a:rPr>
              <a:t>on the Month </a:t>
            </a:r>
            <a:r>
              <a:rPr lang="en-GB" sz="1300" dirty="0" smtClean="0">
                <a:solidFill>
                  <a:schemeClr val="tx1"/>
                </a:solidFill>
                <a:latin typeface="Calibri" panose="020F0502020204030204" pitchFamily="34" charset="0"/>
              </a:rPr>
              <a:t>1 </a:t>
            </a:r>
            <a:r>
              <a:rPr lang="en-GB" sz="1300" dirty="0">
                <a:solidFill>
                  <a:schemeClr val="tx1"/>
                </a:solidFill>
                <a:latin typeface="Calibri" panose="020F0502020204030204" pitchFamily="34" charset="0"/>
              </a:rPr>
              <a:t>pay </a:t>
            </a:r>
            <a:r>
              <a:rPr lang="en-GB" sz="1300" dirty="0" smtClean="0">
                <a:solidFill>
                  <a:schemeClr val="tx1"/>
                </a:solidFill>
                <a:latin typeface="Calibri" panose="020F0502020204030204" pitchFamily="34" charset="0"/>
              </a:rPr>
              <a:t>position, pay slippage is sufficient to meet the planned COVID over spend and </a:t>
            </a:r>
            <a:r>
              <a:rPr lang="en-GB" sz="1300" dirty="0">
                <a:solidFill>
                  <a:schemeClr val="tx1"/>
                </a:solidFill>
                <a:latin typeface="Calibri" panose="020F0502020204030204" pitchFamily="34" charset="0"/>
              </a:rPr>
              <a:t>will continue to be monitored on a monthly basis.</a:t>
            </a:r>
          </a:p>
        </p:txBody>
      </p:sp>
      <p:sp>
        <p:nvSpPr>
          <p:cNvPr id="4" name="Text Placeholder 3"/>
          <p:cNvSpPr>
            <a:spLocks noGrp="1"/>
          </p:cNvSpPr>
          <p:nvPr>
            <p:ph type="body" sz="quarter" idx="15"/>
          </p:nvPr>
        </p:nvSpPr>
        <p:spPr/>
        <p:txBody>
          <a:bodyPr/>
          <a:lstStyle/>
          <a:p>
            <a:r>
              <a:rPr lang="en-GB" dirty="0" smtClean="0"/>
              <a:t>2021/22 Overview of Financial Performance</a:t>
            </a:r>
            <a:endParaRPr lang="en-GB" dirty="0"/>
          </a:p>
        </p:txBody>
      </p:sp>
      <p:sp>
        <p:nvSpPr>
          <p:cNvPr id="5" name="Text Placeholder 4"/>
          <p:cNvSpPr>
            <a:spLocks noGrp="1"/>
          </p:cNvSpPr>
          <p:nvPr>
            <p:ph type="body" sz="quarter" idx="16"/>
          </p:nvPr>
        </p:nvSpPr>
        <p:spPr/>
        <p:txBody>
          <a:bodyPr/>
          <a:lstStyle/>
          <a:p>
            <a:r>
              <a:rPr lang="en-GB" dirty="0" smtClean="0"/>
              <a:t>Financial Performance by Directorate</a:t>
            </a:r>
            <a:endParaRPr lang="en-GB" dirty="0"/>
          </a:p>
        </p:txBody>
      </p:sp>
    </p:spTree>
    <p:extLst>
      <p:ext uri="{BB962C8B-B14F-4D97-AF65-F5344CB8AC3E}">
        <p14:creationId xmlns:p14="http://schemas.microsoft.com/office/powerpoint/2010/main" val="239112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4"/>
          </p:nvPr>
        </p:nvSpPr>
        <p:spPr>
          <a:xfrm>
            <a:off x="5477256" y="2395728"/>
            <a:ext cx="5998780" cy="3093154"/>
          </a:xfrm>
        </p:spPr>
        <p:txBody>
          <a:bodyPr/>
          <a:lstStyle/>
          <a:p>
            <a:pPr marL="0" indent="0">
              <a:buNone/>
            </a:pPr>
            <a:r>
              <a:rPr lang="en-US" sz="1600" dirty="0" smtClean="0">
                <a:solidFill>
                  <a:schemeClr val="tx1"/>
                </a:solidFill>
                <a:latin typeface="Calibri" panose="020F0502020204030204" pitchFamily="34" charset="0"/>
              </a:rPr>
              <a:t>On the 12 January 2021 BET discussed and agreed a number of proposals put forward in respect of the draft financial plan and budget strategy for 2021/22.  These included the following:</a:t>
            </a:r>
          </a:p>
          <a:p>
            <a:r>
              <a:rPr lang="en-US" sz="1600" dirty="0" smtClean="0">
                <a:solidFill>
                  <a:schemeClr val="tx1"/>
                </a:solidFill>
                <a:latin typeface="Calibri" panose="020F0502020204030204" pitchFamily="34" charset="0"/>
              </a:rPr>
              <a:t>That we would not set a target for additional organisational efficiency savings in 2021/22 but would continue with existing schemes and seek further opportunities as they arise.  </a:t>
            </a:r>
            <a:endParaRPr lang="en-US" sz="1600" dirty="0">
              <a:solidFill>
                <a:schemeClr val="tx1"/>
              </a:solidFill>
              <a:latin typeface="Calibri" panose="020F0502020204030204" pitchFamily="34" charset="0"/>
            </a:endParaRPr>
          </a:p>
          <a:p>
            <a:r>
              <a:rPr lang="en-GB" sz="1600" dirty="0">
                <a:solidFill>
                  <a:schemeClr val="tx1"/>
                </a:solidFill>
                <a:latin typeface="Calibri" panose="020F0502020204030204" pitchFamily="34" charset="0"/>
              </a:rPr>
              <a:t>That we would not levy a Directorate 1% CIP for 2021/22. We would review and remove relevant budgets to reflect reductions in our cost base.  The initial exercise included travel/subsistence and revenue IT as set out in </a:t>
            </a:r>
            <a:r>
              <a:rPr lang="en-GB" sz="1600" dirty="0" smtClean="0">
                <a:solidFill>
                  <a:schemeClr val="tx1"/>
                </a:solidFill>
                <a:latin typeface="Calibri" panose="020F0502020204030204" pitchFamily="34" charset="0"/>
              </a:rPr>
              <a:t>the adjacent table.</a:t>
            </a:r>
            <a:endParaRPr lang="en-GB" sz="1600" dirty="0">
              <a:solidFill>
                <a:schemeClr val="tx1"/>
              </a:solidFill>
              <a:latin typeface="Calibri" panose="020F0502020204030204" pitchFamily="34" charset="0"/>
            </a:endParaRPr>
          </a:p>
          <a:p>
            <a:pPr marL="0" indent="0">
              <a:buNone/>
            </a:pPr>
            <a:endParaRPr lang="en-GB" sz="1600" dirty="0">
              <a:solidFill>
                <a:schemeClr val="tx1"/>
              </a:solidFill>
            </a:endParaRPr>
          </a:p>
        </p:txBody>
      </p:sp>
      <p:sp>
        <p:nvSpPr>
          <p:cNvPr id="4" name="Text Placeholder 3"/>
          <p:cNvSpPr>
            <a:spLocks noGrp="1"/>
          </p:cNvSpPr>
          <p:nvPr>
            <p:ph type="body" sz="quarter" idx="15"/>
          </p:nvPr>
        </p:nvSpPr>
        <p:spPr/>
        <p:txBody>
          <a:bodyPr/>
          <a:lstStyle/>
          <a:p>
            <a:r>
              <a:rPr lang="en-GB" dirty="0" smtClean="0"/>
              <a:t>2021/22 Overview of Financial Performance</a:t>
            </a:r>
            <a:endParaRPr lang="en-GB" dirty="0"/>
          </a:p>
          <a:p>
            <a:endParaRPr lang="en-GB" dirty="0"/>
          </a:p>
        </p:txBody>
      </p:sp>
      <p:sp>
        <p:nvSpPr>
          <p:cNvPr id="5" name="Text Placeholder 4"/>
          <p:cNvSpPr>
            <a:spLocks noGrp="1"/>
          </p:cNvSpPr>
          <p:nvPr>
            <p:ph type="body" sz="quarter" idx="16"/>
          </p:nvPr>
        </p:nvSpPr>
        <p:spPr/>
        <p:txBody>
          <a:bodyPr/>
          <a:lstStyle/>
          <a:p>
            <a:r>
              <a:rPr lang="en-GB" dirty="0" smtClean="0"/>
              <a:t>Savings/Organisational Efficiencies</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322212261"/>
              </p:ext>
            </p:extLst>
          </p:nvPr>
        </p:nvGraphicFramePr>
        <p:xfrm>
          <a:off x="715963" y="2038350"/>
          <a:ext cx="4273550" cy="3495675"/>
        </p:xfrm>
        <a:graphic>
          <a:graphicData uri="http://schemas.openxmlformats.org/presentationml/2006/ole">
            <mc:AlternateContent xmlns:mc="http://schemas.openxmlformats.org/markup-compatibility/2006">
              <mc:Choice xmlns:v="urn:schemas-microsoft-com:vml" Requires="v">
                <p:oleObj spid="_x0000_s3090" name="Worksheet" r:id="rId3" imgW="3971877" imgH="3247918" progId="Excel.Sheet.12">
                  <p:embed/>
                </p:oleObj>
              </mc:Choice>
              <mc:Fallback>
                <p:oleObj name="Worksheet" r:id="rId3" imgW="3971877" imgH="3247918" progId="Excel.Sheet.12">
                  <p:embed/>
                  <p:pic>
                    <p:nvPicPr>
                      <p:cNvPr id="0" name=""/>
                      <p:cNvPicPr/>
                      <p:nvPr/>
                    </p:nvPicPr>
                    <p:blipFill>
                      <a:blip r:embed="rId4"/>
                      <a:stretch>
                        <a:fillRect/>
                      </a:stretch>
                    </p:blipFill>
                    <p:spPr>
                      <a:xfrm>
                        <a:off x="715963" y="2038350"/>
                        <a:ext cx="4273550" cy="3495675"/>
                      </a:xfrm>
                      <a:prstGeom prst="rect">
                        <a:avLst/>
                      </a:prstGeom>
                    </p:spPr>
                  </p:pic>
                </p:oleObj>
              </mc:Fallback>
            </mc:AlternateContent>
          </a:graphicData>
        </a:graphic>
      </p:graphicFrame>
    </p:spTree>
    <p:extLst>
      <p:ext uri="{BB962C8B-B14F-4D97-AF65-F5344CB8AC3E}">
        <p14:creationId xmlns:p14="http://schemas.microsoft.com/office/powerpoint/2010/main" val="320104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2021/22 Overview of Financial Performance	</a:t>
            </a:r>
            <a:endParaRPr lang="en-GB" dirty="0"/>
          </a:p>
          <a:p>
            <a:endParaRPr lang="en-GB" dirty="0"/>
          </a:p>
        </p:txBody>
      </p:sp>
      <p:sp>
        <p:nvSpPr>
          <p:cNvPr id="5" name="Text Placeholder 4"/>
          <p:cNvSpPr>
            <a:spLocks noGrp="1"/>
          </p:cNvSpPr>
          <p:nvPr>
            <p:ph type="body" sz="quarter" idx="16"/>
          </p:nvPr>
        </p:nvSpPr>
        <p:spPr/>
        <p:txBody>
          <a:bodyPr/>
          <a:lstStyle/>
          <a:p>
            <a:r>
              <a:rPr lang="en-GB" dirty="0" smtClean="0"/>
              <a:t>Internal Investments</a:t>
            </a:r>
            <a:endParaRPr lang="en-GB" dirty="0"/>
          </a:p>
        </p:txBody>
      </p:sp>
      <p:sp>
        <p:nvSpPr>
          <p:cNvPr id="14" name="Rectangle 13"/>
          <p:cNvSpPr/>
          <p:nvPr/>
        </p:nvSpPr>
        <p:spPr>
          <a:xfrm>
            <a:off x="6117335" y="2196446"/>
            <a:ext cx="5458779" cy="2822952"/>
          </a:xfrm>
          <a:prstGeom prst="rect">
            <a:avLst/>
          </a:prstGeom>
        </p:spPr>
        <p:txBody>
          <a:bodyPr wrap="square">
            <a:spAutoFit/>
          </a:bodyPr>
          <a:lstStyle/>
          <a:p>
            <a:pPr>
              <a:lnSpc>
                <a:spcPct val="107000"/>
              </a:lnSpc>
              <a:spcAft>
                <a:spcPts val="800"/>
              </a:spcAft>
            </a:pPr>
            <a:r>
              <a:rPr lang="en-GB" sz="1400" dirty="0" smtClean="0">
                <a:latin typeface="Calibri" panose="020F0502020204030204" pitchFamily="34" charset="0"/>
                <a:ea typeface="Calibri" panose="020F0502020204030204" pitchFamily="34" charset="0"/>
                <a:cs typeface="Calibri" panose="020F0502020204030204" pitchFamily="34" charset="0"/>
              </a:rPr>
              <a:t>It was agreed that due to significant external funding, we would concentrate our 2021/22 internal investments into Population Health, Knowledge/Organisational Learning and enabler support.  Investment allocation as per adjacent table.</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GB" sz="1400" dirty="0" smtClean="0">
                <a:latin typeface="Calibri" panose="020F0502020204030204" pitchFamily="34" charset="0"/>
                <a:ea typeface="Calibri" panose="020F0502020204030204" pitchFamily="34" charset="0"/>
                <a:cs typeface="Calibri" panose="020F0502020204030204" pitchFamily="34" charset="0"/>
              </a:rPr>
              <a:t>Funding will be provided when actual costs are incurred.  If there is a requirement to change the agreed plans the Chief Executive will need to agree the change of use of the investment fund prior to any commitments being made.  </a:t>
            </a:r>
          </a:p>
          <a:p>
            <a:pPr>
              <a:lnSpc>
                <a:spcPct val="107000"/>
              </a:lnSpc>
              <a:spcAft>
                <a:spcPts val="800"/>
              </a:spcAft>
            </a:pPr>
            <a:r>
              <a:rPr lang="en-GB" sz="1400" dirty="0" smtClean="0">
                <a:latin typeface="Calibri" panose="020F0502020204030204" pitchFamily="34" charset="0"/>
                <a:ea typeface="Calibri" panose="020F0502020204030204" pitchFamily="34" charset="0"/>
                <a:cs typeface="Calibri" panose="020F0502020204030204" pitchFamily="34" charset="0"/>
              </a:rPr>
              <a:t>There will be no carry forward of any unused funds, if spending plans do not materialise then the allocation will be removed and added to the 2022/23 investment pot for new bids/allocation process.</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524157931"/>
              </p:ext>
            </p:extLst>
          </p:nvPr>
        </p:nvGraphicFramePr>
        <p:xfrm>
          <a:off x="547864" y="1892618"/>
          <a:ext cx="5212856" cy="4050982"/>
        </p:xfrm>
        <a:graphic>
          <a:graphicData uri="http://schemas.openxmlformats.org/presentationml/2006/ole">
            <mc:AlternateContent xmlns:mc="http://schemas.openxmlformats.org/markup-compatibility/2006">
              <mc:Choice xmlns:v="urn:schemas-microsoft-com:vml" Requires="v">
                <p:oleObj spid="_x0000_s4111" name="Worksheet" r:id="rId4" imgW="4937760" imgH="4808133" progId="Excel.Sheet.12">
                  <p:embed/>
                </p:oleObj>
              </mc:Choice>
              <mc:Fallback>
                <p:oleObj name="Worksheet" r:id="rId4" imgW="4937760" imgH="4808133" progId="Excel.Sheet.12">
                  <p:embed/>
                  <p:pic>
                    <p:nvPicPr>
                      <p:cNvPr id="0" name=""/>
                      <p:cNvPicPr/>
                      <p:nvPr/>
                    </p:nvPicPr>
                    <p:blipFill>
                      <a:blip r:embed="rId5"/>
                      <a:stretch>
                        <a:fillRect/>
                      </a:stretch>
                    </p:blipFill>
                    <p:spPr>
                      <a:xfrm>
                        <a:off x="547864" y="1892618"/>
                        <a:ext cx="5212856" cy="4050982"/>
                      </a:xfrm>
                      <a:prstGeom prst="rect">
                        <a:avLst/>
                      </a:prstGeom>
                    </p:spPr>
                  </p:pic>
                </p:oleObj>
              </mc:Fallback>
            </mc:AlternateContent>
          </a:graphicData>
        </a:graphic>
      </p:graphicFrame>
    </p:spTree>
    <p:extLst>
      <p:ext uri="{BB962C8B-B14F-4D97-AF65-F5344CB8AC3E}">
        <p14:creationId xmlns:p14="http://schemas.microsoft.com/office/powerpoint/2010/main" val="2482811745"/>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4"/>
          </p:nvPr>
        </p:nvSpPr>
        <p:spPr>
          <a:xfrm>
            <a:off x="6429080" y="2235200"/>
            <a:ext cx="5046958" cy="3249608"/>
          </a:xfrm>
        </p:spPr>
        <p:txBody>
          <a:bodyPr/>
          <a:lstStyle/>
          <a:p>
            <a:pPr marL="0" indent="0">
              <a:buNone/>
            </a:pPr>
            <a:r>
              <a:rPr lang="en-GB" sz="1400" dirty="0">
                <a:solidFill>
                  <a:schemeClr val="tx1"/>
                </a:solidFill>
                <a:latin typeface="Calibri" panose="020F0502020204030204" pitchFamily="34" charset="0"/>
              </a:rPr>
              <a:t>Public Health Wales capital funding for </a:t>
            </a:r>
            <a:r>
              <a:rPr lang="en-GB" sz="1400" dirty="0" smtClean="0">
                <a:solidFill>
                  <a:schemeClr val="tx1"/>
                </a:solidFill>
                <a:latin typeface="Calibri" panose="020F0502020204030204" pitchFamily="34" charset="0"/>
              </a:rPr>
              <a:t>2021/22 </a:t>
            </a:r>
            <a:r>
              <a:rPr lang="en-GB" sz="1400" dirty="0">
                <a:solidFill>
                  <a:schemeClr val="tx1"/>
                </a:solidFill>
                <a:latin typeface="Calibri" panose="020F0502020204030204" pitchFamily="34" charset="0"/>
              </a:rPr>
              <a:t>totals </a:t>
            </a:r>
            <a:r>
              <a:rPr lang="en-GB" sz="1400" dirty="0" smtClean="0">
                <a:solidFill>
                  <a:schemeClr val="tx1"/>
                </a:solidFill>
                <a:latin typeface="Calibri" panose="020F0502020204030204" pitchFamily="34" charset="0"/>
              </a:rPr>
              <a:t>£3.260m</a:t>
            </a:r>
            <a:r>
              <a:rPr lang="en-GB" sz="1400" dirty="0">
                <a:solidFill>
                  <a:schemeClr val="tx1"/>
                </a:solidFill>
                <a:latin typeface="Calibri" panose="020F0502020204030204" pitchFamily="34" charset="0"/>
              </a:rPr>
              <a:t>, split as follows:-</a:t>
            </a:r>
          </a:p>
          <a:p>
            <a:r>
              <a:rPr lang="en-GB" sz="1400" dirty="0">
                <a:solidFill>
                  <a:schemeClr val="tx1"/>
                </a:solidFill>
                <a:latin typeface="Calibri" panose="020F0502020204030204" pitchFamily="34" charset="0"/>
              </a:rPr>
              <a:t>Discretionary £</a:t>
            </a:r>
            <a:r>
              <a:rPr lang="en-GB" sz="1400" dirty="0" smtClean="0">
                <a:solidFill>
                  <a:schemeClr val="tx1"/>
                </a:solidFill>
                <a:latin typeface="Calibri" panose="020F0502020204030204" pitchFamily="34" charset="0"/>
              </a:rPr>
              <a:t>1.580m</a:t>
            </a:r>
          </a:p>
          <a:p>
            <a:r>
              <a:rPr lang="en-GB" sz="1400" dirty="0" smtClean="0">
                <a:solidFill>
                  <a:schemeClr val="tx1"/>
                </a:solidFill>
                <a:latin typeface="Calibri" panose="020F0502020204030204" pitchFamily="34" charset="0"/>
              </a:rPr>
              <a:t>Strategic £1.680m, </a:t>
            </a:r>
            <a:r>
              <a:rPr lang="en-GB" sz="1400" dirty="0">
                <a:solidFill>
                  <a:schemeClr val="tx1"/>
                </a:solidFill>
                <a:latin typeface="Calibri" panose="020F0502020204030204" pitchFamily="34" charset="0"/>
              </a:rPr>
              <a:t>made up as follows:</a:t>
            </a:r>
          </a:p>
          <a:p>
            <a:pPr lvl="1"/>
            <a:r>
              <a:rPr lang="en-GB" sz="1400" dirty="0" smtClean="0">
                <a:solidFill>
                  <a:schemeClr val="tx1"/>
                </a:solidFill>
                <a:latin typeface="Calibri" panose="020F0502020204030204" pitchFamily="34" charset="0"/>
              </a:rPr>
              <a:t>Genomics - £490k</a:t>
            </a:r>
            <a:endParaRPr lang="en-GB" sz="1400" dirty="0">
              <a:solidFill>
                <a:schemeClr val="tx1"/>
              </a:solidFill>
              <a:latin typeface="Calibri" panose="020F0502020204030204" pitchFamily="34" charset="0"/>
            </a:endParaRPr>
          </a:p>
          <a:p>
            <a:pPr lvl="1"/>
            <a:r>
              <a:rPr lang="en-GB" sz="1400" dirty="0" smtClean="0">
                <a:solidFill>
                  <a:schemeClr val="tx1"/>
                </a:solidFill>
                <a:latin typeface="Calibri" panose="020F0502020204030204" pitchFamily="34" charset="0"/>
              </a:rPr>
              <a:t>Estates Infrastructure </a:t>
            </a:r>
            <a:r>
              <a:rPr lang="en-GB" sz="1400" dirty="0">
                <a:solidFill>
                  <a:schemeClr val="tx1"/>
                </a:solidFill>
                <a:latin typeface="Calibri" panose="020F0502020204030204" pitchFamily="34" charset="0"/>
              </a:rPr>
              <a:t>- </a:t>
            </a:r>
            <a:r>
              <a:rPr lang="en-GB" sz="1400" dirty="0" smtClean="0">
                <a:solidFill>
                  <a:schemeClr val="tx1"/>
                </a:solidFill>
                <a:latin typeface="Calibri" panose="020F0502020204030204" pitchFamily="34" charset="0"/>
              </a:rPr>
              <a:t>£437k</a:t>
            </a:r>
          </a:p>
          <a:p>
            <a:pPr lvl="1"/>
            <a:r>
              <a:rPr lang="en-GB" sz="1400" dirty="0" smtClean="0">
                <a:solidFill>
                  <a:schemeClr val="tx1"/>
                </a:solidFill>
                <a:latin typeface="Calibri" panose="020F0502020204030204" pitchFamily="34" charset="0"/>
              </a:rPr>
              <a:t>LINC - £347k</a:t>
            </a:r>
          </a:p>
          <a:p>
            <a:pPr lvl="1"/>
            <a:r>
              <a:rPr lang="en-GB" sz="1400" dirty="0" smtClean="0">
                <a:solidFill>
                  <a:schemeClr val="tx1"/>
                </a:solidFill>
                <a:latin typeface="Calibri" panose="020F0502020204030204" pitchFamily="34" charset="0"/>
              </a:rPr>
              <a:t>RISP - £185k</a:t>
            </a:r>
          </a:p>
          <a:p>
            <a:pPr lvl="1"/>
            <a:r>
              <a:rPr lang="en-GB" sz="1400" dirty="0" smtClean="0">
                <a:solidFill>
                  <a:schemeClr val="tx1"/>
                </a:solidFill>
                <a:latin typeface="Calibri" panose="020F0502020204030204" pitchFamily="34" charset="0"/>
              </a:rPr>
              <a:t>Health Protection Business Case £221k</a:t>
            </a:r>
            <a:endParaRPr lang="en-GB" sz="1400" dirty="0">
              <a:solidFill>
                <a:schemeClr val="tx1"/>
              </a:solidFill>
              <a:latin typeface="Calibri" panose="020F0502020204030204" pitchFamily="34" charset="0"/>
            </a:endParaRPr>
          </a:p>
          <a:p>
            <a:endParaRPr lang="en-GB" sz="1400" dirty="0" smtClean="0">
              <a:solidFill>
                <a:schemeClr val="tx1"/>
              </a:solidFill>
              <a:latin typeface="Calibri" panose="020F0502020204030204" pitchFamily="34" charset="0"/>
            </a:endParaRPr>
          </a:p>
          <a:p>
            <a:endParaRPr lang="en-GB" dirty="0"/>
          </a:p>
        </p:txBody>
      </p:sp>
      <p:sp>
        <p:nvSpPr>
          <p:cNvPr id="4" name="Text Placeholder 3"/>
          <p:cNvSpPr>
            <a:spLocks noGrp="1"/>
          </p:cNvSpPr>
          <p:nvPr>
            <p:ph type="body" sz="quarter" idx="15"/>
          </p:nvPr>
        </p:nvSpPr>
        <p:spPr/>
        <p:txBody>
          <a:bodyPr/>
          <a:lstStyle/>
          <a:p>
            <a:r>
              <a:rPr lang="en-GB" dirty="0" smtClean="0"/>
              <a:t>2021/22 Overview of Financial Performance</a:t>
            </a:r>
            <a:endParaRPr lang="en-GB" dirty="0"/>
          </a:p>
          <a:p>
            <a:endParaRPr lang="en-GB" dirty="0"/>
          </a:p>
        </p:txBody>
      </p:sp>
      <p:sp>
        <p:nvSpPr>
          <p:cNvPr id="5" name="Text Placeholder 4"/>
          <p:cNvSpPr>
            <a:spLocks noGrp="1"/>
          </p:cNvSpPr>
          <p:nvPr>
            <p:ph type="body" sz="quarter" idx="16"/>
          </p:nvPr>
        </p:nvSpPr>
        <p:spPr/>
        <p:txBody>
          <a:bodyPr/>
          <a:lstStyle/>
          <a:p>
            <a:r>
              <a:rPr lang="en-GB" dirty="0" smtClean="0"/>
              <a:t>Capital </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3934946866"/>
              </p:ext>
            </p:extLst>
          </p:nvPr>
        </p:nvGraphicFramePr>
        <p:xfrm>
          <a:off x="715963" y="2235200"/>
          <a:ext cx="5364797" cy="2647696"/>
        </p:xfrm>
        <a:graphic>
          <a:graphicData uri="http://schemas.openxmlformats.org/presentationml/2006/ole">
            <mc:AlternateContent xmlns:mc="http://schemas.openxmlformats.org/markup-compatibility/2006">
              <mc:Choice xmlns:v="urn:schemas-microsoft-com:vml" Requires="v">
                <p:oleObj spid="_x0000_s5133" name="Worksheet" r:id="rId3" imgW="5135951" imgH="2384878" progId="Excel.Sheet.12">
                  <p:embed/>
                </p:oleObj>
              </mc:Choice>
              <mc:Fallback>
                <p:oleObj name="Worksheet" r:id="rId3" imgW="5135951" imgH="2384878" progId="Excel.Sheet.12">
                  <p:embed/>
                  <p:pic>
                    <p:nvPicPr>
                      <p:cNvPr id="0" name=""/>
                      <p:cNvPicPr/>
                      <p:nvPr/>
                    </p:nvPicPr>
                    <p:blipFill>
                      <a:blip r:embed="rId4"/>
                      <a:stretch>
                        <a:fillRect/>
                      </a:stretch>
                    </p:blipFill>
                    <p:spPr>
                      <a:xfrm>
                        <a:off x="715963" y="2235200"/>
                        <a:ext cx="5364797" cy="2647696"/>
                      </a:xfrm>
                      <a:prstGeom prst="rect">
                        <a:avLst/>
                      </a:prstGeom>
                    </p:spPr>
                  </p:pic>
                </p:oleObj>
              </mc:Fallback>
            </mc:AlternateContent>
          </a:graphicData>
        </a:graphic>
      </p:graphicFrame>
    </p:spTree>
    <p:extLst>
      <p:ext uri="{BB962C8B-B14F-4D97-AF65-F5344CB8AC3E}">
        <p14:creationId xmlns:p14="http://schemas.microsoft.com/office/powerpoint/2010/main" val="1729729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2021/22 Overview of Financial Performance</a:t>
            </a:r>
            <a:endParaRPr lang="en-GB" dirty="0"/>
          </a:p>
        </p:txBody>
      </p:sp>
      <p:sp>
        <p:nvSpPr>
          <p:cNvPr id="5" name="Text Placeholder 4"/>
          <p:cNvSpPr>
            <a:spLocks noGrp="1"/>
          </p:cNvSpPr>
          <p:nvPr>
            <p:ph type="body" sz="quarter" idx="16"/>
          </p:nvPr>
        </p:nvSpPr>
        <p:spPr/>
        <p:txBody>
          <a:bodyPr/>
          <a:lstStyle/>
          <a:p>
            <a:r>
              <a:rPr lang="en-GB" dirty="0" smtClean="0"/>
              <a:t>Balance Sheet</a:t>
            </a:r>
            <a:endParaRPr lang="en-GB" dirty="0"/>
          </a:p>
        </p:txBody>
      </p:sp>
      <p:sp>
        <p:nvSpPr>
          <p:cNvPr id="7" name="TextBox 6"/>
          <p:cNvSpPr txBox="1"/>
          <p:nvPr/>
        </p:nvSpPr>
        <p:spPr>
          <a:xfrm>
            <a:off x="4902926" y="1897284"/>
            <a:ext cx="6479177" cy="4108817"/>
          </a:xfrm>
          <a:prstGeom prst="rect">
            <a:avLst/>
          </a:prstGeom>
          <a:noFill/>
        </p:spPr>
        <p:txBody>
          <a:bodyPr wrap="square" rtlCol="0">
            <a:spAutoFit/>
          </a:bodyPr>
          <a:lstStyle/>
          <a:p>
            <a:r>
              <a:rPr lang="en-GB" sz="1200" dirty="0">
                <a:solidFill>
                  <a:schemeClr val="dk1"/>
                </a:solidFill>
                <a:latin typeface="Calibri" panose="020F0502020204030204" pitchFamily="34" charset="0"/>
              </a:rPr>
              <a:t>The Balance Sheet, or Statement of Financial Position, reports the assets, liabilities and reserves of the organisation at a specific point in time. </a:t>
            </a:r>
          </a:p>
          <a:p>
            <a:endParaRPr lang="en-GB" sz="1200" dirty="0">
              <a:solidFill>
                <a:schemeClr val="dk1"/>
              </a:solidFill>
              <a:latin typeface="Calibri" panose="020F0502020204030204" pitchFamily="34" charset="0"/>
            </a:endParaRPr>
          </a:p>
          <a:p>
            <a:r>
              <a:rPr lang="en-GB" sz="1200" b="1" dirty="0">
                <a:solidFill>
                  <a:sysClr val="windowText" lastClr="000000"/>
                </a:solidFill>
                <a:latin typeface="Calibri" panose="020F0502020204030204" pitchFamily="34" charset="0"/>
              </a:rPr>
              <a:t>Current </a:t>
            </a:r>
            <a:r>
              <a:rPr lang="en-GB" sz="1200" b="1" dirty="0" smtClean="0">
                <a:solidFill>
                  <a:sysClr val="windowText" lastClr="000000"/>
                </a:solidFill>
                <a:latin typeface="Calibri" panose="020F0502020204030204" pitchFamily="34" charset="0"/>
              </a:rPr>
              <a:t>Assets</a:t>
            </a:r>
            <a:endParaRPr lang="en-GB" sz="1200" dirty="0">
              <a:solidFill>
                <a:sysClr val="windowText" lastClr="000000"/>
              </a:solidFill>
              <a:latin typeface="Calibri" panose="020F0502020204030204" pitchFamily="34" charset="0"/>
            </a:endParaRPr>
          </a:p>
          <a:p>
            <a:r>
              <a:rPr lang="en-GB" sz="1200" dirty="0">
                <a:solidFill>
                  <a:sysClr val="windowText" lastClr="000000"/>
                </a:solidFill>
                <a:latin typeface="Calibri" panose="020F0502020204030204" pitchFamily="34" charset="0"/>
              </a:rPr>
              <a:t>Stock has reduced by £0.811m mainly due to usage of Covid-19 testing consumables at laboratories and testing centres.  </a:t>
            </a:r>
          </a:p>
          <a:p>
            <a:endParaRPr lang="en-GB" sz="1200" dirty="0">
              <a:solidFill>
                <a:srgbClr val="FF0000"/>
              </a:solidFill>
              <a:latin typeface="Calibri" panose="020F0502020204030204" pitchFamily="34" charset="0"/>
            </a:endParaRPr>
          </a:p>
          <a:p>
            <a:r>
              <a:rPr lang="en-GB" sz="1200" dirty="0">
                <a:solidFill>
                  <a:sysClr val="windowText" lastClr="000000"/>
                </a:solidFill>
                <a:latin typeface="Calibri" panose="020F0502020204030204" pitchFamily="34" charset="0"/>
              </a:rPr>
              <a:t>Trade and other receivables has increased by £6.713m.  The increase is predominantly on Whole of Government Accounts receivables comprised of Welsh Government Covid-19 testing strategy costs of £2.000m, £1.570m funding for Imperial Park 5, TTP, genome sequencing, </a:t>
            </a:r>
            <a:r>
              <a:rPr lang="en-GB" sz="1200" dirty="0" smtClean="0">
                <a:solidFill>
                  <a:sysClr val="windowText" lastClr="000000"/>
                </a:solidFill>
                <a:latin typeface="Calibri" panose="020F0502020204030204" pitchFamily="34" charset="0"/>
              </a:rPr>
              <a:t>resilience, </a:t>
            </a:r>
            <a:r>
              <a:rPr lang="en-GB" sz="1200" dirty="0">
                <a:solidFill>
                  <a:sysClr val="windowText" lastClr="000000"/>
                </a:solidFill>
                <a:latin typeface="Calibri" panose="020F0502020204030204" pitchFamily="34" charset="0"/>
              </a:rPr>
              <a:t>mass vaccination and Covid-19, £0.837m for core staff bonus income.</a:t>
            </a:r>
          </a:p>
          <a:p>
            <a:endParaRPr lang="en-GB" sz="1200" dirty="0">
              <a:latin typeface="Calibri" panose="020F0502020204030204" pitchFamily="34" charset="0"/>
            </a:endParaRPr>
          </a:p>
          <a:p>
            <a:r>
              <a:rPr lang="en-GB" sz="1200" dirty="0">
                <a:latin typeface="Calibri" panose="020F0502020204030204" pitchFamily="34" charset="0"/>
              </a:rPr>
              <a:t>Cash and cash equivalents has </a:t>
            </a:r>
            <a:r>
              <a:rPr lang="en-GB" sz="1200" dirty="0" smtClean="0">
                <a:latin typeface="Calibri" panose="020F0502020204030204" pitchFamily="34" charset="0"/>
              </a:rPr>
              <a:t>reduced </a:t>
            </a:r>
            <a:r>
              <a:rPr lang="en-GB" sz="1200" dirty="0">
                <a:latin typeface="Calibri" panose="020F0502020204030204" pitchFamily="34" charset="0"/>
              </a:rPr>
              <a:t>by £2.449m due to increased throughput of NHS Wales invoices to meet the 4 week payment terms following year end agreements, £1.051m to MAST Group Ltd and £0.740m to </a:t>
            </a:r>
            <a:r>
              <a:rPr lang="en-GB" sz="1200" dirty="0" err="1">
                <a:latin typeface="Calibri" panose="020F0502020204030204" pitchFamily="34" charset="0"/>
              </a:rPr>
              <a:t>Biomerieux</a:t>
            </a:r>
            <a:r>
              <a:rPr lang="en-GB" sz="1200" dirty="0">
                <a:latin typeface="Calibri" panose="020F0502020204030204" pitchFamily="34" charset="0"/>
              </a:rPr>
              <a:t> Ltd for covid-19 consumables to the labs.</a:t>
            </a:r>
          </a:p>
          <a:p>
            <a:endParaRPr lang="en-GB" sz="1200" dirty="0">
              <a:latin typeface="Calibri" panose="020F0502020204030204" pitchFamily="34" charset="0"/>
            </a:endParaRPr>
          </a:p>
          <a:p>
            <a:r>
              <a:rPr lang="en-GB" sz="1200" b="1" dirty="0">
                <a:latin typeface="Calibri" panose="020F0502020204030204" pitchFamily="34" charset="0"/>
              </a:rPr>
              <a:t>Current </a:t>
            </a:r>
            <a:r>
              <a:rPr lang="en-GB" sz="1200" b="1" dirty="0" smtClean="0">
                <a:latin typeface="Calibri" panose="020F0502020204030204" pitchFamily="34" charset="0"/>
              </a:rPr>
              <a:t>liabilities</a:t>
            </a:r>
            <a:endParaRPr lang="en-GB" sz="1200" dirty="0">
              <a:latin typeface="Calibri" panose="020F0502020204030204" pitchFamily="34" charset="0"/>
            </a:endParaRPr>
          </a:p>
          <a:p>
            <a:r>
              <a:rPr lang="en-GB" sz="1200" dirty="0">
                <a:latin typeface="Calibri" panose="020F0502020204030204" pitchFamily="34" charset="0"/>
              </a:rPr>
              <a:t>Current trade and other payables has decreased by £3.251m.  The decrease is a result of the payments cleared during the month leading to a lower number of accruals being necessary, significantly with the NHS Wales Health Collaborative (£1.920m) and procurement purchase order accruals (£2.664m mixture of NHS and non-NHS).</a:t>
            </a:r>
          </a:p>
          <a:p>
            <a:endParaRPr lang="en-GB" sz="900" b="0" i="0" dirty="0" smtClean="0">
              <a:solidFill>
                <a:schemeClr val="bg1"/>
              </a:solidFill>
              <a:latin typeface="Ubuntu" charset="0"/>
              <a:ea typeface="Ubuntu" charset="0"/>
              <a:cs typeface="Ubuntu"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126373570"/>
              </p:ext>
            </p:extLst>
          </p:nvPr>
        </p:nvGraphicFramePr>
        <p:xfrm>
          <a:off x="715965" y="1773935"/>
          <a:ext cx="3957351" cy="4118036"/>
        </p:xfrm>
        <a:graphic>
          <a:graphicData uri="http://schemas.openxmlformats.org/drawingml/2006/table">
            <a:tbl>
              <a:tblPr/>
              <a:tblGrid>
                <a:gridCol w="2200773">
                  <a:extLst>
                    <a:ext uri="{9D8B030D-6E8A-4147-A177-3AD203B41FA5}">
                      <a16:colId xmlns:a16="http://schemas.microsoft.com/office/drawing/2014/main" val="3622351273"/>
                    </a:ext>
                  </a:extLst>
                </a:gridCol>
                <a:gridCol w="585526">
                  <a:extLst>
                    <a:ext uri="{9D8B030D-6E8A-4147-A177-3AD203B41FA5}">
                      <a16:colId xmlns:a16="http://schemas.microsoft.com/office/drawing/2014/main" val="749161890"/>
                    </a:ext>
                  </a:extLst>
                </a:gridCol>
                <a:gridCol w="585526">
                  <a:extLst>
                    <a:ext uri="{9D8B030D-6E8A-4147-A177-3AD203B41FA5}">
                      <a16:colId xmlns:a16="http://schemas.microsoft.com/office/drawing/2014/main" val="4121418905"/>
                    </a:ext>
                  </a:extLst>
                </a:gridCol>
                <a:gridCol w="585526">
                  <a:extLst>
                    <a:ext uri="{9D8B030D-6E8A-4147-A177-3AD203B41FA5}">
                      <a16:colId xmlns:a16="http://schemas.microsoft.com/office/drawing/2014/main" val="192301614"/>
                    </a:ext>
                  </a:extLst>
                </a:gridCol>
              </a:tblGrid>
              <a:tr h="387758">
                <a:tc>
                  <a:txBody>
                    <a:bodyPr/>
                    <a:lstStyle/>
                    <a:p>
                      <a:pPr algn="l" fontAlgn="ctr"/>
                      <a:r>
                        <a:rPr lang="en-GB" sz="600" b="1" i="0" u="none" strike="noStrike">
                          <a:solidFill>
                            <a:srgbClr val="FFFFFF"/>
                          </a:solidFill>
                          <a:effectLst/>
                          <a:latin typeface="Verdana" panose="020B0604030504040204" pitchFamily="34" charset="0"/>
                        </a:rPr>
                        <a:t>`</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a:solidFill>
                            <a:srgbClr val="FFFFFF"/>
                          </a:solidFill>
                          <a:effectLst/>
                          <a:latin typeface="Verdana" panose="020B0604030504040204" pitchFamily="34" charset="0"/>
                        </a:rPr>
                        <a:t>Opening Balance 1/4/2020 £000s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a:solidFill>
                            <a:srgbClr val="FFFFFF"/>
                          </a:solidFill>
                          <a:effectLst/>
                          <a:latin typeface="Verdana" panose="020B0604030504040204" pitchFamily="34" charset="0"/>
                        </a:rPr>
                        <a:t>Movement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tc>
                  <a:txBody>
                    <a:bodyPr/>
                    <a:lstStyle/>
                    <a:p>
                      <a:pPr algn="ctr" fontAlgn="ctr"/>
                      <a:r>
                        <a:rPr lang="en-GB" sz="600" b="1" i="0" u="none" strike="noStrike">
                          <a:solidFill>
                            <a:srgbClr val="FFFFFF"/>
                          </a:solidFill>
                          <a:effectLst/>
                          <a:latin typeface="Verdana" panose="020B0604030504040204" pitchFamily="34" charset="0"/>
                        </a:rPr>
                        <a:t>Closing Balance 30/04/21  £000s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5B9BD5"/>
                    </a:solidFill>
                  </a:tcPr>
                </a:tc>
                <a:extLst>
                  <a:ext uri="{0D108BD9-81ED-4DB2-BD59-A6C34878D82A}">
                    <a16:rowId xmlns:a16="http://schemas.microsoft.com/office/drawing/2014/main" val="2708174257"/>
                  </a:ext>
                </a:extLst>
              </a:tr>
              <a:tr h="111206">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6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01036465"/>
                  </a:ext>
                </a:extLst>
              </a:tr>
              <a:tr h="113096">
                <a:tc>
                  <a:txBody>
                    <a:bodyPr/>
                    <a:lstStyle/>
                    <a:p>
                      <a:pPr algn="l" fontAlgn="ctr"/>
                      <a:r>
                        <a:rPr lang="en-GB" sz="700" b="1" i="0" u="none" strike="noStrike">
                          <a:solidFill>
                            <a:srgbClr val="000000"/>
                          </a:solidFill>
                          <a:effectLst/>
                          <a:latin typeface="Verdana" panose="020B0604030504040204" pitchFamily="34" charset="0"/>
                        </a:rPr>
                        <a:t>Non-Current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ctr"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ctr"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314601393"/>
                  </a:ext>
                </a:extLst>
              </a:tr>
              <a:tr h="113096">
                <a:tc>
                  <a:txBody>
                    <a:bodyPr/>
                    <a:lstStyle/>
                    <a:p>
                      <a:pPr algn="l" fontAlgn="ctr"/>
                      <a:r>
                        <a:rPr lang="en-GB" sz="700" b="0" i="0" u="none" strike="noStrike">
                          <a:solidFill>
                            <a:srgbClr val="000000"/>
                          </a:solidFill>
                          <a:effectLst/>
                          <a:latin typeface="Verdana" panose="020B0604030504040204" pitchFamily="34" charset="0"/>
                        </a:rPr>
                        <a:t>Property, plant and equipment</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20,929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116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21,045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390327881"/>
                  </a:ext>
                </a:extLst>
              </a:tr>
              <a:tr h="113096">
                <a:tc>
                  <a:txBody>
                    <a:bodyPr/>
                    <a:lstStyle/>
                    <a:p>
                      <a:pPr algn="l" fontAlgn="ctr"/>
                      <a:r>
                        <a:rPr lang="en-GB" sz="700" b="0" i="0" u="none" strike="noStrike">
                          <a:solidFill>
                            <a:srgbClr val="000000"/>
                          </a:solidFill>
                          <a:effectLst/>
                          <a:latin typeface="Verdana" panose="020B0604030504040204" pitchFamily="34" charset="0"/>
                        </a:rPr>
                        <a:t>Intangible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2,351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2,351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530171741"/>
                  </a:ext>
                </a:extLst>
              </a:tr>
              <a:tr h="113096">
                <a:tc>
                  <a:txBody>
                    <a:bodyPr/>
                    <a:lstStyle/>
                    <a:p>
                      <a:pPr algn="l" fontAlgn="ctr"/>
                      <a:r>
                        <a:rPr lang="en-GB" sz="700" b="0" i="0" u="none" strike="noStrike">
                          <a:solidFill>
                            <a:srgbClr val="000000"/>
                          </a:solidFill>
                          <a:effectLst/>
                          <a:latin typeface="Verdana" panose="020B0604030504040204" pitchFamily="34" charset="0"/>
                        </a:rPr>
                        <a:t>Trade and other receivables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240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240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285227935"/>
                  </a:ext>
                </a:extLst>
              </a:tr>
              <a:tr h="113096">
                <a:tc>
                  <a:txBody>
                    <a:bodyPr/>
                    <a:lstStyle/>
                    <a:p>
                      <a:pPr algn="l" fontAlgn="ctr"/>
                      <a:r>
                        <a:rPr lang="en-GB" sz="700" b="1" i="0" u="none" strike="noStrike">
                          <a:solidFill>
                            <a:srgbClr val="000000"/>
                          </a:solidFill>
                          <a:effectLst/>
                          <a:latin typeface="Verdana" panose="020B0604030504040204" pitchFamily="34" charset="0"/>
                        </a:rPr>
                        <a:t>Non-Current Assets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23,520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116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23,636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2104753697"/>
                  </a:ext>
                </a:extLst>
              </a:tr>
              <a:tr h="113096">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671346779"/>
                  </a:ext>
                </a:extLst>
              </a:tr>
              <a:tr h="113096">
                <a:tc>
                  <a:txBody>
                    <a:bodyPr/>
                    <a:lstStyle/>
                    <a:p>
                      <a:pPr algn="l" fontAlgn="ctr"/>
                      <a:r>
                        <a:rPr lang="en-GB" sz="700" b="1" i="0" u="none" strike="noStrike">
                          <a:solidFill>
                            <a:srgbClr val="000000"/>
                          </a:solidFill>
                          <a:effectLst/>
                          <a:latin typeface="Verdana" panose="020B0604030504040204" pitchFamily="34" charset="0"/>
                        </a:rPr>
                        <a:t>Current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792269469"/>
                  </a:ext>
                </a:extLst>
              </a:tr>
              <a:tr h="113096">
                <a:tc>
                  <a:txBody>
                    <a:bodyPr/>
                    <a:lstStyle/>
                    <a:p>
                      <a:pPr algn="l" fontAlgn="ctr"/>
                      <a:r>
                        <a:rPr lang="en-GB" sz="700" b="0" i="0" u="none" strike="noStrike">
                          <a:solidFill>
                            <a:srgbClr val="000000"/>
                          </a:solidFill>
                          <a:effectLst/>
                          <a:latin typeface="Verdana" panose="020B0604030504040204" pitchFamily="34" charset="0"/>
                        </a:rPr>
                        <a:t>Inventories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8,835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(811)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8,024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416285754"/>
                  </a:ext>
                </a:extLst>
              </a:tr>
              <a:tr h="113096">
                <a:tc>
                  <a:txBody>
                    <a:bodyPr/>
                    <a:lstStyle/>
                    <a:p>
                      <a:pPr algn="l" fontAlgn="ctr"/>
                      <a:r>
                        <a:rPr lang="en-GB" sz="700" b="0" i="0" u="none" strike="noStrike">
                          <a:solidFill>
                            <a:srgbClr val="000000"/>
                          </a:solidFill>
                          <a:effectLst/>
                          <a:latin typeface="Verdana" panose="020B0604030504040204" pitchFamily="34" charset="0"/>
                        </a:rPr>
                        <a:t>Trade and other receivables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20,733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6,713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27,446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262551712"/>
                  </a:ext>
                </a:extLst>
              </a:tr>
              <a:tr h="113096">
                <a:tc>
                  <a:txBody>
                    <a:bodyPr/>
                    <a:lstStyle/>
                    <a:p>
                      <a:pPr algn="l" fontAlgn="ctr"/>
                      <a:r>
                        <a:rPr lang="en-GB" sz="700" b="0" i="0" u="none" strike="noStrike">
                          <a:solidFill>
                            <a:srgbClr val="000000"/>
                          </a:solidFill>
                          <a:effectLst/>
                          <a:latin typeface="Verdana" panose="020B0604030504040204" pitchFamily="34" charset="0"/>
                        </a:rPr>
                        <a:t>Cash and cash equivalents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7,743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(2,449)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5,294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848855513"/>
                  </a:ext>
                </a:extLst>
              </a:tr>
              <a:tr h="113096">
                <a:tc>
                  <a:txBody>
                    <a:bodyPr/>
                    <a:lstStyle/>
                    <a:p>
                      <a:pPr algn="l" fontAlgn="ctr"/>
                      <a:r>
                        <a:rPr lang="en-GB" sz="700" b="1" i="0" u="none" strike="noStrike">
                          <a:solidFill>
                            <a:srgbClr val="000000"/>
                          </a:solidFill>
                          <a:effectLst/>
                          <a:latin typeface="Verdana" panose="020B0604030504040204" pitchFamily="34" charset="0"/>
                        </a:rPr>
                        <a:t>Current Assets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37,311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3,452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000000"/>
                          </a:solidFill>
                          <a:effectLst/>
                          <a:latin typeface="Verdana" panose="020B0604030504040204" pitchFamily="34" charset="0"/>
                        </a:rPr>
                        <a:t>40,764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261902903"/>
                  </a:ext>
                </a:extLst>
              </a:tr>
              <a:tr h="113096">
                <a:tc>
                  <a:txBody>
                    <a:bodyPr/>
                    <a:lstStyle/>
                    <a:p>
                      <a:pPr algn="l" fontAlgn="ctr"/>
                      <a:r>
                        <a:rPr lang="en-GB" sz="700" b="0" i="0" u="none" strike="noStrike" dirty="0">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80495721"/>
                  </a:ext>
                </a:extLst>
              </a:tr>
              <a:tr h="113096">
                <a:tc>
                  <a:txBody>
                    <a:bodyPr/>
                    <a:lstStyle/>
                    <a:p>
                      <a:pPr algn="l" fontAlgn="ctr"/>
                      <a:r>
                        <a:rPr lang="en-GB" sz="700" b="1" i="0" u="none" strike="noStrike">
                          <a:solidFill>
                            <a:srgbClr val="000000"/>
                          </a:solidFill>
                          <a:effectLst/>
                          <a:latin typeface="Verdana" panose="020B0604030504040204" pitchFamily="34" charset="0"/>
                        </a:rPr>
                        <a:t>TOTAL ASSETS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60,831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3,569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64,400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4129928054"/>
                  </a:ext>
                </a:extLst>
              </a:tr>
              <a:tr h="113096">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324745554"/>
                  </a:ext>
                </a:extLst>
              </a:tr>
              <a:tr h="113096">
                <a:tc>
                  <a:txBody>
                    <a:bodyPr/>
                    <a:lstStyle/>
                    <a:p>
                      <a:pPr algn="l" fontAlgn="ctr"/>
                      <a:r>
                        <a:rPr lang="en-GB" sz="700" b="1" i="0" u="none" strike="noStrike">
                          <a:solidFill>
                            <a:srgbClr val="000000"/>
                          </a:solidFill>
                          <a:effectLst/>
                          <a:latin typeface="Verdana" panose="020B0604030504040204" pitchFamily="34" charset="0"/>
                        </a:rPr>
                        <a:t>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730257161"/>
                  </a:ext>
                </a:extLst>
              </a:tr>
              <a:tr h="113096">
                <a:tc>
                  <a:txBody>
                    <a:bodyPr/>
                    <a:lstStyle/>
                    <a:p>
                      <a:pPr algn="l" fontAlgn="ctr"/>
                      <a:r>
                        <a:rPr lang="en-GB" sz="700" b="0" i="0" u="none" strike="noStrike">
                          <a:solidFill>
                            <a:srgbClr val="000000"/>
                          </a:solidFill>
                          <a:effectLst/>
                          <a:latin typeface="Verdana" panose="020B0604030504040204" pitchFamily="34" charset="0"/>
                        </a:rPr>
                        <a:t>Trade and other payables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(30,565)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(3,251)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(33,816)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655334448"/>
                  </a:ext>
                </a:extLst>
              </a:tr>
              <a:tr h="113096">
                <a:tc>
                  <a:txBody>
                    <a:bodyPr/>
                    <a:lstStyle/>
                    <a:p>
                      <a:pPr algn="l" fontAlgn="ctr"/>
                      <a:r>
                        <a:rPr lang="en-GB" sz="700" b="0" i="0" u="none" strike="noStrike">
                          <a:solidFill>
                            <a:srgbClr val="000000"/>
                          </a:solidFill>
                          <a:effectLst/>
                          <a:latin typeface="Verdana" panose="020B0604030504040204" pitchFamily="34" charset="0"/>
                        </a:rPr>
                        <a:t>Provisions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(1,920)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149</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(1,771)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339633777"/>
                  </a:ext>
                </a:extLst>
              </a:tr>
              <a:tr h="113096">
                <a:tc>
                  <a:txBody>
                    <a:bodyPr/>
                    <a:lstStyle/>
                    <a:p>
                      <a:pPr algn="l" fontAlgn="ctr"/>
                      <a:r>
                        <a:rPr lang="en-GB" sz="700" b="1" i="0" u="none" strike="noStrike">
                          <a:solidFill>
                            <a:srgbClr val="000000"/>
                          </a:solidFill>
                          <a:effectLst/>
                          <a:latin typeface="Verdana" panose="020B0604030504040204" pitchFamily="34" charset="0"/>
                        </a:rPr>
                        <a:t>Current Liabilities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(32,484)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(3,102)</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(35,586)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910048913"/>
                  </a:ext>
                </a:extLst>
              </a:tr>
              <a:tr h="113096">
                <a:tc>
                  <a:txBody>
                    <a:bodyPr/>
                    <a:lstStyle/>
                    <a:p>
                      <a:pPr algn="l" fontAlgn="ctr"/>
                      <a:r>
                        <a:rPr lang="en-GB" sz="700" b="1" i="0" u="none" strike="noStrike">
                          <a:solidFill>
                            <a:srgbClr val="000000"/>
                          </a:solidFill>
                          <a:effectLst/>
                          <a:latin typeface="Verdana" panose="020B0604030504040204" pitchFamily="34" charset="0"/>
                        </a:rPr>
                        <a:t>NET ASSETS LESS 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28,347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467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28,813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2095516479"/>
                  </a:ext>
                </a:extLst>
              </a:tr>
              <a:tr h="113096">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330083570"/>
                  </a:ext>
                </a:extLst>
              </a:tr>
              <a:tr h="113096">
                <a:tc>
                  <a:txBody>
                    <a:bodyPr/>
                    <a:lstStyle/>
                    <a:p>
                      <a:pPr algn="l" fontAlgn="ctr"/>
                      <a:r>
                        <a:rPr lang="en-GB" sz="700" b="1" i="0" u="none" strike="noStrike">
                          <a:solidFill>
                            <a:srgbClr val="000000"/>
                          </a:solidFill>
                          <a:effectLst/>
                          <a:latin typeface="Verdana" panose="020B0604030504040204" pitchFamily="34" charset="0"/>
                        </a:rPr>
                        <a:t>Non-Current Liabilities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401277392"/>
                  </a:ext>
                </a:extLst>
              </a:tr>
              <a:tr h="113096">
                <a:tc>
                  <a:txBody>
                    <a:bodyPr/>
                    <a:lstStyle/>
                    <a:p>
                      <a:pPr algn="l" fontAlgn="ctr"/>
                      <a:r>
                        <a:rPr lang="en-GB" sz="700" b="0" i="0" u="none" strike="noStrike">
                          <a:solidFill>
                            <a:srgbClr val="000000"/>
                          </a:solidFill>
                          <a:effectLst/>
                          <a:latin typeface="Verdana" panose="020B0604030504040204" pitchFamily="34" charset="0"/>
                        </a:rPr>
                        <a:t>Trade and other payables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(1,575)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(183)</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(1,758)</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4155319301"/>
                  </a:ext>
                </a:extLst>
              </a:tr>
              <a:tr h="113096">
                <a:tc>
                  <a:txBody>
                    <a:bodyPr/>
                    <a:lstStyle/>
                    <a:p>
                      <a:pPr algn="l" fontAlgn="ctr"/>
                      <a:r>
                        <a:rPr lang="en-GB" sz="700" b="0" i="0" u="none" strike="noStrike">
                          <a:solidFill>
                            <a:srgbClr val="000000"/>
                          </a:solidFill>
                          <a:effectLst/>
                          <a:latin typeface="Verdana" panose="020B0604030504040204" pitchFamily="34" charset="0"/>
                        </a:rPr>
                        <a:t>Provisions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(2,126)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(264)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FF0000"/>
                          </a:solidFill>
                          <a:effectLst/>
                          <a:latin typeface="Verdana" panose="020B0604030504040204" pitchFamily="34" charset="0"/>
                        </a:rPr>
                        <a:t>(2,390)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196047032"/>
                  </a:ext>
                </a:extLst>
              </a:tr>
              <a:tr h="113096">
                <a:tc>
                  <a:txBody>
                    <a:bodyPr/>
                    <a:lstStyle/>
                    <a:p>
                      <a:pPr algn="l" fontAlgn="ctr"/>
                      <a:r>
                        <a:rPr lang="en-GB" sz="700" b="1" i="0" u="none" strike="noStrike">
                          <a:solidFill>
                            <a:srgbClr val="000000"/>
                          </a:solidFill>
                          <a:effectLst/>
                          <a:latin typeface="Verdana" panose="020B0604030504040204" pitchFamily="34" charset="0"/>
                        </a:rPr>
                        <a:t>Non-Current Liabilities sub total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(3,701)</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effectLst/>
                          <a:latin typeface="Verdana" panose="020B0604030504040204" pitchFamily="34" charset="0"/>
                        </a:rPr>
                        <a:t>(447)</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tc>
                  <a:txBody>
                    <a:bodyPr/>
                    <a:lstStyle/>
                    <a:p>
                      <a:pPr algn="r" fontAlgn="ctr"/>
                      <a:r>
                        <a:rPr lang="en-GB" sz="700" b="1" i="0" u="none" strike="noStrike">
                          <a:solidFill>
                            <a:srgbClr val="FF0000"/>
                          </a:solidFill>
                          <a:effectLst/>
                          <a:latin typeface="Verdana" panose="020B0604030504040204" pitchFamily="34" charset="0"/>
                        </a:rPr>
                        <a:t>(4,148)</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DBE5F1"/>
                    </a:solidFill>
                  </a:tcPr>
                </a:tc>
                <a:extLst>
                  <a:ext uri="{0D108BD9-81ED-4DB2-BD59-A6C34878D82A}">
                    <a16:rowId xmlns:a16="http://schemas.microsoft.com/office/drawing/2014/main" val="1463173294"/>
                  </a:ext>
                </a:extLst>
              </a:tr>
              <a:tr h="113096">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1"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585411393"/>
                  </a:ext>
                </a:extLst>
              </a:tr>
              <a:tr h="113096">
                <a:tc>
                  <a:txBody>
                    <a:bodyPr/>
                    <a:lstStyle/>
                    <a:p>
                      <a:pPr algn="l" fontAlgn="ctr"/>
                      <a:r>
                        <a:rPr lang="en-GB" sz="700" b="1" i="0" u="none" strike="noStrike">
                          <a:solidFill>
                            <a:srgbClr val="000000"/>
                          </a:solidFill>
                          <a:effectLst/>
                          <a:latin typeface="Verdana" panose="020B0604030504040204" pitchFamily="34" charset="0"/>
                        </a:rPr>
                        <a:t>TOTAL ASSETS EMPLOYED</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24,645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24,665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2849037801"/>
                  </a:ext>
                </a:extLst>
              </a:tr>
              <a:tr h="113096">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a:noFill/>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a:noFill/>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460329302"/>
                  </a:ext>
                </a:extLst>
              </a:tr>
              <a:tr h="113096">
                <a:tc>
                  <a:txBody>
                    <a:bodyPr/>
                    <a:lstStyle/>
                    <a:p>
                      <a:pPr algn="l" fontAlgn="ctr"/>
                      <a:r>
                        <a:rPr lang="en-GB" sz="700" b="1" i="0" u="none" strike="noStrike">
                          <a:solidFill>
                            <a:srgbClr val="000000"/>
                          </a:solidFill>
                          <a:effectLst/>
                          <a:latin typeface="Verdana" panose="020B0604030504040204" pitchFamily="34" charset="0"/>
                        </a:rPr>
                        <a:t>FINANCED BY: Taxpayers' Equity</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l" fontAlgn="ctr"/>
                      <a:r>
                        <a:rPr lang="en-GB" sz="700" b="0" i="0" u="none" strike="noStrike">
                          <a:solidFill>
                            <a:srgbClr val="000000"/>
                          </a:solidFill>
                          <a:effectLst/>
                          <a:latin typeface="Verdana" panose="020B0604030504040204" pitchFamily="34" charset="0"/>
                        </a:rPr>
                        <a:t> </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2976124865"/>
                  </a:ext>
                </a:extLst>
              </a:tr>
              <a:tr h="113096">
                <a:tc>
                  <a:txBody>
                    <a:bodyPr/>
                    <a:lstStyle/>
                    <a:p>
                      <a:pPr algn="l" fontAlgn="ctr"/>
                      <a:r>
                        <a:rPr lang="en-GB" sz="700" b="0" i="0" u="none" strike="noStrike">
                          <a:solidFill>
                            <a:srgbClr val="000000"/>
                          </a:solidFill>
                          <a:effectLst/>
                          <a:latin typeface="Verdana" panose="020B0604030504040204" pitchFamily="34" charset="0"/>
                        </a:rPr>
                        <a:t>PDC</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23,386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effectLst/>
                          <a:latin typeface="Verdana" panose="020B0604030504040204" pitchFamily="34" charset="0"/>
                        </a:rPr>
                        <a:t>23,386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203733732"/>
                  </a:ext>
                </a:extLst>
              </a:tr>
              <a:tr h="113096">
                <a:tc>
                  <a:txBody>
                    <a:bodyPr/>
                    <a:lstStyle/>
                    <a:p>
                      <a:pPr algn="l" fontAlgn="ctr"/>
                      <a:r>
                        <a:rPr lang="en-GB" sz="700" b="0" i="0" u="none" strike="noStrike">
                          <a:solidFill>
                            <a:srgbClr val="000000"/>
                          </a:solidFill>
                          <a:effectLst/>
                          <a:latin typeface="Verdana" panose="020B0604030504040204" pitchFamily="34" charset="0"/>
                        </a:rPr>
                        <a:t>Retained earnings</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686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20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706</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1048446620"/>
                  </a:ext>
                </a:extLst>
              </a:tr>
              <a:tr h="113096">
                <a:tc>
                  <a:txBody>
                    <a:bodyPr/>
                    <a:lstStyle/>
                    <a:p>
                      <a:pPr algn="l" fontAlgn="ctr"/>
                      <a:r>
                        <a:rPr lang="en-GB" sz="700" b="0" i="0" u="none" strike="noStrike">
                          <a:solidFill>
                            <a:srgbClr val="000000"/>
                          </a:solidFill>
                          <a:effectLst/>
                          <a:latin typeface="Verdana" panose="020B0604030504040204" pitchFamily="34" charset="0"/>
                        </a:rPr>
                        <a:t>Revaluation reserve</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574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tc>
                  <a:txBody>
                    <a:bodyPr/>
                    <a:lstStyle/>
                    <a:p>
                      <a:pPr algn="r" fontAlgn="ctr"/>
                      <a:r>
                        <a:rPr lang="en-GB" sz="700" b="0" i="0" u="none" strike="noStrike">
                          <a:solidFill>
                            <a:srgbClr val="000000"/>
                          </a:solidFill>
                          <a:effectLst/>
                          <a:latin typeface="Verdana" panose="020B0604030504040204" pitchFamily="34" charset="0"/>
                        </a:rPr>
                        <a:t>574</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tcPr>
                </a:tc>
                <a:extLst>
                  <a:ext uri="{0D108BD9-81ED-4DB2-BD59-A6C34878D82A}">
                    <a16:rowId xmlns:a16="http://schemas.microsoft.com/office/drawing/2014/main" val="3614246946"/>
                  </a:ext>
                </a:extLst>
              </a:tr>
              <a:tr h="113096">
                <a:tc>
                  <a:txBody>
                    <a:bodyPr/>
                    <a:lstStyle/>
                    <a:p>
                      <a:pPr algn="l" fontAlgn="ctr"/>
                      <a:r>
                        <a:rPr lang="en-GB" sz="700" b="1" i="0" u="none" strike="noStrike">
                          <a:solidFill>
                            <a:srgbClr val="000000"/>
                          </a:solidFill>
                          <a:effectLst/>
                          <a:latin typeface="Verdana" panose="020B0604030504040204" pitchFamily="34" charset="0"/>
                        </a:rPr>
                        <a:t>TOTAL TAXPAYERS' EQUITY</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24,645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a:solidFill>
                            <a:srgbClr val="000000"/>
                          </a:solidFill>
                          <a:effectLst/>
                          <a:latin typeface="Verdana" panose="020B0604030504040204" pitchFamily="34" charset="0"/>
                        </a:rPr>
                        <a:t>20</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tc>
                  <a:txBody>
                    <a:bodyPr/>
                    <a:lstStyle/>
                    <a:p>
                      <a:pPr algn="r" fontAlgn="ctr"/>
                      <a:r>
                        <a:rPr lang="en-GB" sz="700" b="1" i="0" u="none" strike="noStrike" dirty="0">
                          <a:solidFill>
                            <a:srgbClr val="000000"/>
                          </a:solidFill>
                          <a:effectLst/>
                          <a:latin typeface="Verdana" panose="020B0604030504040204" pitchFamily="34" charset="0"/>
                        </a:rPr>
                        <a:t>24,665</a:t>
                      </a:r>
                    </a:p>
                  </a:txBody>
                  <a:tcPr marL="0" marR="0" marT="0" marB="0" anchor="ctr">
                    <a:lnL w="6350" cap="flat" cmpd="sng" algn="ctr">
                      <a:solidFill>
                        <a:srgbClr val="5B9BD5"/>
                      </a:solidFill>
                      <a:prstDash val="dot"/>
                      <a:round/>
                      <a:headEnd type="none" w="med" len="med"/>
                      <a:tailEnd type="none" w="med" len="med"/>
                    </a:lnL>
                    <a:lnR w="6350" cap="flat" cmpd="sng" algn="ctr">
                      <a:solidFill>
                        <a:srgbClr val="5B9BD5"/>
                      </a:solidFill>
                      <a:prstDash val="dot"/>
                      <a:round/>
                      <a:headEnd type="none" w="med" len="med"/>
                      <a:tailEnd type="none" w="med" len="med"/>
                    </a:lnR>
                    <a:lnT w="6350" cap="flat" cmpd="sng" algn="ctr">
                      <a:solidFill>
                        <a:srgbClr val="5B9BD5"/>
                      </a:solidFill>
                      <a:prstDash val="dot"/>
                      <a:round/>
                      <a:headEnd type="none" w="med" len="med"/>
                      <a:tailEnd type="none" w="med" len="med"/>
                    </a:lnT>
                    <a:lnB w="6350" cap="flat" cmpd="sng" algn="ctr">
                      <a:solidFill>
                        <a:srgbClr val="5B9BD5"/>
                      </a:solidFill>
                      <a:prstDash val="dot"/>
                      <a:round/>
                      <a:headEnd type="none" w="med" len="med"/>
                      <a:tailEnd type="none" w="med" len="med"/>
                    </a:lnB>
                    <a:solidFill>
                      <a:srgbClr val="B8CCE4"/>
                    </a:solidFill>
                  </a:tcPr>
                </a:tc>
                <a:extLst>
                  <a:ext uri="{0D108BD9-81ED-4DB2-BD59-A6C34878D82A}">
                    <a16:rowId xmlns:a16="http://schemas.microsoft.com/office/drawing/2014/main" val="3879678454"/>
                  </a:ext>
                </a:extLst>
              </a:tr>
            </a:tbl>
          </a:graphicData>
        </a:graphic>
      </p:graphicFrame>
    </p:spTree>
    <p:extLst>
      <p:ext uri="{BB962C8B-B14F-4D97-AF65-F5344CB8AC3E}">
        <p14:creationId xmlns:p14="http://schemas.microsoft.com/office/powerpoint/2010/main" val="2401236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4"/>
          </p:nvPr>
        </p:nvSpPr>
        <p:spPr>
          <a:xfrm>
            <a:off x="715963" y="2387130"/>
            <a:ext cx="10760075" cy="2231380"/>
          </a:xfrm>
        </p:spPr>
        <p:txBody>
          <a:bodyPr/>
          <a:lstStyle/>
          <a:p>
            <a:pPr marL="0" indent="0">
              <a:buNone/>
            </a:pPr>
            <a:r>
              <a:rPr lang="en-GB" dirty="0">
                <a:solidFill>
                  <a:schemeClr val="tx1"/>
                </a:solidFill>
                <a:latin typeface="Calibri" panose="020F0502020204030204" pitchFamily="34" charset="0"/>
              </a:rPr>
              <a:t>The Board is asked to </a:t>
            </a:r>
            <a:r>
              <a:rPr lang="en-GB" b="1" dirty="0">
                <a:solidFill>
                  <a:schemeClr val="tx1"/>
                </a:solidFill>
                <a:latin typeface="Calibri" panose="020F0502020204030204" pitchFamily="34" charset="0"/>
              </a:rPr>
              <a:t>note</a:t>
            </a:r>
            <a:r>
              <a:rPr lang="en-GB" dirty="0">
                <a:solidFill>
                  <a:schemeClr val="tx1"/>
                </a:solidFill>
                <a:latin typeface="Calibri" panose="020F0502020204030204" pitchFamily="34" charset="0"/>
              </a:rPr>
              <a:t> the following:-</a:t>
            </a:r>
          </a:p>
          <a:p>
            <a:pPr lvl="0"/>
            <a:r>
              <a:rPr lang="en-GB" dirty="0">
                <a:solidFill>
                  <a:schemeClr val="tx1"/>
                </a:solidFill>
                <a:latin typeface="Calibri" panose="020F0502020204030204" pitchFamily="34" charset="0"/>
              </a:rPr>
              <a:t>S</a:t>
            </a:r>
            <a:r>
              <a:rPr lang="en-GB" dirty="0" smtClean="0">
                <a:solidFill>
                  <a:schemeClr val="tx1"/>
                </a:solidFill>
                <a:latin typeface="Calibri" panose="020F0502020204030204" pitchFamily="34" charset="0"/>
              </a:rPr>
              <a:t>urplus financial position of £20k reported </a:t>
            </a:r>
            <a:r>
              <a:rPr lang="en-GB" dirty="0">
                <a:solidFill>
                  <a:schemeClr val="tx1"/>
                </a:solidFill>
                <a:latin typeface="Calibri" panose="020F0502020204030204" pitchFamily="34" charset="0"/>
              </a:rPr>
              <a:t>at month </a:t>
            </a:r>
            <a:r>
              <a:rPr lang="en-GB" dirty="0" smtClean="0">
                <a:solidFill>
                  <a:schemeClr val="tx1"/>
                </a:solidFill>
                <a:latin typeface="Calibri" panose="020F0502020204030204" pitchFamily="34" charset="0"/>
              </a:rPr>
              <a:t>1</a:t>
            </a:r>
            <a:r>
              <a:rPr lang="en-GB" dirty="0">
                <a:solidFill>
                  <a:schemeClr val="tx1"/>
                </a:solidFill>
                <a:latin typeface="Calibri" panose="020F0502020204030204" pitchFamily="34" charset="0"/>
              </a:rPr>
              <a:t>;</a:t>
            </a:r>
          </a:p>
          <a:p>
            <a:r>
              <a:rPr lang="en-GB" dirty="0" smtClean="0">
                <a:solidFill>
                  <a:schemeClr val="tx1"/>
                </a:solidFill>
                <a:latin typeface="Calibri" panose="020F0502020204030204" pitchFamily="34" charset="0"/>
              </a:rPr>
              <a:t>Status </a:t>
            </a:r>
            <a:r>
              <a:rPr lang="en-GB" dirty="0">
                <a:solidFill>
                  <a:schemeClr val="tx1"/>
                </a:solidFill>
                <a:latin typeface="Calibri" panose="020F0502020204030204" pitchFamily="34" charset="0"/>
              </a:rPr>
              <a:t>of the Capital </a:t>
            </a:r>
            <a:r>
              <a:rPr lang="en-GB" dirty="0" smtClean="0">
                <a:solidFill>
                  <a:schemeClr val="tx1"/>
                </a:solidFill>
                <a:latin typeface="Calibri" panose="020F0502020204030204" pitchFamily="34" charset="0"/>
              </a:rPr>
              <a:t>Programme, strategic and discretionary, </a:t>
            </a:r>
            <a:r>
              <a:rPr lang="en-GB" dirty="0">
                <a:solidFill>
                  <a:schemeClr val="tx1"/>
                </a:solidFill>
                <a:latin typeface="Calibri" panose="020F0502020204030204" pitchFamily="34" charset="0"/>
              </a:rPr>
              <a:t>for </a:t>
            </a:r>
            <a:r>
              <a:rPr lang="en-GB" dirty="0" smtClean="0">
                <a:solidFill>
                  <a:schemeClr val="tx1"/>
                </a:solidFill>
                <a:latin typeface="Calibri" panose="020F0502020204030204" pitchFamily="34" charset="0"/>
              </a:rPr>
              <a:t>2021/22 and</a:t>
            </a:r>
          </a:p>
          <a:p>
            <a:r>
              <a:rPr lang="en-GB" dirty="0" smtClean="0">
                <a:solidFill>
                  <a:schemeClr val="tx1"/>
                </a:solidFill>
                <a:latin typeface="Calibri" panose="020F0502020204030204" pitchFamily="34" charset="0"/>
              </a:rPr>
              <a:t>Balance sheet, or Statement of Financial Position, which includes the case balance of £5.294m at month 1</a:t>
            </a:r>
            <a:endParaRPr lang="en-GB" dirty="0">
              <a:solidFill>
                <a:schemeClr val="tx1"/>
              </a:solidFill>
              <a:latin typeface="Calibri" panose="020F0502020204030204" pitchFamily="34" charset="0"/>
            </a:endParaRPr>
          </a:p>
        </p:txBody>
      </p:sp>
      <p:sp>
        <p:nvSpPr>
          <p:cNvPr id="4" name="Text Placeholder 3"/>
          <p:cNvSpPr>
            <a:spLocks noGrp="1"/>
          </p:cNvSpPr>
          <p:nvPr>
            <p:ph type="body" sz="quarter" idx="15"/>
          </p:nvPr>
        </p:nvSpPr>
        <p:spPr/>
        <p:txBody>
          <a:bodyPr/>
          <a:lstStyle/>
          <a:p>
            <a:r>
              <a:rPr lang="en-GB" dirty="0" smtClean="0"/>
              <a:t>2021/22 Overview of Financial Performance</a:t>
            </a:r>
            <a:endParaRPr lang="en-GB" dirty="0"/>
          </a:p>
        </p:txBody>
      </p:sp>
      <p:sp>
        <p:nvSpPr>
          <p:cNvPr id="5" name="Text Placeholder 4"/>
          <p:cNvSpPr>
            <a:spLocks noGrp="1"/>
          </p:cNvSpPr>
          <p:nvPr>
            <p:ph type="body" sz="quarter" idx="16"/>
          </p:nvPr>
        </p:nvSpPr>
        <p:spPr/>
        <p:txBody>
          <a:bodyPr/>
          <a:lstStyle/>
          <a:p>
            <a:r>
              <a:rPr lang="en-GB" dirty="0" smtClean="0"/>
              <a:t>Conclusion</a:t>
            </a:r>
            <a:endParaRPr lang="en-GB" dirty="0"/>
          </a:p>
        </p:txBody>
      </p:sp>
    </p:spTree>
    <p:extLst>
      <p:ext uri="{BB962C8B-B14F-4D97-AF65-F5344CB8AC3E}">
        <p14:creationId xmlns:p14="http://schemas.microsoft.com/office/powerpoint/2010/main" val="3463267183"/>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themeOverride>
</file>

<file path=docProps/app.xml><?xml version="1.0" encoding="utf-8"?>
<Properties xmlns="http://schemas.openxmlformats.org/officeDocument/2006/extended-properties" xmlns:vt="http://schemas.openxmlformats.org/officeDocument/2006/docPropsVTypes">
  <Template/>
  <TotalTime>7831</TotalTime>
  <Words>1229</Words>
  <Application>Microsoft Office PowerPoint</Application>
  <PresentationFormat>Widescreen</PresentationFormat>
  <Paragraphs>192</Paragraphs>
  <Slides>8</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7" baseType="lpstr">
      <vt:lpstr>Arial</vt:lpstr>
      <vt:lpstr>Calibri</vt:lpstr>
      <vt:lpstr>Courier New</vt:lpstr>
      <vt:lpstr>Times New Roman</vt:lpstr>
      <vt:lpstr>Ubuntu</vt:lpstr>
      <vt:lpstr>Ubuntu Light</vt:lpstr>
      <vt:lpstr>Verdana</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Helen Bushell (Public Health Wales - No. 2 Capital Quarter)</cp:lastModifiedBy>
  <cp:revision>255</cp:revision>
  <cp:lastPrinted>2018-07-23T12:37:26Z</cp:lastPrinted>
  <dcterms:created xsi:type="dcterms:W3CDTF">2017-10-31T10:35:26Z</dcterms:created>
  <dcterms:modified xsi:type="dcterms:W3CDTF">2021-05-20T14:09:06Z</dcterms:modified>
</cp:coreProperties>
</file>