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handoutMasterIdLst>
    <p:handoutMasterId r:id="rId27"/>
  </p:handoutMasterIdLst>
  <p:sldIdLst>
    <p:sldId id="284" r:id="rId2"/>
    <p:sldId id="291" r:id="rId3"/>
    <p:sldId id="295" r:id="rId4"/>
    <p:sldId id="296" r:id="rId5"/>
    <p:sldId id="312" r:id="rId6"/>
    <p:sldId id="313" r:id="rId7"/>
    <p:sldId id="314" r:id="rId8"/>
    <p:sldId id="324" r:id="rId9"/>
    <p:sldId id="325" r:id="rId10"/>
    <p:sldId id="326" r:id="rId11"/>
    <p:sldId id="327" r:id="rId12"/>
    <p:sldId id="328" r:id="rId13"/>
    <p:sldId id="329" r:id="rId14"/>
    <p:sldId id="330" r:id="rId15"/>
    <p:sldId id="322" r:id="rId16"/>
    <p:sldId id="331" r:id="rId17"/>
    <p:sldId id="277" r:id="rId18"/>
    <p:sldId id="282" r:id="rId19"/>
    <p:sldId id="283" r:id="rId20"/>
    <p:sldId id="297" r:id="rId21"/>
    <p:sldId id="332" r:id="rId22"/>
    <p:sldId id="294" r:id="rId23"/>
    <p:sldId id="307" r:id="rId24"/>
    <p:sldId id="308" r:id="rId25"/>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oan Francis" initials="IF" lastIdx="2" clrIdx="0">
    <p:extLst>
      <p:ext uri="{19B8F6BF-5375-455C-9EA6-DF929625EA0E}">
        <p15:presenceInfo xmlns:p15="http://schemas.microsoft.com/office/powerpoint/2012/main" userId="S-1-5-21-978635462-3828570294-627434887-26169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4F82"/>
    <a:srgbClr val="EAEAEA"/>
    <a:srgbClr val="E03882"/>
    <a:srgbClr val="9B9B9B"/>
    <a:srgbClr val="4FB9AB"/>
    <a:srgbClr val="28B8CE"/>
    <a:srgbClr val="F9C402"/>
    <a:srgbClr val="F8C4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412" autoAdjust="0"/>
    <p:restoredTop sz="94343" autoAdjust="0"/>
  </p:normalViewPr>
  <p:slideViewPr>
    <p:cSldViewPr snapToGrid="0" snapToObjects="1" showGuides="1">
      <p:cViewPr varScale="1">
        <p:scale>
          <a:sx n="86" d="100"/>
          <a:sy n="86" d="100"/>
        </p:scale>
        <p:origin x="787" y="53"/>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7763841F-BFA5-E84D-9FBF-C2EF90B9D7E0}" type="datetimeFigureOut">
              <a:rPr lang="en-US" smtClean="0"/>
              <a:t>7/23/2020</a:t>
            </a:fld>
            <a:endParaRPr lang="en-US"/>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11D0E142-3AF0-A947-ABB3-AF8FB947353F}" type="slidenum">
              <a:rPr lang="en-US" smtClean="0"/>
              <a:t>‹#›</a:t>
            </a:fld>
            <a:endParaRPr lang="en-US"/>
          </a:p>
        </p:txBody>
      </p:sp>
    </p:spTree>
    <p:extLst>
      <p:ext uri="{BB962C8B-B14F-4D97-AF65-F5344CB8AC3E}">
        <p14:creationId xmlns:p14="http://schemas.microsoft.com/office/powerpoint/2010/main" val="13594304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904033A-9BE4-C148-A588-EF9D888CAC46}" type="datetimeFigureOut">
              <a:rPr lang="en-US" smtClean="0"/>
              <a:t>7/23/2020</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B721FB3-2FB1-D246-9430-EC4C2EC16AD8}" type="slidenum">
              <a:rPr lang="en-US" smtClean="0"/>
              <a:t>‹#›</a:t>
            </a:fld>
            <a:endParaRPr lang="en-US"/>
          </a:p>
        </p:txBody>
      </p:sp>
    </p:spTree>
    <p:extLst>
      <p:ext uri="{BB962C8B-B14F-4D97-AF65-F5344CB8AC3E}">
        <p14:creationId xmlns:p14="http://schemas.microsoft.com/office/powerpoint/2010/main" val="1123266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16" name="Title 1"/>
          <p:cNvSpPr>
            <a:spLocks noGrp="1"/>
          </p:cNvSpPr>
          <p:nvPr>
            <p:ph type="title" hasCustomPrompt="1"/>
          </p:nvPr>
        </p:nvSpPr>
        <p:spPr>
          <a:xfrm>
            <a:off x="718457" y="718457"/>
            <a:ext cx="10492882" cy="830997"/>
          </a:xfrm>
          <a:prstGeom prst="rect">
            <a:avLst/>
          </a:prstGeom>
        </p:spPr>
        <p:txBody>
          <a:bodyPr wrap="square" lIns="0" tIns="0" rIns="0" bIns="0" anchor="ctr">
            <a:normAutofit/>
          </a:bodyPr>
          <a:lstStyle>
            <a:lvl1pPr algn="l">
              <a:defRPr sz="6000" b="1" i="0" baseline="0">
                <a:solidFill>
                  <a:schemeClr val="bg1"/>
                </a:solidFill>
                <a:latin typeface="Ubuntu" charset="0"/>
                <a:ea typeface="Ubuntu" charset="0"/>
                <a:cs typeface="Ubuntu" charset="0"/>
              </a:defRPr>
            </a:lvl1pPr>
          </a:lstStyle>
          <a:p>
            <a:r>
              <a:rPr lang="en-US" dirty="0" smtClean="0"/>
              <a:t>Presentation Title</a:t>
            </a:r>
            <a:endParaRPr lang="en-US" dirty="0"/>
          </a:p>
        </p:txBody>
      </p:sp>
      <p:sp>
        <p:nvSpPr>
          <p:cNvPr id="28" name="Content Placeholder 26"/>
          <p:cNvSpPr>
            <a:spLocks noGrp="1"/>
          </p:cNvSpPr>
          <p:nvPr>
            <p:ph sz="quarter" idx="14" hasCustomPrompt="1"/>
          </p:nvPr>
        </p:nvSpPr>
        <p:spPr>
          <a:xfrm>
            <a:off x="719138" y="2805101"/>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smtClean="0"/>
              <a:t>28th July 2017</a:t>
            </a:r>
            <a:endParaRPr lang="en-US" dirty="0"/>
          </a:p>
        </p:txBody>
      </p:sp>
      <p:sp>
        <p:nvSpPr>
          <p:cNvPr id="10" name="Text Placeholder 4"/>
          <p:cNvSpPr>
            <a:spLocks noGrp="1"/>
          </p:cNvSpPr>
          <p:nvPr>
            <p:ph type="body" sz="quarter" idx="15" hasCustomPrompt="1"/>
          </p:nvPr>
        </p:nvSpPr>
        <p:spPr>
          <a:xfrm>
            <a:off x="719138" y="2253927"/>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spTree>
    <p:extLst>
      <p:ext uri="{BB962C8B-B14F-4D97-AF65-F5344CB8AC3E}">
        <p14:creationId xmlns:p14="http://schemas.microsoft.com/office/powerpoint/2010/main" val="1834730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Column Image &amp; Tex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33"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5"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6" name="Picture Placeholder 3" title="Click the Icon to add your Image"/>
          <p:cNvSpPr>
            <a:spLocks noGrp="1" noChangeAspect="1"/>
          </p:cNvSpPr>
          <p:nvPr>
            <p:ph type="pic" sz="quarter" idx="16" hasCustomPrompt="1"/>
          </p:nvPr>
        </p:nvSpPr>
        <p:spPr>
          <a:xfrm>
            <a:off x="1440128"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37"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5" name="Picture Placeholder 3" title="Click the Icon to add your Image"/>
          <p:cNvSpPr>
            <a:spLocks noGrp="1" noChangeAspect="1"/>
          </p:cNvSpPr>
          <p:nvPr>
            <p:ph type="pic" sz="quarter" idx="23" hasCustomPrompt="1"/>
          </p:nvPr>
        </p:nvSpPr>
        <p:spPr>
          <a:xfrm>
            <a:off x="9805562"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6"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7"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8" name="Picture Placeholder 3" title="Click the Icon to add your Image"/>
          <p:cNvSpPr>
            <a:spLocks noGrp="1" noChangeAspect="1"/>
          </p:cNvSpPr>
          <p:nvPr>
            <p:ph type="pic" sz="quarter" idx="26" hasCustomPrompt="1"/>
          </p:nvPr>
        </p:nvSpPr>
        <p:spPr>
          <a:xfrm>
            <a:off x="4228606"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9"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51" name="Picture Placeholder 3" title="Click the Icon to add your Image"/>
          <p:cNvSpPr>
            <a:spLocks noGrp="1" noChangeAspect="1"/>
          </p:cNvSpPr>
          <p:nvPr>
            <p:ph type="pic" sz="quarter" idx="29" hasCustomPrompt="1"/>
          </p:nvPr>
        </p:nvSpPr>
        <p:spPr>
          <a:xfrm>
            <a:off x="7017084"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52"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19"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20"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Image &amp; Text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9"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1"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3"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5"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7" name="Picture Placeholder 3" title="Click the Icon to add your Image"/>
          <p:cNvSpPr>
            <a:spLocks noGrp="1" noChangeAspect="1"/>
          </p:cNvSpPr>
          <p:nvPr>
            <p:ph type="pic" sz="quarter" idx="16" hasCustomPrompt="1"/>
          </p:nvPr>
        </p:nvSpPr>
        <p:spPr>
          <a:xfrm>
            <a:off x="1340729"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8" name="Picture Placeholder 3" title="Click the Icon to add your Image"/>
          <p:cNvSpPr>
            <a:spLocks noGrp="1" noChangeAspect="1"/>
          </p:cNvSpPr>
          <p:nvPr>
            <p:ph type="pic" sz="quarter" idx="23" hasCustomPrompt="1"/>
          </p:nvPr>
        </p:nvSpPr>
        <p:spPr>
          <a:xfrm>
            <a:off x="9706163"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9" name="Picture Placeholder 3" title="Click the Icon to add your Image"/>
          <p:cNvSpPr>
            <a:spLocks noGrp="1" noChangeAspect="1"/>
          </p:cNvSpPr>
          <p:nvPr>
            <p:ph type="pic" sz="quarter" idx="26" hasCustomPrompt="1"/>
          </p:nvPr>
        </p:nvSpPr>
        <p:spPr>
          <a:xfrm>
            <a:off x="4129207"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50" name="Picture Placeholder 3" title="Click the Icon to add your Image"/>
          <p:cNvSpPr>
            <a:spLocks noGrp="1" noChangeAspect="1"/>
          </p:cNvSpPr>
          <p:nvPr>
            <p:ph type="pic" sz="quarter" idx="29" hasCustomPrompt="1"/>
          </p:nvPr>
        </p:nvSpPr>
        <p:spPr>
          <a:xfrm>
            <a:off x="6917685"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18"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19"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0"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1"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2"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3"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Comparison">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715963"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715963"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8" name="Content Placeholder 17"/>
          <p:cNvSpPr>
            <a:spLocks noGrp="1"/>
          </p:cNvSpPr>
          <p:nvPr>
            <p:ph sz="quarter" idx="22" hasCustomPrompt="1"/>
          </p:nvPr>
        </p:nvSpPr>
        <p:spPr>
          <a:xfrm>
            <a:off x="6715887"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9" name="Picture Placeholder 3" title="Click the Icon to add your Image"/>
          <p:cNvSpPr>
            <a:spLocks noGrp="1" noChangeAspect="1"/>
          </p:cNvSpPr>
          <p:nvPr>
            <p:ph type="pic" sz="quarter" idx="23" hasCustomPrompt="1"/>
          </p:nvPr>
        </p:nvSpPr>
        <p:spPr>
          <a:xfrm>
            <a:off x="8656633" y="1432038"/>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0" name="Content Placeholder 17"/>
          <p:cNvSpPr>
            <a:spLocks noGrp="1"/>
          </p:cNvSpPr>
          <p:nvPr>
            <p:ph sz="quarter" idx="24" hasCustomPrompt="1"/>
          </p:nvPr>
        </p:nvSpPr>
        <p:spPr>
          <a:xfrm>
            <a:off x="6715887"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2 Column Comparison Slide Heading</a:t>
            </a:r>
            <a:endParaRPr lang="en-US" dirty="0"/>
          </a:p>
        </p:txBody>
      </p:sp>
      <p:sp>
        <p:nvSpPr>
          <p:cNvPr id="16"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extLst>
      <p:ext uri="{BB962C8B-B14F-4D97-AF65-F5344CB8AC3E}">
        <p14:creationId xmlns:p14="http://schemas.microsoft.com/office/powerpoint/2010/main" val="1657554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4" name="Content Placeholder 17"/>
          <p:cNvSpPr>
            <a:spLocks noGrp="1"/>
          </p:cNvSpPr>
          <p:nvPr>
            <p:ph sz="quarter" idx="15" hasCustomPrompt="1"/>
          </p:nvPr>
        </p:nvSpPr>
        <p:spPr>
          <a:xfrm>
            <a:off x="715963"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5"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6" name="Content Placeholder 17"/>
          <p:cNvSpPr>
            <a:spLocks noGrp="1"/>
          </p:cNvSpPr>
          <p:nvPr>
            <p:ph sz="quarter" idx="21" hasCustomPrompt="1"/>
          </p:nvPr>
        </p:nvSpPr>
        <p:spPr>
          <a:xfrm>
            <a:off x="715963"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22" hasCustomPrompt="1"/>
          </p:nvPr>
        </p:nvSpPr>
        <p:spPr>
          <a:xfrm>
            <a:off x="6715887"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8" name="Picture Placeholder 3" title="Click the Icon to add your Image"/>
          <p:cNvSpPr>
            <a:spLocks noGrp="1" noChangeAspect="1"/>
          </p:cNvSpPr>
          <p:nvPr>
            <p:ph type="pic" sz="quarter" idx="23" hasCustomPrompt="1"/>
          </p:nvPr>
        </p:nvSpPr>
        <p:spPr>
          <a:xfrm>
            <a:off x="8622808"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9" name="Content Placeholder 17"/>
          <p:cNvSpPr>
            <a:spLocks noGrp="1"/>
          </p:cNvSpPr>
          <p:nvPr>
            <p:ph sz="quarter" idx="24" hasCustomPrompt="1"/>
          </p:nvPr>
        </p:nvSpPr>
        <p:spPr>
          <a:xfrm>
            <a:off x="6715887"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30" name="Straight Connector 29"/>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2 Column Comparison Slide Heading</a:t>
            </a:r>
            <a:endParaRPr lang="en-US" dirty="0"/>
          </a:p>
        </p:txBody>
      </p:sp>
      <p:sp>
        <p:nvSpPr>
          <p:cNvPr id="14"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Icon Slide">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848173"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6" name="Picture Placeholder 3" title="Click the Icon to add your Image"/>
          <p:cNvSpPr>
            <a:spLocks noGrp="1" noChangeAspect="1"/>
          </p:cNvSpPr>
          <p:nvPr>
            <p:ph type="pic" sz="quarter" idx="26" hasCustomPrompt="1"/>
          </p:nvPr>
        </p:nvSpPr>
        <p:spPr>
          <a:xfrm>
            <a:off x="848173"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7"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18"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9" name="Picture Placeholder 3" title="Click the Icon to add your Image"/>
          <p:cNvSpPr>
            <a:spLocks noGrp="1" noChangeAspect="1"/>
          </p:cNvSpPr>
          <p:nvPr>
            <p:ph type="pic" sz="quarter" idx="29" hasCustomPrompt="1"/>
          </p:nvPr>
        </p:nvSpPr>
        <p:spPr>
          <a:xfrm>
            <a:off x="848173"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1"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3"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4"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6"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9"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0" name="Picture Placeholder 3" title="Click the Icon to add your Image"/>
          <p:cNvSpPr>
            <a:spLocks noGrp="1" noChangeAspect="1"/>
          </p:cNvSpPr>
          <p:nvPr>
            <p:ph type="pic" sz="quarter" idx="32" hasCustomPrompt="1"/>
          </p:nvPr>
        </p:nvSpPr>
        <p:spPr>
          <a:xfrm>
            <a:off x="10545321"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1" name="Picture Placeholder 3" title="Click the Icon to add your Image"/>
          <p:cNvSpPr>
            <a:spLocks noGrp="1" noChangeAspect="1"/>
          </p:cNvSpPr>
          <p:nvPr>
            <p:ph type="pic" sz="quarter" idx="35" hasCustomPrompt="1"/>
          </p:nvPr>
        </p:nvSpPr>
        <p:spPr>
          <a:xfrm>
            <a:off x="10545321"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38" hasCustomPrompt="1"/>
          </p:nvPr>
        </p:nvSpPr>
        <p:spPr>
          <a:xfrm>
            <a:off x="10545321"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8"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rgbClr val="324F82"/>
                </a:solidFill>
                <a:latin typeface="Ubuntu" charset="0"/>
                <a:ea typeface="Ubuntu" charset="0"/>
                <a:cs typeface="Ubuntu" charset="0"/>
              </a:defRPr>
            </a:lvl1pPr>
          </a:lstStyle>
          <a:p>
            <a:pPr lvl="0"/>
            <a:r>
              <a:rPr lang="en-US" dirty="0" smtClean="0"/>
              <a:t>6 Icons &amp; Text Slide Heading</a:t>
            </a:r>
            <a:endParaRPr lang="en-US" dirty="0"/>
          </a:p>
        </p:txBody>
      </p:sp>
      <p:sp>
        <p:nvSpPr>
          <p:cNvPr id="33"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6" name="Picture Placeholder 3" title="Click the Icon to add your Image"/>
          <p:cNvSpPr>
            <a:spLocks noGrp="1" noChangeAspect="1"/>
          </p:cNvSpPr>
          <p:nvPr>
            <p:ph type="pic" sz="quarter" idx="16" hasCustomPrompt="1"/>
          </p:nvPr>
        </p:nvSpPr>
        <p:spPr>
          <a:xfrm>
            <a:off x="848173"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Picture Placeholder 3" title="Click the Icon to add your Image"/>
          <p:cNvSpPr>
            <a:spLocks noGrp="1" noChangeAspect="1"/>
          </p:cNvSpPr>
          <p:nvPr>
            <p:ph type="pic" sz="quarter" idx="26" hasCustomPrompt="1"/>
          </p:nvPr>
        </p:nvSpPr>
        <p:spPr>
          <a:xfrm>
            <a:off x="848173"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29" hasCustomPrompt="1"/>
          </p:nvPr>
        </p:nvSpPr>
        <p:spPr>
          <a:xfrm>
            <a:off x="848173"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0" name="Picture Placeholder 3" title="Click the Icon to add your Image"/>
          <p:cNvSpPr>
            <a:spLocks noGrp="1" noChangeAspect="1"/>
          </p:cNvSpPr>
          <p:nvPr>
            <p:ph type="pic" sz="quarter" idx="32" hasCustomPrompt="1"/>
          </p:nvPr>
        </p:nvSpPr>
        <p:spPr>
          <a:xfrm>
            <a:off x="10545321"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1" name="Picture Placeholder 3" title="Click the Icon to add your Image"/>
          <p:cNvSpPr>
            <a:spLocks noGrp="1" noChangeAspect="1"/>
          </p:cNvSpPr>
          <p:nvPr>
            <p:ph type="pic" sz="quarter" idx="35" hasCustomPrompt="1"/>
          </p:nvPr>
        </p:nvSpPr>
        <p:spPr>
          <a:xfrm>
            <a:off x="10545321"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2" name="Picture Placeholder 3" title="Click the Icon to add your Image"/>
          <p:cNvSpPr>
            <a:spLocks noGrp="1" noChangeAspect="1"/>
          </p:cNvSpPr>
          <p:nvPr>
            <p:ph type="pic" sz="quarter" idx="38" hasCustomPrompt="1"/>
          </p:nvPr>
        </p:nvSpPr>
        <p:spPr>
          <a:xfrm>
            <a:off x="10545321"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5"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chemeClr val="bg1"/>
                </a:solidFill>
                <a:latin typeface="Ubuntu" charset="0"/>
                <a:ea typeface="Ubuntu" charset="0"/>
                <a:cs typeface="Ubuntu" charset="0"/>
              </a:defRPr>
            </a:lvl1pPr>
          </a:lstStyle>
          <a:p>
            <a:pPr lvl="0"/>
            <a:r>
              <a:rPr lang="en-US" dirty="0" smtClean="0"/>
              <a:t>6 Icons &amp; Text Slide Heading</a:t>
            </a:r>
            <a:endParaRPr lang="en-US" dirty="0"/>
          </a:p>
        </p:txBody>
      </p:sp>
      <p:sp>
        <p:nvSpPr>
          <p:cNvPr id="26"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7"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8"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29" name="Straight Connector 28"/>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3"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5"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6"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7"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8"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9"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51"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2" y="4560199"/>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6" name="Picture Placeholder 3" title="Click the Icon to add your Image"/>
          <p:cNvSpPr>
            <a:spLocks noGrp="1" noChangeAspect="1"/>
          </p:cNvSpPr>
          <p:nvPr>
            <p:ph type="pic" sz="quarter" idx="16" hasCustomPrompt="1"/>
          </p:nvPr>
        </p:nvSpPr>
        <p:spPr>
          <a:xfrm>
            <a:off x="715962"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18" name="Content Placeholder 17"/>
          <p:cNvSpPr>
            <a:spLocks noGrp="1"/>
          </p:cNvSpPr>
          <p:nvPr>
            <p:ph sz="quarter" idx="21" hasCustomPrompt="1"/>
          </p:nvPr>
        </p:nvSpPr>
        <p:spPr>
          <a:xfrm>
            <a:off x="715962" y="4224117"/>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3" name="Content Placeholder 17"/>
          <p:cNvSpPr>
            <a:spLocks noGrp="1"/>
          </p:cNvSpPr>
          <p:nvPr>
            <p:ph sz="quarter" idx="22" hasCustomPrompt="1"/>
          </p:nvPr>
        </p:nvSpPr>
        <p:spPr>
          <a:xfrm>
            <a:off x="4440173"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5" name="Content Placeholder 17"/>
          <p:cNvSpPr>
            <a:spLocks noGrp="1"/>
          </p:cNvSpPr>
          <p:nvPr>
            <p:ph sz="quarter" idx="24" hasCustomPrompt="1"/>
          </p:nvPr>
        </p:nvSpPr>
        <p:spPr>
          <a:xfrm>
            <a:off x="4440173"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6" name="Content Placeholder 17"/>
          <p:cNvSpPr>
            <a:spLocks noGrp="1"/>
          </p:cNvSpPr>
          <p:nvPr>
            <p:ph sz="quarter" idx="25" hasCustomPrompt="1"/>
          </p:nvPr>
        </p:nvSpPr>
        <p:spPr>
          <a:xfrm>
            <a:off x="8164384"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8" name="Content Placeholder 17"/>
          <p:cNvSpPr>
            <a:spLocks noGrp="1"/>
          </p:cNvSpPr>
          <p:nvPr>
            <p:ph sz="quarter" idx="27" hasCustomPrompt="1"/>
          </p:nvPr>
        </p:nvSpPr>
        <p:spPr>
          <a:xfrm>
            <a:off x="8164384"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1" name="Picture Placeholder 3" title="Click the Icon to add your Image"/>
          <p:cNvSpPr>
            <a:spLocks noGrp="1" noChangeAspect="1"/>
          </p:cNvSpPr>
          <p:nvPr>
            <p:ph type="pic" sz="quarter" idx="28" hasCustomPrompt="1"/>
          </p:nvPr>
        </p:nvSpPr>
        <p:spPr>
          <a:xfrm>
            <a:off x="4440173"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2" name="Picture Placeholder 3" title="Click the Icon to add your Image"/>
          <p:cNvSpPr>
            <a:spLocks noGrp="1" noChangeAspect="1"/>
          </p:cNvSpPr>
          <p:nvPr>
            <p:ph type="pic" sz="quarter" idx="29" hasCustomPrompt="1"/>
          </p:nvPr>
        </p:nvSpPr>
        <p:spPr>
          <a:xfrm>
            <a:off x="8168689" y="2003311"/>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7" name="Text Placeholder 4"/>
          <p:cNvSpPr>
            <a:spLocks noGrp="1"/>
          </p:cNvSpPr>
          <p:nvPr>
            <p:ph type="body" sz="quarter" idx="30"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3 Column Text &amp; Image Slide Heading</a:t>
            </a:r>
            <a:endParaRPr lang="en-US" dirty="0"/>
          </a:p>
        </p:txBody>
      </p:sp>
      <p:sp>
        <p:nvSpPr>
          <p:cNvPr id="19" name="Text Placeholder 4"/>
          <p:cNvSpPr>
            <a:spLocks noGrp="1"/>
          </p:cNvSpPr>
          <p:nvPr>
            <p:ph type="body" sz="quarter" idx="3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12192000" cy="5974857"/>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6089373"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cxnSp>
        <p:nvCxnSpPr>
          <p:cNvPr id="13" name="Straight Connector 12"/>
          <p:cNvCxnSpPr/>
          <p:nvPr userDrawn="1"/>
        </p:nvCxnSpPr>
        <p:spPr>
          <a:xfrm>
            <a:off x="715618"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22" name="Rectangle 21"/>
          <p:cNvSpPr/>
          <p:nvPr userDrawn="1"/>
        </p:nvSpPr>
        <p:spPr>
          <a:xfrm>
            <a:off x="6089373" y="5814391"/>
            <a:ext cx="6102626" cy="1043609"/>
          </a:xfrm>
          <a:prstGeom prst="rect">
            <a:avLst/>
          </a:prstGeom>
          <a:gradFill>
            <a:gsLst>
              <a:gs pos="100000">
                <a:srgbClr val="324F82">
                  <a:alpha val="50000"/>
                </a:srgbClr>
              </a:gs>
              <a:gs pos="0">
                <a:srgbClr val="324F8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0" name="Content Placeholder 17"/>
          <p:cNvSpPr>
            <a:spLocks noGrp="1"/>
          </p:cNvSpPr>
          <p:nvPr>
            <p:ph sz="quarter" idx="18" hasCustomPrompt="1"/>
          </p:nvPr>
        </p:nvSpPr>
        <p:spPr>
          <a:xfrm>
            <a:off x="715964" y="216673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715963" y="716218"/>
            <a:ext cx="4657793" cy="393542"/>
          </a:xfrm>
          <a:prstGeom prst="rect">
            <a:avLst/>
          </a:prstGeom>
        </p:spPr>
        <p:txBody>
          <a:bodyPr lIns="0" tIns="0" rIns="0" bIns="0"/>
          <a:lstStyle>
            <a:lvl1pPr marL="0" indent="0">
              <a:buNone/>
              <a:defRPr b="1" i="0" baseline="0">
                <a:solidFill>
                  <a:srgbClr val="324F82"/>
                </a:solidFill>
                <a:latin typeface="Ubuntu" charset="0"/>
                <a:ea typeface="Ubuntu" charset="0"/>
                <a:cs typeface="Ubuntu" charset="0"/>
              </a:defRPr>
            </a:lvl1pPr>
          </a:lstStyle>
          <a:p>
            <a:pPr lvl="0"/>
            <a:r>
              <a:rPr lang="en-US" dirty="0" smtClean="0"/>
              <a:t>Split Image Slide Heading</a:t>
            </a:r>
            <a:endParaRPr lang="en-US" dirty="0"/>
          </a:p>
        </p:txBody>
      </p:sp>
      <p:sp>
        <p:nvSpPr>
          <p:cNvPr id="15" name="Text Placeholder 4"/>
          <p:cNvSpPr>
            <a:spLocks noGrp="1"/>
          </p:cNvSpPr>
          <p:nvPr>
            <p:ph type="body" sz="quarter" idx="19" hasCustomPrompt="1"/>
          </p:nvPr>
        </p:nvSpPr>
        <p:spPr>
          <a:xfrm>
            <a:off x="715963" y="1158975"/>
            <a:ext cx="4657794"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6102626" y="1"/>
            <a:ext cx="6089374" cy="6858000"/>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3" name="Straight Connector 12"/>
          <p:cNvCxnSpPr/>
          <p:nvPr userDrawn="1"/>
        </p:nvCxnSpPr>
        <p:spPr>
          <a:xfrm>
            <a:off x="6818244"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a:xfrm>
            <a:off x="0" y="5814391"/>
            <a:ext cx="6102626" cy="1043609"/>
          </a:xfrm>
          <a:prstGeom prst="rect">
            <a:avLst/>
          </a:prstGeom>
          <a:gradFill>
            <a:gsLst>
              <a:gs pos="100000">
                <a:schemeClr val="bg1">
                  <a:alpha val="49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18" hasCustomPrompt="1"/>
          </p:nvPr>
        </p:nvSpPr>
        <p:spPr>
          <a:xfrm>
            <a:off x="6818589" y="216265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6818244" y="716218"/>
            <a:ext cx="4657793" cy="393542"/>
          </a:xfrm>
          <a:prstGeom prst="rect">
            <a:avLst/>
          </a:prstGeom>
        </p:spPr>
        <p:txBody>
          <a:bodyPr lIns="0" tIns="0" rIns="0" bIns="0"/>
          <a:lstStyle>
            <a:lvl1pPr marL="0" indent="0">
              <a:buNone/>
              <a:defRPr b="1" i="0" baseline="0">
                <a:solidFill>
                  <a:schemeClr val="bg1"/>
                </a:solidFill>
                <a:latin typeface="Ubuntu" charset="0"/>
                <a:ea typeface="Ubuntu" charset="0"/>
                <a:cs typeface="Ubuntu" charset="0"/>
              </a:defRPr>
            </a:lvl1pPr>
          </a:lstStyle>
          <a:p>
            <a:pPr lvl="0"/>
            <a:r>
              <a:rPr lang="en-US" dirty="0" smtClean="0"/>
              <a:t>Split Image Slide Heading</a:t>
            </a:r>
            <a:endParaRPr lang="en-US" dirty="0"/>
          </a:p>
        </p:txBody>
      </p:sp>
      <p:sp>
        <p:nvSpPr>
          <p:cNvPr id="19" name="Text Placeholder 4"/>
          <p:cNvSpPr>
            <a:spLocks noGrp="1"/>
          </p:cNvSpPr>
          <p:nvPr>
            <p:ph type="body" sz="quarter" idx="19" hasCustomPrompt="1"/>
          </p:nvPr>
        </p:nvSpPr>
        <p:spPr>
          <a:xfrm>
            <a:off x="6818244" y="1158975"/>
            <a:ext cx="4657794"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2703444"/>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28" name="Content Placeholder 26"/>
          <p:cNvSpPr>
            <a:spLocks noGrp="1"/>
          </p:cNvSpPr>
          <p:nvPr>
            <p:ph sz="quarter" idx="14" hasCustomPrompt="1"/>
          </p:nvPr>
        </p:nvSpPr>
        <p:spPr>
          <a:xfrm>
            <a:off x="719138" y="3639988"/>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smtClean="0"/>
              <a:t>28th July 2017</a:t>
            </a:r>
            <a:endParaRPr lang="en-US" dirty="0"/>
          </a:p>
        </p:txBody>
      </p:sp>
      <p:sp>
        <p:nvSpPr>
          <p:cNvPr id="10" name="Text Placeholder 4"/>
          <p:cNvSpPr>
            <a:spLocks noGrp="1"/>
          </p:cNvSpPr>
          <p:nvPr>
            <p:ph type="body" sz="quarter" idx="15" hasCustomPrompt="1"/>
          </p:nvPr>
        </p:nvSpPr>
        <p:spPr>
          <a:xfrm>
            <a:off x="719138" y="3088814"/>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sp>
        <p:nvSpPr>
          <p:cNvPr id="12" name="Title 1"/>
          <p:cNvSpPr>
            <a:spLocks noGrp="1"/>
          </p:cNvSpPr>
          <p:nvPr>
            <p:ph type="title" hasCustomPrompt="1"/>
          </p:nvPr>
        </p:nvSpPr>
        <p:spPr>
          <a:xfrm>
            <a:off x="718457" y="721772"/>
            <a:ext cx="10492882" cy="1661993"/>
          </a:xfrm>
          <a:prstGeom prst="rect">
            <a:avLst/>
          </a:prstGeom>
        </p:spPr>
        <p:txBody>
          <a:bodyPr wrap="square" lIns="0" tIns="0" rIns="0" bIns="0" anchor="ctr">
            <a:spAutoFit/>
          </a:bodyPr>
          <a:lstStyle>
            <a:lvl1pPr algn="l">
              <a:defRPr sz="6000" b="1" i="0" baseline="0">
                <a:solidFill>
                  <a:schemeClr val="bg1"/>
                </a:solidFill>
                <a:latin typeface="Ubuntu" charset="0"/>
                <a:ea typeface="Ubuntu" charset="0"/>
                <a:cs typeface="Ubuntu" charset="0"/>
              </a:defRPr>
            </a:lvl1pPr>
          </a:lstStyle>
          <a:p>
            <a:r>
              <a:rPr lang="en-US" dirty="0" smtClean="0"/>
              <a:t>Presentation Title </a:t>
            </a:r>
            <a:br>
              <a:rPr lang="en-US" dirty="0" smtClean="0"/>
            </a:br>
            <a:r>
              <a:rPr lang="en-US" dirty="0" smtClean="0"/>
              <a:t>Two Lines Template</a:t>
            </a:r>
            <a:endParaRPr lang="en-US" dirty="0"/>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715617"/>
            <a:ext cx="10760766" cy="5401276"/>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Chapter/Slide Title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 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2057401"/>
            <a:ext cx="10760766" cy="4059492"/>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Icon Chapter Slide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4" name="Picture Placeholder 3" title="Click the Icon to add your Image"/>
          <p:cNvSpPr>
            <a:spLocks noGrp="1" noChangeAspect="1"/>
          </p:cNvSpPr>
          <p:nvPr>
            <p:ph type="pic" sz="quarter" idx="16" hasCustomPrompt="1"/>
          </p:nvPr>
        </p:nvSpPr>
        <p:spPr>
          <a:xfrm>
            <a:off x="5430079" y="2057400"/>
            <a:ext cx="1331842" cy="1331842"/>
          </a:xfrm>
          <a:prstGeom prst="rect">
            <a:avLst/>
          </a:prstGeom>
          <a:noFill/>
        </p:spPr>
        <p:txBody>
          <a:bodyPr wrap="squar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ny questions?">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 name="TextBox 1"/>
          <p:cNvSpPr txBox="1"/>
          <p:nvPr userDrawn="1"/>
        </p:nvSpPr>
        <p:spPr>
          <a:xfrm>
            <a:off x="715617" y="3315615"/>
            <a:ext cx="10764079" cy="1446550"/>
          </a:xfrm>
          <a:prstGeom prst="rect">
            <a:avLst/>
          </a:prstGeom>
          <a:noFill/>
        </p:spPr>
        <p:txBody>
          <a:bodyPr wrap="square" rtlCol="0">
            <a:spAutoFit/>
          </a:bodyPr>
          <a:lstStyle/>
          <a:p>
            <a:pPr algn="ctr"/>
            <a:r>
              <a:rPr lang="en-US" sz="4400" b="1" i="0" dirty="0" smtClean="0">
                <a:solidFill>
                  <a:schemeClr val="bg1"/>
                </a:solidFill>
                <a:latin typeface="Ubuntu" charset="0"/>
                <a:ea typeface="Ubuntu" charset="0"/>
                <a:cs typeface="Ubuntu" charset="0"/>
              </a:rPr>
              <a:t>Thank</a:t>
            </a:r>
            <a:r>
              <a:rPr lang="en-US" sz="4400" b="1" i="0" baseline="0" dirty="0" smtClean="0">
                <a:solidFill>
                  <a:schemeClr val="bg1"/>
                </a:solidFill>
                <a:latin typeface="Ubuntu" charset="0"/>
                <a:ea typeface="Ubuntu" charset="0"/>
                <a:cs typeface="Ubuntu" charset="0"/>
              </a:rPr>
              <a:t> you for listening.</a:t>
            </a:r>
          </a:p>
          <a:p>
            <a:pPr algn="ctr"/>
            <a:r>
              <a:rPr lang="en-US" sz="4400" b="1" i="0" baseline="0" dirty="0" smtClean="0">
                <a:solidFill>
                  <a:schemeClr val="bg1"/>
                </a:solidFill>
                <a:latin typeface="Ubuntu" charset="0"/>
                <a:ea typeface="Ubuntu" charset="0"/>
                <a:cs typeface="Ubuntu" charset="0"/>
              </a:rPr>
              <a:t> Any questions?</a:t>
            </a:r>
            <a:endParaRPr lang="en-US" sz="4400" b="1" i="0" dirty="0">
              <a:solidFill>
                <a:schemeClr val="bg1"/>
              </a:solidFill>
              <a:latin typeface="Ubuntu" charset="0"/>
              <a:ea typeface="Ubuntu" charset="0"/>
              <a:cs typeface="Ubuntu"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26389" y="1769165"/>
            <a:ext cx="1717886" cy="1409284"/>
          </a:xfrm>
          <a:prstGeom prst="rect">
            <a:avLst/>
          </a:prstGeom>
        </p:spPr>
      </p:pic>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hart Placeholder 7"/>
          <p:cNvSpPr>
            <a:spLocks noGrp="1"/>
          </p:cNvSpPr>
          <p:nvPr>
            <p:ph type="chart" sz="quarter" idx="14" hasCustomPrompt="1"/>
          </p:nvPr>
        </p:nvSpPr>
        <p:spPr>
          <a:xfrm>
            <a:off x="715963" y="1838325"/>
            <a:ext cx="10760075" cy="3736975"/>
          </a:xfrm>
          <a:prstGeom prst="rect">
            <a:avLst/>
          </a:prstGeom>
        </p:spPr>
        <p:txBody>
          <a:bodyPr anchor="b" anchorCtr="1"/>
          <a:lstStyle>
            <a:lvl1pPr marL="0" indent="0">
              <a:buNone/>
              <a:defRPr sz="1400" b="0" i="0" baseline="0">
                <a:solidFill>
                  <a:srgbClr val="324F82"/>
                </a:solidFill>
                <a:latin typeface="Ubuntu Light" charset="0"/>
                <a:ea typeface="Ubuntu Light" charset="0"/>
                <a:cs typeface="Ubuntu Light" charset="0"/>
              </a:defRPr>
            </a:lvl1pPr>
          </a:lstStyle>
          <a:p>
            <a:r>
              <a:rPr lang="en-US" dirty="0" smtClean="0"/>
              <a:t>Click the icon to start building your chart</a:t>
            </a:r>
            <a:endParaRPr lang="en-US" dirty="0"/>
          </a:p>
        </p:txBody>
      </p:sp>
      <p:sp>
        <p:nvSpPr>
          <p:cNvPr id="1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Chart Slide Heading</a:t>
            </a:r>
            <a:endParaRPr lang="en-US" dirty="0"/>
          </a:p>
        </p:txBody>
      </p:sp>
      <p:sp>
        <p:nvSpPr>
          <p:cNvPr id="11"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dirty="0"/>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2"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1 Column Text Slide Heading</a:t>
            </a:r>
            <a:endParaRPr lang="en-US" dirty="0"/>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extLst>
      <p:ext uri="{BB962C8B-B14F-4D97-AF65-F5344CB8AC3E}">
        <p14:creationId xmlns:p14="http://schemas.microsoft.com/office/powerpoint/2010/main" val="111829995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8"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1 Column Text Slide Heading</a:t>
            </a:r>
            <a:endParaRPr lang="en-US" dirty="0"/>
          </a:p>
        </p:txBody>
      </p:sp>
      <p:sp>
        <p:nvSpPr>
          <p:cNvPr id="10"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7"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2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2 Column Text Slide Heading</a:t>
            </a:r>
            <a:endParaRPr lang="en-US" dirty="0"/>
          </a:p>
        </p:txBody>
      </p:sp>
      <p:sp>
        <p:nvSpPr>
          <p:cNvPr id="11"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9"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1"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2 Column Text Slide Heading</a:t>
            </a:r>
            <a:endParaRPr lang="en-US" dirty="0"/>
          </a:p>
        </p:txBody>
      </p:sp>
      <p:sp>
        <p:nvSpPr>
          <p:cNvPr id="12"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8246231" y="2230641"/>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1"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Text Slide Heading</a:t>
            </a:r>
            <a:endParaRPr lang="en-US" dirty="0"/>
          </a:p>
        </p:txBody>
      </p:sp>
      <p:sp>
        <p:nvSpPr>
          <p:cNvPr id="12"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Text Slide Pullou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8246231" y="1868557"/>
            <a:ext cx="3229803" cy="3641970"/>
          </a:xfrm>
          <a:prstGeom prst="rect">
            <a:avLst/>
          </a:prstGeom>
          <a:solidFill>
            <a:srgbClr val="324F82"/>
          </a:solidFill>
        </p:spPr>
        <p:txBody>
          <a:bodyPr wrap="square" lIns="360000" tIns="360000" rIns="360000" bIns="360000">
            <a:noAutofit/>
          </a:bodyPr>
          <a:lstStyle>
            <a:lvl1pPr marL="285750" indent="-285750">
              <a:lnSpc>
                <a:spcPct val="100000"/>
              </a:lnSpc>
              <a:buFont typeface="Arial" charset="0"/>
              <a:buChar char="•"/>
              <a:defRPr sz="16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6"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Pull Out Slide Heading</a:t>
            </a:r>
            <a:endParaRPr lang="en-US" dirty="0"/>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6" name="Picture Placeholder 3" title="Click the Icon to add your Image"/>
          <p:cNvSpPr>
            <a:spLocks noGrp="1" noChangeAspect="1"/>
          </p:cNvSpPr>
          <p:nvPr>
            <p:ph type="pic" sz="quarter" idx="16" hasCustomPrompt="1"/>
          </p:nvPr>
        </p:nvSpPr>
        <p:spPr>
          <a:xfrm>
            <a:off x="6453807" y="2230643"/>
            <a:ext cx="5022576" cy="2929007"/>
          </a:xfrm>
          <a:prstGeom prst="rect">
            <a:avLst/>
          </a:prstGeom>
          <a:solidFill>
            <a:schemeClr val="bg2"/>
          </a:solidFill>
        </p:spPr>
        <p:txBody>
          <a:bodyPr wrap="squar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2" name="Content Placeholder 17"/>
          <p:cNvSpPr>
            <a:spLocks noGrp="1"/>
          </p:cNvSpPr>
          <p:nvPr>
            <p:ph sz="quarter" idx="17" hasCustomPrompt="1"/>
          </p:nvPr>
        </p:nvSpPr>
        <p:spPr>
          <a:xfrm>
            <a:off x="715963" y="2230644"/>
            <a:ext cx="5022227"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Text &amp; Image Slide Heading</a:t>
            </a:r>
            <a:endParaRPr lang="en-US" dirty="0"/>
          </a:p>
        </p:txBody>
      </p:sp>
      <p:sp>
        <p:nvSpPr>
          <p:cNvPr id="17"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2358006"/>
      </p:ext>
    </p:extLst>
  </p:cSld>
  <p:clrMap bg1="lt1" tx1="dk1" bg2="lt2" tx2="dk2" accent1="accent1" accent2="accent2" accent3="accent3" accent4="accent4" accent5="accent5" accent6="accent6" hlink="hlink" folHlink="folHlink"/>
  <p:sldLayoutIdLst>
    <p:sldLayoutId id="2147483649" r:id="rId1"/>
    <p:sldLayoutId id="2147483674" r:id="rId2"/>
    <p:sldLayoutId id="2147483650" r:id="rId3"/>
    <p:sldLayoutId id="2147483666" r:id="rId4"/>
    <p:sldLayoutId id="2147483651" r:id="rId5"/>
    <p:sldLayoutId id="2147483667" r:id="rId6"/>
    <p:sldLayoutId id="2147483652" r:id="rId7"/>
    <p:sldLayoutId id="2147483665" r:id="rId8"/>
    <p:sldLayoutId id="2147483654" r:id="rId9"/>
    <p:sldLayoutId id="2147483656" r:id="rId10"/>
    <p:sldLayoutId id="2147483663" r:id="rId11"/>
    <p:sldLayoutId id="2147483660" r:id="rId12"/>
    <p:sldLayoutId id="2147483664" r:id="rId13"/>
    <p:sldLayoutId id="2147483670" r:id="rId14"/>
    <p:sldLayoutId id="2147483671" r:id="rId15"/>
    <p:sldLayoutId id="2147483657" r:id="rId16"/>
    <p:sldLayoutId id="2147483653" r:id="rId17"/>
    <p:sldLayoutId id="2147483668" r:id="rId18"/>
    <p:sldLayoutId id="2147483669" r:id="rId19"/>
    <p:sldLayoutId id="2147483658" r:id="rId20"/>
    <p:sldLayoutId id="2147483655" r:id="rId21"/>
    <p:sldLayoutId id="2147483662" r:id="rId22"/>
    <p:sldLayoutId id="2147483673" r:id="rId23"/>
    <p:sldLayoutId id="2147483659" r:id="rId2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11.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12.xml"/><Relationship Id="rId1" Type="http://schemas.openxmlformats.org/officeDocument/2006/relationships/slideLayout" Target="../slideLayouts/slideLayout3.xml"/><Relationship Id="rId5" Type="http://schemas.openxmlformats.org/officeDocument/2006/relationships/image" Target="../media/image15.png"/><Relationship Id="rId4" Type="http://schemas.openxmlformats.org/officeDocument/2006/relationships/slide" Target="slide9.xml"/></Relationships>
</file>

<file path=ppt/slides/_rels/slide12.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13.xml"/><Relationship Id="rId1" Type="http://schemas.openxmlformats.org/officeDocument/2006/relationships/slideLayout" Target="../slideLayouts/slideLayout3.xml"/><Relationship Id="rId4" Type="http://schemas.openxmlformats.org/officeDocument/2006/relationships/slide" Target="slide9.xml"/></Relationships>
</file>

<file path=ppt/slides/_rels/slide13.xml.rels><?xml version="1.0" encoding="UTF-8" standalone="yes"?>
<Relationships xmlns="http://schemas.openxmlformats.org/package/2006/relationships"><Relationship Id="rId3" Type="http://schemas.openxmlformats.org/officeDocument/2006/relationships/slide" Target="slide14.xml"/><Relationship Id="rId7" Type="http://schemas.openxmlformats.org/officeDocument/2006/relationships/image" Target="../media/image16.emf"/><Relationship Id="rId2" Type="http://schemas.openxmlformats.org/officeDocument/2006/relationships/slideLayout" Target="../slideLayouts/slideLayout3.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slide" Target="slide9.xml"/><Relationship Id="rId4" Type="http://schemas.openxmlformats.org/officeDocument/2006/relationships/slide" Target="slide12.xml"/></Relationships>
</file>

<file path=ppt/slides/_rels/slide1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slide" Target="slide15.xml"/><Relationship Id="rId1" Type="http://schemas.openxmlformats.org/officeDocument/2006/relationships/slideLayout" Target="../slideLayouts/slideLayout3.xml"/><Relationship Id="rId4" Type="http://schemas.openxmlformats.org/officeDocument/2006/relationships/slide" Target="slide9.xml"/></Relationships>
</file>

<file path=ppt/slides/_rels/slide15.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 Target="slide16.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slide" Target="slide9.xml"/></Relationships>
</file>

<file path=ppt/slides/_rels/slide16.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 Target="slide17.xml"/><Relationship Id="rId1" Type="http://schemas.openxmlformats.org/officeDocument/2006/relationships/slideLayout" Target="../slideLayouts/slideLayout3.xml"/><Relationship Id="rId4" Type="http://schemas.openxmlformats.org/officeDocument/2006/relationships/slide" Target="slide9.xml"/></Relationships>
</file>

<file path=ppt/slides/_rels/slide17.xml.rels><?xml version="1.0" encoding="UTF-8" standalone="yes"?>
<Relationships xmlns="http://schemas.openxmlformats.org/package/2006/relationships"><Relationship Id="rId3" Type="http://schemas.openxmlformats.org/officeDocument/2006/relationships/hyperlink" Target="https://phw-tableau.cymru.nhs.uk/#/site/CorporateAnalyticsPreProduction/views/COVID-19StaffAbsenceDashboard/COVID-19SicknessAbsence?:iid=1" TargetMode="External"/><Relationship Id="rId7"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slide" Target="slide2.xml"/><Relationship Id="rId5" Type="http://schemas.openxmlformats.org/officeDocument/2006/relationships/slide" Target="slide16.xml"/><Relationship Id="rId4" Type="http://schemas.openxmlformats.org/officeDocument/2006/relationships/slide" Target="slide18.xml"/></Relationships>
</file>

<file path=ppt/slides/_rels/slide18.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slide" Target="slide19.xml"/><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slide" Target="slide2.xml"/></Relationships>
</file>

<file path=ppt/slides/_rels/slide1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slide" Target="slide18.xml"/><Relationship Id="rId7" Type="http://schemas.openxmlformats.org/officeDocument/2006/relationships/image" Target="../media/image23.png"/><Relationship Id="rId2" Type="http://schemas.openxmlformats.org/officeDocument/2006/relationships/slide" Target="slide20.xml"/><Relationship Id="rId1" Type="http://schemas.openxmlformats.org/officeDocument/2006/relationships/slideLayout" Target="../slideLayouts/slideLayout3.xml"/><Relationship Id="rId6" Type="http://schemas.openxmlformats.org/officeDocument/2006/relationships/image" Target="../media/image22.png"/><Relationship Id="rId5" Type="http://schemas.openxmlformats.org/officeDocument/2006/relationships/slide" Target="slide17.xml"/><Relationship Id="rId4" Type="http://schemas.openxmlformats.org/officeDocument/2006/relationships/slide" Target="slide2.xml"/></Relationships>
</file>

<file path=ppt/slides/_rels/slide2.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20.xml"/><Relationship Id="rId1" Type="http://schemas.openxmlformats.org/officeDocument/2006/relationships/slideLayout" Target="../slideLayouts/slideLayout3.xml"/><Relationship Id="rId5" Type="http://schemas.openxmlformats.org/officeDocument/2006/relationships/slide" Target="slide17.xml"/><Relationship Id="rId4" Type="http://schemas.openxmlformats.org/officeDocument/2006/relationships/slide" Target="slide3.xml"/></Relationships>
</file>

<file path=ppt/slides/_rels/slide20.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slide" Target="slide21.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emf"/><Relationship Id="rId4" Type="http://schemas.openxmlformats.org/officeDocument/2006/relationships/slide" Target="slide2.xml"/></Relationships>
</file>

<file path=ppt/slides/_rels/slide21.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22.xml"/><Relationship Id="rId1" Type="http://schemas.openxmlformats.org/officeDocument/2006/relationships/slideLayout" Target="../slideLayouts/slideLayout3.xml"/><Relationship Id="rId4" Type="http://schemas.openxmlformats.org/officeDocument/2006/relationships/slide" Target="slide2.xml"/></Relationships>
</file>

<file path=ppt/slides/_rels/slide22.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slide" Target="slide23.xml"/><Relationship Id="rId1" Type="http://schemas.openxmlformats.org/officeDocument/2006/relationships/slideLayout" Target="../slideLayouts/slideLayout3.xml"/><Relationship Id="rId4" Type="http://schemas.openxmlformats.org/officeDocument/2006/relationships/slide" Target="slide2.xml"/></Relationships>
</file>

<file path=ppt/slides/_rels/slide23.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slide" Target="slide24.xml"/><Relationship Id="rId1" Type="http://schemas.openxmlformats.org/officeDocument/2006/relationships/slideLayout" Target="../slideLayouts/slideLayout3.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slide" Target="slide2.xml"/></Relationships>
</file>

<file path=ppt/slides/_rels/slide2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2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image" Target="../media/image5.png"/><Relationship Id="rId2" Type="http://schemas.openxmlformats.org/officeDocument/2006/relationships/hyperlink" Target="https://public.tableau.com/profile/public.health.wales.health.protection#!/vizhome/RapidCOVID-19virology-Public/Headlinesummary" TargetMode="Externa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slide" Target="slide2.xml"/></Relationships>
</file>

<file path=ppt/slides/_rels/slide4.xml.rels><?xml version="1.0" encoding="UTF-8" standalone="yes"?>
<Relationships xmlns="http://schemas.openxmlformats.org/package/2006/relationships"><Relationship Id="rId3" Type="http://schemas.openxmlformats.org/officeDocument/2006/relationships/slide" Target="slide3.xml"/><Relationship Id="rId7" Type="http://schemas.openxmlformats.org/officeDocument/2006/relationships/image" Target="../media/image7.png"/><Relationship Id="rId2" Type="http://schemas.openxmlformats.org/officeDocument/2006/relationships/slide" Target="slide5.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hyperlink" Target="https://public.tableau.com/profile/public.health.wales.health.protection#!/vizhome/RapidCOVID-19virology-Public/Headlinesummary" TargetMode="External"/><Relationship Id="rId4" Type="http://schemas.openxmlformats.org/officeDocument/2006/relationships/slide" Target="slide2.xm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hyperlink" Target="https://public.tableau.com/profile/public.health.wales.health.protection#!/vizhome/RapidCOVID-19virology-Public/Headlinesummary" TargetMode="External"/><Relationship Id="rId4" Type="http://schemas.openxmlformats.org/officeDocument/2006/relationships/slide" Target="slide2.xml"/></Relationships>
</file>

<file path=ppt/slides/_rels/slide6.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7.xml"/><Relationship Id="rId1" Type="http://schemas.openxmlformats.org/officeDocument/2006/relationships/slideLayout" Target="../slideLayouts/slideLayout3.xml"/><Relationship Id="rId6" Type="http://schemas.openxmlformats.org/officeDocument/2006/relationships/hyperlink" Target="https://public.tableau.com/profile/public.health.wales.health.protection#!/vizhome/RapidCOVID-19virology-Public/Headlinesummary" TargetMode="External"/><Relationship Id="rId5" Type="http://schemas.openxmlformats.org/officeDocument/2006/relationships/image" Target="../media/image10.png"/><Relationship Id="rId4" Type="http://schemas.openxmlformats.org/officeDocument/2006/relationships/slide" Target="slide2.xml"/></Relationships>
</file>

<file path=ppt/slides/_rels/slide7.xml.rels><?xml version="1.0" encoding="UTF-8" standalone="yes"?>
<Relationships xmlns="http://schemas.openxmlformats.org/package/2006/relationships"><Relationship Id="rId8" Type="http://schemas.openxmlformats.org/officeDocument/2006/relationships/hyperlink" Target="https://public.tableau.com/profile/public.health.wales.health.protection#!/vizhome/RapidCOVID-19virology-Public/Headlinesummary" TargetMode="External"/><Relationship Id="rId3" Type="http://schemas.openxmlformats.org/officeDocument/2006/relationships/slide" Target="slide6.xml"/><Relationship Id="rId7" Type="http://schemas.openxmlformats.org/officeDocument/2006/relationships/image" Target="../media/image13.png"/><Relationship Id="rId2" Type="http://schemas.openxmlformats.org/officeDocument/2006/relationships/slide" Target="slide8.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slide" Target="slide2.xml"/></Relationships>
</file>

<file path=ppt/slides/_rels/slide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9.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slide" Target="slide10.xml"/><Relationship Id="rId7" Type="http://schemas.openxmlformats.org/officeDocument/2006/relationships/image" Target="../media/image14.emf"/><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slide" Target="slide9.xml"/><Relationship Id="rId4" Type="http://schemas.openxmlformats.org/officeDocument/2006/relationships/slide" Target="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4"/>
          </p:nvPr>
        </p:nvSpPr>
        <p:spPr>
          <a:xfrm>
            <a:off x="718456" y="2950368"/>
            <a:ext cx="10492200" cy="304699"/>
          </a:xfrm>
        </p:spPr>
        <p:txBody>
          <a:bodyPr/>
          <a:lstStyle/>
          <a:p>
            <a:r>
              <a:rPr lang="en-GB" sz="2200" dirty="0" smtClean="0"/>
              <a:t>June</a:t>
            </a:r>
            <a:r>
              <a:rPr lang="en-GB" sz="2000" dirty="0" smtClean="0"/>
              <a:t> 2020</a:t>
            </a:r>
            <a:endParaRPr lang="en-GB" sz="2000" dirty="0"/>
          </a:p>
        </p:txBody>
      </p:sp>
      <p:sp>
        <p:nvSpPr>
          <p:cNvPr id="2" name="Title 1"/>
          <p:cNvSpPr>
            <a:spLocks noGrp="1"/>
          </p:cNvSpPr>
          <p:nvPr>
            <p:ph type="title"/>
          </p:nvPr>
        </p:nvSpPr>
        <p:spPr/>
        <p:txBody>
          <a:bodyPr>
            <a:normAutofit/>
          </a:bodyPr>
          <a:lstStyle/>
          <a:p>
            <a:r>
              <a:rPr lang="en-US" sz="3600" dirty="0" smtClean="0"/>
              <a:t>Integrated Performance Report</a:t>
            </a:r>
            <a:r>
              <a:rPr lang="en-US" sz="3200" dirty="0" smtClean="0"/>
              <a:t/>
            </a:r>
            <a:br>
              <a:rPr lang="en-US" sz="3200" dirty="0" smtClean="0"/>
            </a:br>
            <a:endParaRPr lang="en-US" sz="3200" b="0" dirty="0"/>
          </a:p>
        </p:txBody>
      </p:sp>
      <p:sp>
        <p:nvSpPr>
          <p:cNvPr id="23" name="Text Placeholder 6"/>
          <p:cNvSpPr>
            <a:spLocks noGrp="1"/>
          </p:cNvSpPr>
          <p:nvPr>
            <p:ph type="body" sz="quarter" idx="4294967295"/>
          </p:nvPr>
        </p:nvSpPr>
        <p:spPr>
          <a:xfrm>
            <a:off x="637786" y="1766894"/>
            <a:ext cx="6286797" cy="393542"/>
          </a:xfrm>
          <a:prstGeom prst="rect">
            <a:avLst/>
          </a:prstGeom>
        </p:spPr>
        <p:txBody>
          <a:bodyPr/>
          <a:lstStyle/>
          <a:p>
            <a:pPr marL="0" indent="0">
              <a:buNone/>
            </a:pPr>
            <a:r>
              <a:rPr lang="en-GB" sz="2400" dirty="0" smtClean="0">
                <a:solidFill>
                  <a:schemeClr val="bg1"/>
                </a:solidFill>
                <a:latin typeface="Ubuntu"/>
              </a:rPr>
              <a:t>Monitoring of COVID-19 and non COVID-19 related activity</a:t>
            </a:r>
            <a:endParaRPr lang="en-GB" sz="2400" dirty="0">
              <a:solidFill>
                <a:schemeClr val="bg1"/>
              </a:solidFill>
              <a:latin typeface="Ubuntu"/>
            </a:endParaRPr>
          </a:p>
        </p:txBody>
      </p:sp>
    </p:spTree>
    <p:extLst>
      <p:ext uri="{BB962C8B-B14F-4D97-AF65-F5344CB8AC3E}">
        <p14:creationId xmlns:p14="http://schemas.microsoft.com/office/powerpoint/2010/main" val="7167909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7" name="Rectangle 6"/>
          <p:cNvSpPr/>
          <p:nvPr/>
        </p:nvSpPr>
        <p:spPr>
          <a:xfrm>
            <a:off x="0" y="684494"/>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ight Arrow 16">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6" name="Rectangle 25">
            <a:hlinkClick r:id="rId3" action="ppaction://hlinksldjump"/>
          </p:cNvPr>
          <p:cNvSpPr/>
          <p:nvPr/>
        </p:nvSpPr>
        <p:spPr>
          <a:xfrm>
            <a:off x="8573893" y="21304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3482928" y="214636"/>
            <a:ext cx="1632858" cy="508109"/>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10</a:t>
            </a:r>
            <a:endParaRPr lang="en-GB" sz="3000" b="0" i="0" dirty="0" smtClean="0">
              <a:solidFill>
                <a:schemeClr val="bg1"/>
              </a:solidFill>
              <a:latin typeface="Ubuntu" charset="0"/>
              <a:ea typeface="Ubuntu" charset="0"/>
              <a:cs typeface="Ubuntu" charset="0"/>
            </a:endParaRPr>
          </a:p>
        </p:txBody>
      </p:sp>
      <p:sp>
        <p:nvSpPr>
          <p:cNvPr id="19" name="Content Placeholder 4"/>
          <p:cNvSpPr>
            <a:spLocks noGrp="1"/>
          </p:cNvSpPr>
          <p:nvPr>
            <p:ph sz="quarter" idx="14"/>
          </p:nvPr>
        </p:nvSpPr>
        <p:spPr>
          <a:xfrm>
            <a:off x="3622182" y="369658"/>
            <a:ext cx="1321516" cy="184666"/>
          </a:xfrm>
        </p:spPr>
        <p:txBody>
          <a:bodyPr/>
          <a:lstStyle/>
          <a:p>
            <a:pPr marL="0" indent="0" algn="ctr">
              <a:buNone/>
            </a:pPr>
            <a:r>
              <a:rPr lang="en-GB" sz="1200" b="1" dirty="0" smtClean="0">
                <a:latin typeface="Ubuntu"/>
              </a:rPr>
              <a:t>COVID-19</a:t>
            </a:r>
            <a:endParaRPr lang="en-GB" sz="1200" b="1" dirty="0">
              <a:latin typeface="Ubuntu"/>
            </a:endParaRPr>
          </a:p>
        </p:txBody>
      </p:sp>
      <p:sp>
        <p:nvSpPr>
          <p:cNvPr id="21" name="Content Placeholder 9"/>
          <p:cNvSpPr>
            <a:spLocks noGrp="1"/>
          </p:cNvSpPr>
          <p:nvPr>
            <p:ph sz="quarter" idx="14"/>
          </p:nvPr>
        </p:nvSpPr>
        <p:spPr>
          <a:xfrm>
            <a:off x="650304" y="1343251"/>
            <a:ext cx="11263527" cy="4729076"/>
          </a:xfrm>
        </p:spPr>
        <p:txBody>
          <a:bodyPr/>
          <a:lstStyle/>
          <a:p>
            <a:pPr marL="0" indent="0">
              <a:buNone/>
            </a:pPr>
            <a:r>
              <a:rPr lang="en-GB" sz="1300" dirty="0" smtClean="0">
                <a:solidFill>
                  <a:schemeClr val="tx1">
                    <a:lumMod val="75000"/>
                    <a:lumOff val="25000"/>
                  </a:schemeClr>
                </a:solidFill>
                <a:latin typeface="Calibri" panose="020F0502020204030204" pitchFamily="34" charset="0"/>
              </a:rPr>
              <a:t>The </a:t>
            </a:r>
            <a:r>
              <a:rPr lang="en-GB" sz="1300" dirty="0">
                <a:solidFill>
                  <a:schemeClr val="tx1">
                    <a:lumMod val="75000"/>
                    <a:lumOff val="25000"/>
                  </a:schemeClr>
                </a:solidFill>
                <a:latin typeface="Calibri" panose="020F0502020204030204" pitchFamily="34" charset="0"/>
              </a:rPr>
              <a:t>month-end position for Public Health Wales is a </a:t>
            </a:r>
            <a:r>
              <a:rPr lang="en-GB" sz="1300" dirty="0" smtClean="0">
                <a:solidFill>
                  <a:schemeClr val="tx1">
                    <a:lumMod val="75000"/>
                    <a:lumOff val="25000"/>
                  </a:schemeClr>
                </a:solidFill>
                <a:latin typeface="Calibri" panose="020F0502020204030204" pitchFamily="34" charset="0"/>
              </a:rPr>
              <a:t>net surplus </a:t>
            </a:r>
            <a:r>
              <a:rPr lang="en-GB" sz="1300" dirty="0">
                <a:solidFill>
                  <a:schemeClr val="tx1">
                    <a:lumMod val="75000"/>
                    <a:lumOff val="25000"/>
                  </a:schemeClr>
                </a:solidFill>
                <a:latin typeface="Calibri" panose="020F0502020204030204" pitchFamily="34" charset="0"/>
              </a:rPr>
              <a:t>of </a:t>
            </a:r>
            <a:r>
              <a:rPr lang="en-GB" sz="1300" dirty="0" smtClean="0">
                <a:solidFill>
                  <a:schemeClr val="tx1">
                    <a:lumMod val="75000"/>
                    <a:lumOff val="25000"/>
                  </a:schemeClr>
                </a:solidFill>
                <a:latin typeface="Calibri" panose="020F0502020204030204" pitchFamily="34" charset="0"/>
              </a:rPr>
              <a:t>£17k</a:t>
            </a:r>
            <a:r>
              <a:rPr lang="en-GB" sz="1300" dirty="0">
                <a:solidFill>
                  <a:schemeClr val="tx1">
                    <a:lumMod val="75000"/>
                    <a:lumOff val="25000"/>
                  </a:schemeClr>
                </a:solidFill>
                <a:latin typeface="Calibri" panose="020F0502020204030204" pitchFamily="34" charset="0"/>
              </a:rPr>
              <a:t>.  This position includes anticipated income from Welsh Government of </a:t>
            </a:r>
            <a:r>
              <a:rPr lang="en-GB" sz="1300" dirty="0" smtClean="0">
                <a:solidFill>
                  <a:schemeClr val="tx1">
                    <a:lumMod val="75000"/>
                    <a:lumOff val="25000"/>
                  </a:schemeClr>
                </a:solidFill>
                <a:latin typeface="Calibri" panose="020F0502020204030204" pitchFamily="34" charset="0"/>
              </a:rPr>
              <a:t>£236k </a:t>
            </a:r>
            <a:r>
              <a:rPr lang="en-GB" sz="1300" dirty="0">
                <a:solidFill>
                  <a:schemeClr val="tx1">
                    <a:lumMod val="75000"/>
                    <a:lumOff val="25000"/>
                  </a:schemeClr>
                </a:solidFill>
                <a:latin typeface="Calibri" panose="020F0502020204030204" pitchFamily="34" charset="0"/>
              </a:rPr>
              <a:t>broken down as follows:</a:t>
            </a:r>
          </a:p>
          <a:p>
            <a:pPr lvl="0">
              <a:spcBef>
                <a:spcPts val="600"/>
              </a:spcBef>
            </a:pPr>
            <a:r>
              <a:rPr lang="en-GB" sz="1300" dirty="0" smtClean="0">
                <a:solidFill>
                  <a:schemeClr val="tx1">
                    <a:lumMod val="75000"/>
                    <a:lumOff val="25000"/>
                  </a:schemeClr>
                </a:solidFill>
                <a:latin typeface="Calibri" panose="020F0502020204030204" pitchFamily="34" charset="0"/>
              </a:rPr>
              <a:t>£88k </a:t>
            </a:r>
            <a:r>
              <a:rPr lang="en-GB" sz="1300" dirty="0">
                <a:solidFill>
                  <a:schemeClr val="tx1">
                    <a:lumMod val="75000"/>
                    <a:lumOff val="25000"/>
                  </a:schemeClr>
                </a:solidFill>
                <a:latin typeface="Calibri" panose="020F0502020204030204" pitchFamily="34" charset="0"/>
              </a:rPr>
              <a:t>Digital </a:t>
            </a:r>
            <a:r>
              <a:rPr lang="en-GB" sz="1300" dirty="0" smtClean="0">
                <a:solidFill>
                  <a:schemeClr val="tx1">
                    <a:lumMod val="75000"/>
                    <a:lumOff val="25000"/>
                  </a:schemeClr>
                </a:solidFill>
                <a:latin typeface="Calibri" panose="020F0502020204030204" pitchFamily="34" charset="0"/>
              </a:rPr>
              <a:t>strategy</a:t>
            </a:r>
          </a:p>
          <a:p>
            <a:pPr lvl="0">
              <a:spcBef>
                <a:spcPts val="600"/>
              </a:spcBef>
            </a:pPr>
            <a:r>
              <a:rPr lang="en-GB" sz="1300" dirty="0" smtClean="0">
                <a:solidFill>
                  <a:schemeClr val="tx1">
                    <a:lumMod val="75000"/>
                    <a:lumOff val="25000"/>
                  </a:schemeClr>
                </a:solidFill>
                <a:latin typeface="Calibri" panose="020F0502020204030204" pitchFamily="34" charset="0"/>
              </a:rPr>
              <a:t>£148k </a:t>
            </a:r>
            <a:r>
              <a:rPr lang="en-GB" sz="1300" dirty="0">
                <a:solidFill>
                  <a:schemeClr val="tx1">
                    <a:lumMod val="75000"/>
                    <a:lumOff val="25000"/>
                  </a:schemeClr>
                </a:solidFill>
                <a:latin typeface="Calibri" panose="020F0502020204030204" pitchFamily="34" charset="0"/>
              </a:rPr>
              <a:t>Healthier Wales (Early years prevention</a:t>
            </a:r>
            <a:r>
              <a:rPr lang="en-GB" sz="1300" dirty="0" smtClean="0">
                <a:solidFill>
                  <a:schemeClr val="tx1">
                    <a:lumMod val="75000"/>
                    <a:lumOff val="25000"/>
                  </a:schemeClr>
                </a:solidFill>
                <a:latin typeface="Calibri" panose="020F0502020204030204" pitchFamily="34" charset="0"/>
              </a:rPr>
              <a:t>)</a:t>
            </a:r>
            <a:endParaRPr lang="en-GB" sz="1300" dirty="0">
              <a:solidFill>
                <a:schemeClr val="tx1">
                  <a:lumMod val="75000"/>
                  <a:lumOff val="25000"/>
                </a:schemeClr>
              </a:solidFill>
              <a:latin typeface="Calibri" panose="020F0502020204030204" pitchFamily="34" charset="0"/>
            </a:endParaRPr>
          </a:p>
          <a:p>
            <a:pPr marL="0" lvl="0" indent="0" algn="just">
              <a:lnSpc>
                <a:spcPct val="107000"/>
              </a:lnSpc>
              <a:spcBef>
                <a:spcPts val="600"/>
              </a:spcBef>
              <a:spcAft>
                <a:spcPts val="600"/>
              </a:spcAft>
              <a:buNone/>
            </a:pPr>
            <a:r>
              <a:rPr lang="en-GB" sz="1300" dirty="0">
                <a:solidFill>
                  <a:schemeClr val="tx1">
                    <a:lumMod val="75000"/>
                    <a:lumOff val="25000"/>
                  </a:schemeClr>
                </a:solidFill>
                <a:latin typeface="Calibri" panose="020F0502020204030204" pitchFamily="34" charset="0"/>
              </a:rPr>
              <a:t>As part of our financial plans for 2020/21 it has been agreed that pay underspends, a number of non-pay budgets, and the internal investment fund will be held centrally to contribute to the additional costs incurred as a result of COVID-19.  Total spend on COVID-19 </a:t>
            </a:r>
            <a:r>
              <a:rPr lang="en-GB" sz="1300" dirty="0" smtClean="0">
                <a:solidFill>
                  <a:schemeClr val="tx1">
                    <a:lumMod val="75000"/>
                    <a:lumOff val="25000"/>
                  </a:schemeClr>
                </a:solidFill>
                <a:latin typeface="Calibri" panose="020F0502020204030204" pitchFamily="34" charset="0"/>
              </a:rPr>
              <a:t>to date </a:t>
            </a:r>
            <a:r>
              <a:rPr lang="en-GB" sz="1300" dirty="0">
                <a:solidFill>
                  <a:schemeClr val="tx1">
                    <a:lumMod val="75000"/>
                    <a:lumOff val="25000"/>
                  </a:schemeClr>
                </a:solidFill>
                <a:latin typeface="Calibri" panose="020F0502020204030204" pitchFamily="34" charset="0"/>
              </a:rPr>
              <a:t>is </a:t>
            </a:r>
            <a:r>
              <a:rPr lang="en-GB" sz="1300" dirty="0" smtClean="0">
                <a:solidFill>
                  <a:schemeClr val="tx1">
                    <a:lumMod val="75000"/>
                    <a:lumOff val="25000"/>
                  </a:schemeClr>
                </a:solidFill>
                <a:latin typeface="Calibri" panose="020F0502020204030204" pitchFamily="34" charset="0"/>
              </a:rPr>
              <a:t>£6.298m </a:t>
            </a:r>
            <a:r>
              <a:rPr lang="en-GB" sz="1300" dirty="0">
                <a:solidFill>
                  <a:schemeClr val="tx1">
                    <a:lumMod val="75000"/>
                    <a:lumOff val="25000"/>
                  </a:schemeClr>
                </a:solidFill>
                <a:latin typeface="Calibri" panose="020F0502020204030204" pitchFamily="34" charset="0"/>
              </a:rPr>
              <a:t>of which £</a:t>
            </a:r>
            <a:r>
              <a:rPr lang="en-GB" sz="1300" dirty="0" smtClean="0">
                <a:solidFill>
                  <a:schemeClr val="tx1">
                    <a:lumMod val="75000"/>
                    <a:lumOff val="25000"/>
                  </a:schemeClr>
                </a:solidFill>
                <a:latin typeface="Calibri" panose="020F0502020204030204" pitchFamily="34" charset="0"/>
              </a:rPr>
              <a:t>0.809m </a:t>
            </a:r>
            <a:r>
              <a:rPr lang="en-GB" sz="1300" dirty="0">
                <a:solidFill>
                  <a:schemeClr val="tx1">
                    <a:lumMod val="75000"/>
                    <a:lumOff val="25000"/>
                  </a:schemeClr>
                </a:solidFill>
                <a:latin typeface="Calibri" panose="020F0502020204030204" pitchFamily="34" charset="0"/>
              </a:rPr>
              <a:t>has been met from within Public Health Wales centrally held </a:t>
            </a:r>
            <a:r>
              <a:rPr lang="en-GB" sz="1300" dirty="0" smtClean="0">
                <a:solidFill>
                  <a:schemeClr val="tx1">
                    <a:lumMod val="75000"/>
                    <a:lumOff val="25000"/>
                  </a:schemeClr>
                </a:solidFill>
                <a:latin typeface="Calibri" panose="020F0502020204030204" pitchFamily="34" charset="0"/>
              </a:rPr>
              <a:t>budgets. £406k from pay underspends and £403k from non pay reductions in spend and internal investment slippage, in addition £456k has been met from external funding in respect of Genomics sequencing tests, </a:t>
            </a:r>
            <a:r>
              <a:rPr lang="en-GB" sz="1300" dirty="0">
                <a:solidFill>
                  <a:schemeClr val="tx1">
                    <a:lumMod val="75000"/>
                    <a:lumOff val="25000"/>
                  </a:schemeClr>
                </a:solidFill>
                <a:latin typeface="Calibri" panose="020F0502020204030204" pitchFamily="34" charset="0"/>
              </a:rPr>
              <a:t>leaving </a:t>
            </a:r>
            <a:r>
              <a:rPr lang="en-GB" sz="1300" dirty="0" smtClean="0">
                <a:solidFill>
                  <a:schemeClr val="tx1">
                    <a:lumMod val="75000"/>
                    <a:lumOff val="25000"/>
                  </a:schemeClr>
                </a:solidFill>
                <a:latin typeface="Calibri" panose="020F0502020204030204" pitchFamily="34" charset="0"/>
              </a:rPr>
              <a:t>£5.033m </a:t>
            </a:r>
            <a:r>
              <a:rPr lang="en-GB" sz="1300" dirty="0">
                <a:solidFill>
                  <a:schemeClr val="tx1">
                    <a:lumMod val="75000"/>
                    <a:lumOff val="25000"/>
                  </a:schemeClr>
                </a:solidFill>
                <a:latin typeface="Calibri" panose="020F0502020204030204" pitchFamily="34" charset="0"/>
              </a:rPr>
              <a:t>of additional income </a:t>
            </a:r>
            <a:r>
              <a:rPr lang="en-GB" sz="1300" dirty="0" smtClean="0">
                <a:solidFill>
                  <a:schemeClr val="tx1">
                    <a:lumMod val="75000"/>
                    <a:lumOff val="25000"/>
                  </a:schemeClr>
                </a:solidFill>
                <a:latin typeface="Calibri" panose="020F0502020204030204" pitchFamily="34" charset="0"/>
              </a:rPr>
              <a:t>received </a:t>
            </a:r>
            <a:r>
              <a:rPr lang="en-GB" sz="1300" dirty="0">
                <a:solidFill>
                  <a:schemeClr val="tx1">
                    <a:lumMod val="75000"/>
                    <a:lumOff val="25000"/>
                  </a:schemeClr>
                </a:solidFill>
                <a:latin typeface="Calibri" panose="020F0502020204030204" pitchFamily="34" charset="0"/>
              </a:rPr>
              <a:t>from Welsh Government</a:t>
            </a:r>
            <a:r>
              <a:rPr lang="en-GB" sz="1300" dirty="0" smtClean="0">
                <a:solidFill>
                  <a:schemeClr val="tx1">
                    <a:lumMod val="75000"/>
                    <a:lumOff val="25000"/>
                  </a:schemeClr>
                </a:solidFill>
                <a:latin typeface="Calibri" panose="020F0502020204030204" pitchFamily="34" charset="0"/>
              </a:rPr>
              <a:t>.</a:t>
            </a:r>
          </a:p>
          <a:p>
            <a:pPr marL="0" indent="0">
              <a:buNone/>
            </a:pPr>
            <a:r>
              <a:rPr lang="en-GB" sz="1300" b="1" dirty="0" smtClean="0">
                <a:solidFill>
                  <a:schemeClr val="tx1">
                    <a:lumMod val="75000"/>
                    <a:lumOff val="25000"/>
                  </a:schemeClr>
                </a:solidFill>
                <a:latin typeface="Calibri" panose="020F0502020204030204" pitchFamily="34" charset="0"/>
              </a:rPr>
              <a:t>Public Health Services Directorate</a:t>
            </a:r>
          </a:p>
          <a:p>
            <a:pPr marL="0" indent="0">
              <a:spcBef>
                <a:spcPts val="600"/>
              </a:spcBef>
              <a:buNone/>
            </a:pPr>
            <a:r>
              <a:rPr lang="en-GB" sz="1300" dirty="0" smtClean="0">
                <a:solidFill>
                  <a:schemeClr val="tx1">
                    <a:lumMod val="75000"/>
                    <a:lumOff val="25000"/>
                  </a:schemeClr>
                </a:solidFill>
                <a:latin typeface="Calibri" panose="020F0502020204030204" pitchFamily="34" charset="0"/>
              </a:rPr>
              <a:t>Microbiology </a:t>
            </a:r>
            <a:r>
              <a:rPr lang="en-GB" sz="1300" dirty="0">
                <a:solidFill>
                  <a:schemeClr val="tx1">
                    <a:lumMod val="75000"/>
                    <a:lumOff val="25000"/>
                  </a:schemeClr>
                </a:solidFill>
                <a:latin typeface="Calibri" panose="020F0502020204030204" pitchFamily="34" charset="0"/>
              </a:rPr>
              <a:t>division has overspent in month 3</a:t>
            </a:r>
            <a:r>
              <a:rPr lang="en-GB" sz="1300" dirty="0" smtClean="0">
                <a:solidFill>
                  <a:schemeClr val="tx1">
                    <a:lumMod val="75000"/>
                    <a:lumOff val="25000"/>
                  </a:schemeClr>
                </a:solidFill>
                <a:latin typeface="Calibri" panose="020F0502020204030204" pitchFamily="34" charset="0"/>
              </a:rPr>
              <a:t> </a:t>
            </a:r>
            <a:r>
              <a:rPr lang="en-GB" sz="1300" dirty="0">
                <a:solidFill>
                  <a:schemeClr val="tx1">
                    <a:lumMod val="75000"/>
                    <a:lumOff val="25000"/>
                  </a:schemeClr>
                </a:solidFill>
                <a:latin typeface="Calibri" panose="020F0502020204030204" pitchFamily="34" charset="0"/>
              </a:rPr>
              <a:t>by </a:t>
            </a:r>
            <a:r>
              <a:rPr lang="en-GB" sz="1300" dirty="0" smtClean="0">
                <a:solidFill>
                  <a:schemeClr val="tx1">
                    <a:lumMod val="75000"/>
                    <a:lumOff val="25000"/>
                  </a:schemeClr>
                </a:solidFill>
                <a:latin typeface="Calibri" panose="020F0502020204030204" pitchFamily="34" charset="0"/>
              </a:rPr>
              <a:t>£434k</a:t>
            </a:r>
            <a:r>
              <a:rPr lang="en-GB" sz="1300" dirty="0">
                <a:solidFill>
                  <a:schemeClr val="tx1">
                    <a:lumMod val="75000"/>
                    <a:lumOff val="25000"/>
                  </a:schemeClr>
                </a:solidFill>
                <a:latin typeface="Calibri" panose="020F0502020204030204" pitchFamily="34" charset="0"/>
              </a:rPr>
              <a:t>, this overspend has been </a:t>
            </a:r>
            <a:r>
              <a:rPr lang="en-GB" sz="1300" dirty="0" smtClean="0">
                <a:solidFill>
                  <a:schemeClr val="tx1">
                    <a:lumMod val="75000"/>
                    <a:lumOff val="25000"/>
                  </a:schemeClr>
                </a:solidFill>
                <a:latin typeface="Calibri" panose="020F0502020204030204" pitchFamily="34" charset="0"/>
              </a:rPr>
              <a:t>offset </a:t>
            </a:r>
            <a:r>
              <a:rPr lang="en-GB" sz="1300" dirty="0">
                <a:solidFill>
                  <a:schemeClr val="tx1">
                    <a:lumMod val="75000"/>
                    <a:lumOff val="25000"/>
                  </a:schemeClr>
                </a:solidFill>
                <a:latin typeface="Calibri" panose="020F0502020204030204" pitchFamily="34" charset="0"/>
              </a:rPr>
              <a:t>by underspends in Screening division of £</a:t>
            </a:r>
            <a:r>
              <a:rPr lang="en-GB" sz="1300" dirty="0" smtClean="0">
                <a:solidFill>
                  <a:schemeClr val="tx1">
                    <a:lumMod val="75000"/>
                    <a:lumOff val="25000"/>
                  </a:schemeClr>
                </a:solidFill>
                <a:latin typeface="Calibri" panose="020F0502020204030204" pitchFamily="34" charset="0"/>
              </a:rPr>
              <a:t>198k, Health </a:t>
            </a:r>
            <a:r>
              <a:rPr lang="en-GB" sz="1300" dirty="0">
                <a:solidFill>
                  <a:schemeClr val="tx1">
                    <a:lumMod val="75000"/>
                    <a:lumOff val="25000"/>
                  </a:schemeClr>
                </a:solidFill>
                <a:latin typeface="Calibri" panose="020F0502020204030204" pitchFamily="34" charset="0"/>
              </a:rPr>
              <a:t>Protection division of </a:t>
            </a:r>
            <a:r>
              <a:rPr lang="en-GB" sz="1300" dirty="0" smtClean="0">
                <a:solidFill>
                  <a:schemeClr val="tx1">
                    <a:lumMod val="75000"/>
                    <a:lumOff val="25000"/>
                  </a:schemeClr>
                </a:solidFill>
                <a:latin typeface="Calibri" panose="020F0502020204030204" pitchFamily="34" charset="0"/>
              </a:rPr>
              <a:t>£163k, SPR Division of £26k and Public Health Services Corporate division of £48k.  </a:t>
            </a:r>
            <a:r>
              <a:rPr lang="en-GB" sz="1300" dirty="0">
                <a:solidFill>
                  <a:schemeClr val="tx1">
                    <a:lumMod val="75000"/>
                    <a:lumOff val="25000"/>
                  </a:schemeClr>
                </a:solidFill>
                <a:latin typeface="Calibri" panose="020F0502020204030204" pitchFamily="34" charset="0"/>
              </a:rPr>
              <a:t>Public Health Services Directorate will need to ensure that a break-even plan for the Directorate is maintained for the full year forecast. </a:t>
            </a:r>
            <a:endParaRPr lang="en-GB" sz="1300" dirty="0" smtClean="0">
              <a:solidFill>
                <a:schemeClr val="tx1">
                  <a:lumMod val="75000"/>
                  <a:lumOff val="25000"/>
                </a:schemeClr>
              </a:solidFill>
              <a:latin typeface="Calibri" panose="020F0502020204030204" pitchFamily="34" charset="0"/>
            </a:endParaRPr>
          </a:p>
          <a:p>
            <a:pPr marL="0" indent="0">
              <a:buNone/>
            </a:pPr>
            <a:r>
              <a:rPr lang="en-GB" sz="1300" b="1" dirty="0" smtClean="0">
                <a:solidFill>
                  <a:schemeClr val="tx1">
                    <a:lumMod val="75000"/>
                    <a:lumOff val="25000"/>
                  </a:schemeClr>
                </a:solidFill>
                <a:latin typeface="Calibri" panose="020F0502020204030204" pitchFamily="34" charset="0"/>
              </a:rPr>
              <a:t>Status of LTA/SLA Agreements</a:t>
            </a:r>
          </a:p>
          <a:p>
            <a:pPr marL="0" indent="0">
              <a:spcBef>
                <a:spcPts val="600"/>
              </a:spcBef>
              <a:buNone/>
            </a:pPr>
            <a:r>
              <a:rPr lang="en-GB" sz="1300" dirty="0">
                <a:solidFill>
                  <a:schemeClr val="tx1">
                    <a:lumMod val="75000"/>
                    <a:lumOff val="25000"/>
                  </a:schemeClr>
                </a:solidFill>
                <a:latin typeface="Calibri" panose="020F0502020204030204" pitchFamily="34" charset="0"/>
              </a:rPr>
              <a:t>As a result of the </a:t>
            </a:r>
            <a:r>
              <a:rPr lang="en-GB" sz="1300" dirty="0" err="1">
                <a:solidFill>
                  <a:schemeClr val="tx1">
                    <a:lumMod val="75000"/>
                    <a:lumOff val="25000"/>
                  </a:schemeClr>
                </a:solidFill>
                <a:latin typeface="Calibri" panose="020F0502020204030204" pitchFamily="34" charset="0"/>
              </a:rPr>
              <a:t>Covid</a:t>
            </a:r>
            <a:r>
              <a:rPr lang="en-GB" sz="1300" dirty="0">
                <a:solidFill>
                  <a:schemeClr val="tx1">
                    <a:lumMod val="75000"/>
                    <a:lumOff val="25000"/>
                  </a:schemeClr>
                </a:solidFill>
                <a:latin typeface="Calibri" panose="020F0502020204030204" pitchFamily="34" charset="0"/>
              </a:rPr>
              <a:t> 19 pandemic, All Wales </a:t>
            </a:r>
            <a:r>
              <a:rPr lang="en-GB" sz="1300" dirty="0" err="1">
                <a:solidFill>
                  <a:schemeClr val="tx1">
                    <a:lumMod val="75000"/>
                    <a:lumOff val="25000"/>
                  </a:schemeClr>
                </a:solidFill>
                <a:latin typeface="Calibri" panose="020F0502020204030204" pitchFamily="34" charset="0"/>
              </a:rPr>
              <a:t>DoFs</a:t>
            </a:r>
            <a:r>
              <a:rPr lang="en-GB" sz="1300" dirty="0">
                <a:solidFill>
                  <a:schemeClr val="tx1">
                    <a:lumMod val="75000"/>
                    <a:lumOff val="25000"/>
                  </a:schemeClr>
                </a:solidFill>
                <a:latin typeface="Calibri" panose="020F0502020204030204" pitchFamily="34" charset="0"/>
              </a:rPr>
              <a:t> agreed a funds flow approach for Q1 that was on the premise of keeping NHS Wales operating through giving stability to providers with the financial risk and significant opportunity costs sitting with commissioners.  For PHW this meant that NHS LTAs and SLAs were essentially “block” agreements and would not generate a performance cost </a:t>
            </a:r>
            <a:r>
              <a:rPr lang="en-GB" sz="1300" dirty="0" smtClean="0">
                <a:solidFill>
                  <a:schemeClr val="tx1">
                    <a:lumMod val="75000"/>
                    <a:lumOff val="25000"/>
                  </a:schemeClr>
                </a:solidFill>
                <a:latin typeface="Calibri" panose="020F0502020204030204" pitchFamily="34" charset="0"/>
              </a:rPr>
              <a:t>variation.</a:t>
            </a:r>
            <a:r>
              <a:rPr lang="en-GB" sz="1300" dirty="0">
                <a:solidFill>
                  <a:schemeClr val="tx1">
                    <a:lumMod val="75000"/>
                    <a:lumOff val="25000"/>
                  </a:schemeClr>
                </a:solidFill>
                <a:latin typeface="Calibri" panose="020F0502020204030204" pitchFamily="34" charset="0"/>
              </a:rPr>
              <a:t> </a:t>
            </a:r>
            <a:r>
              <a:rPr lang="en-GB" sz="1300" dirty="0" smtClean="0">
                <a:solidFill>
                  <a:schemeClr val="tx1">
                    <a:lumMod val="75000"/>
                    <a:lumOff val="25000"/>
                  </a:schemeClr>
                </a:solidFill>
                <a:latin typeface="Calibri" panose="020F0502020204030204" pitchFamily="34" charset="0"/>
              </a:rPr>
              <a:t> Recognising </a:t>
            </a:r>
            <a:r>
              <a:rPr lang="en-GB" sz="1300" dirty="0">
                <a:solidFill>
                  <a:schemeClr val="tx1">
                    <a:lumMod val="75000"/>
                    <a:lumOff val="25000"/>
                  </a:schemeClr>
                </a:solidFill>
                <a:latin typeface="Calibri" panose="020F0502020204030204" pitchFamily="34" charset="0"/>
              </a:rPr>
              <a:t>that service activity is likely to be low during the initial phases of Q2 any financial arrangements should recognise the joint provider/commissioner risks, and structured with a view to incentivise delivery whilst fairly managing risks for providers and commissioners.  Therefore All Wales </a:t>
            </a:r>
            <a:r>
              <a:rPr lang="en-GB" sz="1300" dirty="0" err="1">
                <a:solidFill>
                  <a:schemeClr val="tx1">
                    <a:lumMod val="75000"/>
                    <a:lumOff val="25000"/>
                  </a:schemeClr>
                </a:solidFill>
                <a:latin typeface="Calibri" panose="020F0502020204030204" pitchFamily="34" charset="0"/>
              </a:rPr>
              <a:t>DoFs</a:t>
            </a:r>
            <a:r>
              <a:rPr lang="en-GB" sz="1300" dirty="0">
                <a:solidFill>
                  <a:schemeClr val="tx1">
                    <a:lumMod val="75000"/>
                    <a:lumOff val="25000"/>
                  </a:schemeClr>
                </a:solidFill>
                <a:latin typeface="Calibri" panose="020F0502020204030204" pitchFamily="34" charset="0"/>
              </a:rPr>
              <a:t> have agreed to extend the approach agreed for Q1 into Q2.   </a:t>
            </a:r>
            <a:r>
              <a:rPr lang="en-GB" sz="1300" dirty="0" smtClean="0">
                <a:solidFill>
                  <a:schemeClr val="tx1">
                    <a:lumMod val="75000"/>
                    <a:lumOff val="25000"/>
                  </a:schemeClr>
                </a:solidFill>
                <a:latin typeface="Calibri" panose="020F0502020204030204" pitchFamily="34" charset="0"/>
              </a:rPr>
              <a:t>Q3 </a:t>
            </a:r>
            <a:r>
              <a:rPr lang="en-GB" sz="1300" dirty="0">
                <a:solidFill>
                  <a:schemeClr val="tx1">
                    <a:lumMod val="75000"/>
                    <a:lumOff val="25000"/>
                  </a:schemeClr>
                </a:solidFill>
                <a:latin typeface="Calibri" panose="020F0502020204030204" pitchFamily="34" charset="0"/>
              </a:rPr>
              <a:t>arrangements will be considered by All Wales </a:t>
            </a:r>
            <a:r>
              <a:rPr lang="en-GB" sz="1300" dirty="0" err="1">
                <a:solidFill>
                  <a:schemeClr val="tx1">
                    <a:lumMod val="75000"/>
                    <a:lumOff val="25000"/>
                  </a:schemeClr>
                </a:solidFill>
                <a:latin typeface="Calibri" panose="020F0502020204030204" pitchFamily="34" charset="0"/>
              </a:rPr>
              <a:t>DoFs</a:t>
            </a:r>
            <a:r>
              <a:rPr lang="en-GB" sz="1300" dirty="0">
                <a:solidFill>
                  <a:schemeClr val="tx1">
                    <a:lumMod val="75000"/>
                    <a:lumOff val="25000"/>
                  </a:schemeClr>
                </a:solidFill>
                <a:latin typeface="Calibri" panose="020F0502020204030204" pitchFamily="34" charset="0"/>
              </a:rPr>
              <a:t> during September 2020. </a:t>
            </a:r>
          </a:p>
          <a:p>
            <a:pPr marL="0" indent="0">
              <a:buNone/>
            </a:pPr>
            <a:endParaRPr lang="en-GB" sz="1400" b="1" dirty="0">
              <a:solidFill>
                <a:schemeClr val="tx1"/>
              </a:solidFill>
              <a:latin typeface="Calibri" panose="020F0502020204030204" pitchFamily="34" charset="0"/>
            </a:endParaRPr>
          </a:p>
          <a:p>
            <a:endParaRPr lang="en-GB" dirty="0"/>
          </a:p>
        </p:txBody>
      </p:sp>
      <p:sp>
        <p:nvSpPr>
          <p:cNvPr id="35" name="TextBox 22"/>
          <p:cNvSpPr txBox="1"/>
          <p:nvPr/>
        </p:nvSpPr>
        <p:spPr>
          <a:xfrm>
            <a:off x="543773" y="873835"/>
            <a:ext cx="10903055" cy="400110"/>
          </a:xfrm>
          <a:prstGeom prst="rect">
            <a:avLst/>
          </a:prstGeom>
          <a:noFill/>
        </p:spPr>
        <p:txBody>
          <a:bodyPr wrap="square" rtlCol="0">
            <a:spAutoFit/>
          </a:bodyPr>
          <a:lstStyle/>
          <a:p>
            <a:pPr>
              <a:spcAft>
                <a:spcPts val="0"/>
              </a:spcAft>
            </a:pPr>
            <a:r>
              <a:rPr lang="en-GB" sz="2000" kern="1200" dirty="0">
                <a:solidFill>
                  <a:srgbClr val="E03882"/>
                </a:solidFill>
                <a:effectLst/>
                <a:latin typeface="Ubuntu"/>
                <a:ea typeface="Ubuntu"/>
                <a:cs typeface="Ubuntu"/>
              </a:rPr>
              <a:t>Overview of Financial Performance - Month 3 2020/21</a:t>
            </a:r>
            <a:endParaRPr lang="en-GB"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018074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7" name="Rectangle 6"/>
          <p:cNvSpPr/>
          <p:nvPr/>
        </p:nvSpPr>
        <p:spPr>
          <a:xfrm>
            <a:off x="0" y="71174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77923" y="1351598"/>
            <a:ext cx="8515157" cy="369332"/>
          </a:xfrm>
          <a:prstGeom prst="rect">
            <a:avLst/>
          </a:prstGeom>
          <a:noFill/>
        </p:spPr>
        <p:txBody>
          <a:bodyPr wrap="square" rtlCol="0">
            <a:spAutoFit/>
          </a:bodyPr>
          <a:lstStyle/>
          <a:p>
            <a:r>
              <a:rPr lang="en-GB" b="0" i="0" dirty="0" smtClean="0">
                <a:solidFill>
                  <a:srgbClr val="324F82"/>
                </a:solidFill>
                <a:latin typeface="Ubuntu" charset="0"/>
                <a:ea typeface="Ubuntu" charset="0"/>
                <a:cs typeface="Ubuntu" charset="0"/>
              </a:rPr>
              <a:t>Savings / Organisational Efficiencies</a:t>
            </a:r>
          </a:p>
        </p:txBody>
      </p:sp>
      <p:sp>
        <p:nvSpPr>
          <p:cNvPr id="27" name="TextBox 26"/>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a:t>
            </a:r>
            <a:r>
              <a:rPr lang="en-GB" sz="2000" dirty="0">
                <a:solidFill>
                  <a:srgbClr val="E03882"/>
                </a:solidFill>
                <a:latin typeface="Ubuntu" charset="0"/>
                <a:ea typeface="Ubuntu" charset="0"/>
                <a:cs typeface="Ubuntu" charset="0"/>
              </a:rPr>
              <a:t>-</a:t>
            </a:r>
            <a:r>
              <a:rPr lang="en-GB" sz="2000" b="0" i="0" dirty="0" smtClean="0">
                <a:solidFill>
                  <a:srgbClr val="E03882"/>
                </a:solidFill>
                <a:latin typeface="Ubuntu" charset="0"/>
                <a:ea typeface="Ubuntu" charset="0"/>
                <a:cs typeface="Ubuntu" charset="0"/>
              </a:rPr>
              <a:t> Month 3 2020/21</a:t>
            </a:r>
          </a:p>
        </p:txBody>
      </p:sp>
      <p:sp>
        <p:nvSpPr>
          <p:cNvPr id="21" name="Rectangle 20"/>
          <p:cNvSpPr/>
          <p:nvPr/>
        </p:nvSpPr>
        <p:spPr>
          <a:xfrm>
            <a:off x="5879529" y="1780457"/>
            <a:ext cx="5358469" cy="3754874"/>
          </a:xfrm>
          <a:prstGeom prst="rect">
            <a:avLst/>
          </a:prstGeom>
        </p:spPr>
        <p:txBody>
          <a:bodyPr wrap="square">
            <a:spAutoFit/>
          </a:bodyPr>
          <a:lstStyle/>
          <a:p>
            <a:pPr algn="just"/>
            <a:r>
              <a:rPr lang="en-US" sz="1400" dirty="0">
                <a:solidFill>
                  <a:schemeClr val="tx1">
                    <a:lumMod val="75000"/>
                    <a:lumOff val="25000"/>
                  </a:schemeClr>
                </a:solidFill>
                <a:latin typeface="Calibri" panose="020F0502020204030204" pitchFamily="34" charset="0"/>
              </a:rPr>
              <a:t>Public Health Wales savings strategy for 2020/21, as set out in the IMTP, was £1.350m, made up of 1% Directorate savings and 0.5% </a:t>
            </a:r>
            <a:r>
              <a:rPr lang="en-US" sz="1400" dirty="0" err="1">
                <a:solidFill>
                  <a:schemeClr val="tx1">
                    <a:lumMod val="75000"/>
                    <a:lumOff val="25000"/>
                  </a:schemeClr>
                </a:solidFill>
                <a:latin typeface="Calibri" panose="020F0502020204030204" pitchFamily="34" charset="0"/>
              </a:rPr>
              <a:t>Organisational</a:t>
            </a:r>
            <a:r>
              <a:rPr lang="en-US" sz="1400" dirty="0">
                <a:solidFill>
                  <a:schemeClr val="tx1">
                    <a:lumMod val="75000"/>
                    <a:lumOff val="25000"/>
                  </a:schemeClr>
                </a:solidFill>
                <a:latin typeface="Calibri" panose="020F0502020204030204" pitchFamily="34" charset="0"/>
              </a:rPr>
              <a:t> Efficiencies.  </a:t>
            </a:r>
            <a:endParaRPr lang="en-US" sz="1400" dirty="0" smtClean="0">
              <a:solidFill>
                <a:schemeClr val="tx1">
                  <a:lumMod val="75000"/>
                  <a:lumOff val="25000"/>
                </a:schemeClr>
              </a:solidFill>
              <a:latin typeface="Calibri" panose="020F0502020204030204" pitchFamily="34" charset="0"/>
            </a:endParaRPr>
          </a:p>
          <a:p>
            <a:pPr algn="just"/>
            <a:endParaRPr lang="en-US" sz="1400" dirty="0">
              <a:solidFill>
                <a:schemeClr val="tx1">
                  <a:lumMod val="75000"/>
                  <a:lumOff val="25000"/>
                </a:schemeClr>
              </a:solidFill>
              <a:latin typeface="Calibri" panose="020F0502020204030204" pitchFamily="34" charset="0"/>
            </a:endParaRPr>
          </a:p>
          <a:p>
            <a:pPr algn="just"/>
            <a:r>
              <a:rPr lang="en-US" sz="1400" dirty="0">
                <a:solidFill>
                  <a:schemeClr val="tx1">
                    <a:lumMod val="75000"/>
                    <a:lumOff val="25000"/>
                  </a:schemeClr>
                </a:solidFill>
                <a:latin typeface="Calibri" panose="020F0502020204030204" pitchFamily="34" charset="0"/>
              </a:rPr>
              <a:t>Of the £900k relating to the 1% savings target assigned to each Directorate.  £74k was met by increased vacancy factors.  Based on the Month 3</a:t>
            </a:r>
            <a:r>
              <a:rPr lang="en-US" sz="1400" dirty="0" smtClean="0">
                <a:solidFill>
                  <a:schemeClr val="tx1">
                    <a:lumMod val="75000"/>
                    <a:lumOff val="25000"/>
                  </a:schemeClr>
                </a:solidFill>
                <a:latin typeface="Calibri" panose="020F0502020204030204" pitchFamily="34" charset="0"/>
              </a:rPr>
              <a:t> </a:t>
            </a:r>
            <a:r>
              <a:rPr lang="en-US" sz="1400" dirty="0">
                <a:solidFill>
                  <a:schemeClr val="tx1">
                    <a:lumMod val="75000"/>
                    <a:lumOff val="25000"/>
                  </a:schemeClr>
                </a:solidFill>
                <a:latin typeface="Calibri" panose="020F0502020204030204" pitchFamily="34" charset="0"/>
              </a:rPr>
              <a:t>pay position the increased vacancy factors are being achieved and will continue to be monitored on a monthly basis.  The remaining element of £826k was met by changes within staffing establishments (£75k) and non-pay efficiencies (£670k).  </a:t>
            </a:r>
            <a:endParaRPr lang="en-US" sz="1400" dirty="0" smtClean="0">
              <a:solidFill>
                <a:schemeClr val="tx1">
                  <a:lumMod val="75000"/>
                  <a:lumOff val="25000"/>
                </a:schemeClr>
              </a:solidFill>
              <a:latin typeface="Calibri" panose="020F0502020204030204" pitchFamily="34" charset="0"/>
            </a:endParaRPr>
          </a:p>
          <a:p>
            <a:pPr algn="just"/>
            <a:endParaRPr lang="en-US" sz="1400" dirty="0">
              <a:solidFill>
                <a:schemeClr val="tx1">
                  <a:lumMod val="75000"/>
                  <a:lumOff val="25000"/>
                </a:schemeClr>
              </a:solidFill>
              <a:latin typeface="Calibri" panose="020F0502020204030204" pitchFamily="34" charset="0"/>
            </a:endParaRPr>
          </a:p>
          <a:p>
            <a:pPr algn="just"/>
            <a:r>
              <a:rPr lang="en-US" sz="1400" dirty="0">
                <a:solidFill>
                  <a:schemeClr val="tx1">
                    <a:lumMod val="75000"/>
                    <a:lumOff val="25000"/>
                  </a:schemeClr>
                </a:solidFill>
                <a:latin typeface="Calibri" panose="020F0502020204030204" pitchFamily="34" charset="0"/>
              </a:rPr>
              <a:t>Of the £450k relating to </a:t>
            </a:r>
            <a:r>
              <a:rPr lang="en-US" sz="1400" dirty="0" err="1">
                <a:solidFill>
                  <a:schemeClr val="tx1">
                    <a:lumMod val="75000"/>
                    <a:lumOff val="25000"/>
                  </a:schemeClr>
                </a:solidFill>
                <a:latin typeface="Calibri" panose="020F0502020204030204" pitchFamily="34" charset="0"/>
              </a:rPr>
              <a:t>Organisational</a:t>
            </a:r>
            <a:r>
              <a:rPr lang="en-US" sz="1400" dirty="0">
                <a:solidFill>
                  <a:schemeClr val="tx1">
                    <a:lumMod val="75000"/>
                    <a:lumOff val="25000"/>
                  </a:schemeClr>
                </a:solidFill>
                <a:latin typeface="Calibri" panose="020F0502020204030204" pitchFamily="34" charset="0"/>
              </a:rPr>
              <a:t> efficiencies, £120k related to savings linked to VERs in 19/20 </a:t>
            </a:r>
            <a:r>
              <a:rPr lang="en-US" sz="1400" dirty="0" smtClean="0">
                <a:solidFill>
                  <a:schemeClr val="tx1">
                    <a:lumMod val="75000"/>
                    <a:lumOff val="25000"/>
                  </a:schemeClr>
                </a:solidFill>
                <a:latin typeface="Calibri" panose="020F0502020204030204" pitchFamily="34" charset="0"/>
              </a:rPr>
              <a:t>was achieved </a:t>
            </a:r>
            <a:r>
              <a:rPr lang="en-US" sz="1400" dirty="0">
                <a:solidFill>
                  <a:schemeClr val="tx1">
                    <a:lumMod val="75000"/>
                    <a:lumOff val="25000"/>
                  </a:schemeClr>
                </a:solidFill>
                <a:latin typeface="Calibri" panose="020F0502020204030204" pitchFamily="34" charset="0"/>
              </a:rPr>
              <a:t>in </a:t>
            </a:r>
            <a:r>
              <a:rPr lang="en-US" sz="1400" dirty="0" smtClean="0">
                <a:solidFill>
                  <a:schemeClr val="tx1">
                    <a:lumMod val="75000"/>
                    <a:lumOff val="25000"/>
                  </a:schemeClr>
                </a:solidFill>
                <a:latin typeface="Calibri" panose="020F0502020204030204" pitchFamily="34" charset="0"/>
              </a:rPr>
              <a:t>month </a:t>
            </a:r>
            <a:r>
              <a:rPr lang="en-US" sz="1400" dirty="0">
                <a:solidFill>
                  <a:schemeClr val="tx1">
                    <a:lumMod val="75000"/>
                    <a:lumOff val="25000"/>
                  </a:schemeClr>
                </a:solidFill>
                <a:latin typeface="Calibri" panose="020F0502020204030204" pitchFamily="34" charset="0"/>
              </a:rPr>
              <a:t>1.  The remaining efficiencies are linked to procurement efficiencies (£105k), Salary Sacrifice Schemes (£40k) and yet to be identified red schemes (£185k).  Due to </a:t>
            </a:r>
            <a:r>
              <a:rPr lang="en-US" sz="1400" dirty="0" smtClean="0">
                <a:solidFill>
                  <a:schemeClr val="tx1">
                    <a:lumMod val="75000"/>
                    <a:lumOff val="25000"/>
                  </a:schemeClr>
                </a:solidFill>
                <a:latin typeface="Calibri" panose="020F0502020204030204" pitchFamily="34" charset="0"/>
              </a:rPr>
              <a:t>COVID-19 </a:t>
            </a:r>
            <a:r>
              <a:rPr lang="en-US" sz="1400" dirty="0">
                <a:solidFill>
                  <a:schemeClr val="tx1">
                    <a:lumMod val="75000"/>
                    <a:lumOff val="25000"/>
                  </a:schemeClr>
                </a:solidFill>
                <a:latin typeface="Calibri" panose="020F0502020204030204" pitchFamily="34" charset="0"/>
              </a:rPr>
              <a:t>priorities, the remaining efficiencies have been re-classified as red schemes (£330k).</a:t>
            </a:r>
          </a:p>
        </p:txBody>
      </p:sp>
      <p:sp>
        <p:nvSpPr>
          <p:cNvPr id="17" name="Right Arrow 16">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8" name="Rectangle 27">
            <a:hlinkClick r:id="rId4" action="ppaction://hlinksldjump"/>
          </p:cNvPr>
          <p:cNvSpPr/>
          <p:nvPr/>
        </p:nvSpPr>
        <p:spPr>
          <a:xfrm>
            <a:off x="8592197" y="223498"/>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3469574" y="213189"/>
            <a:ext cx="1632858" cy="533782"/>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11</a:t>
            </a:r>
            <a:endParaRPr lang="en-GB" sz="3000" b="0" i="0" dirty="0" smtClean="0">
              <a:solidFill>
                <a:schemeClr val="bg1"/>
              </a:solidFill>
              <a:latin typeface="Ubuntu" charset="0"/>
              <a:ea typeface="Ubuntu" charset="0"/>
              <a:cs typeface="Ubuntu" charset="0"/>
            </a:endParaRPr>
          </a:p>
        </p:txBody>
      </p:sp>
      <p:pic>
        <p:nvPicPr>
          <p:cNvPr id="3" name="Picture 2"/>
          <p:cNvPicPr>
            <a:picLocks noChangeAspect="1"/>
          </p:cNvPicPr>
          <p:nvPr/>
        </p:nvPicPr>
        <p:blipFill>
          <a:blip r:embed="rId5"/>
          <a:stretch>
            <a:fillRect/>
          </a:stretch>
        </p:blipFill>
        <p:spPr>
          <a:xfrm>
            <a:off x="616476" y="1891239"/>
            <a:ext cx="4646577" cy="3732320"/>
          </a:xfrm>
          <a:prstGeom prst="rect">
            <a:avLst/>
          </a:prstGeom>
        </p:spPr>
      </p:pic>
      <p:sp>
        <p:nvSpPr>
          <p:cNvPr id="19"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latin typeface="Ubuntu"/>
              </a:rPr>
              <a:t>COVID-19</a:t>
            </a:r>
            <a:endParaRPr lang="en-GB" sz="1200" b="1" dirty="0">
              <a:latin typeface="Ubuntu"/>
            </a:endParaRPr>
          </a:p>
        </p:txBody>
      </p:sp>
    </p:spTree>
    <p:extLst>
      <p:ext uri="{BB962C8B-B14F-4D97-AF65-F5344CB8AC3E}">
        <p14:creationId xmlns:p14="http://schemas.microsoft.com/office/powerpoint/2010/main" val="25423861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7" name="Rectangle 6"/>
          <p:cNvSpPr/>
          <p:nvPr/>
        </p:nvSpPr>
        <p:spPr>
          <a:xfrm>
            <a:off x="32550" y="738221"/>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77923" y="1351598"/>
            <a:ext cx="8515157" cy="369332"/>
          </a:xfrm>
          <a:prstGeom prst="rect">
            <a:avLst/>
          </a:prstGeom>
          <a:noFill/>
        </p:spPr>
        <p:txBody>
          <a:bodyPr wrap="square" rtlCol="0">
            <a:spAutoFit/>
          </a:bodyPr>
          <a:lstStyle/>
          <a:p>
            <a:r>
              <a:rPr lang="en-GB" b="0" i="0" dirty="0" smtClean="0">
                <a:solidFill>
                  <a:srgbClr val="324F82"/>
                </a:solidFill>
                <a:latin typeface="Ubuntu" charset="0"/>
                <a:ea typeface="Ubuntu" charset="0"/>
                <a:cs typeface="Ubuntu" charset="0"/>
              </a:rPr>
              <a:t>Investments</a:t>
            </a:r>
          </a:p>
        </p:txBody>
      </p:sp>
      <p:sp>
        <p:nvSpPr>
          <p:cNvPr id="27" name="TextBox 26"/>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a:t>
            </a:r>
            <a:r>
              <a:rPr lang="en-GB" sz="2000" dirty="0">
                <a:solidFill>
                  <a:srgbClr val="E03882"/>
                </a:solidFill>
                <a:latin typeface="Ubuntu" charset="0"/>
                <a:ea typeface="Ubuntu" charset="0"/>
                <a:cs typeface="Ubuntu" charset="0"/>
              </a:rPr>
              <a:t>-</a:t>
            </a:r>
            <a:r>
              <a:rPr lang="en-GB" sz="2000" b="0" i="0" dirty="0" smtClean="0">
                <a:solidFill>
                  <a:srgbClr val="E03882"/>
                </a:solidFill>
                <a:latin typeface="Ubuntu" charset="0"/>
                <a:ea typeface="Ubuntu" charset="0"/>
                <a:cs typeface="Ubuntu" charset="0"/>
              </a:rPr>
              <a:t> Month 3 2020/21</a:t>
            </a:r>
          </a:p>
        </p:txBody>
      </p:sp>
      <p:sp>
        <p:nvSpPr>
          <p:cNvPr id="18" name="Content Placeholder 6"/>
          <p:cNvSpPr>
            <a:spLocks noGrp="1"/>
          </p:cNvSpPr>
          <p:nvPr>
            <p:ph sz="quarter" idx="14"/>
          </p:nvPr>
        </p:nvSpPr>
        <p:spPr>
          <a:xfrm>
            <a:off x="6382512" y="2175164"/>
            <a:ext cx="5398155" cy="2074927"/>
          </a:xfrm>
        </p:spPr>
        <p:txBody>
          <a:bodyPr/>
          <a:lstStyle/>
          <a:p>
            <a:pPr marL="0" indent="0" algn="just">
              <a:lnSpc>
                <a:spcPct val="107000"/>
              </a:lnSpc>
              <a:spcAft>
                <a:spcPts val="800"/>
              </a:spcAft>
              <a:buNone/>
            </a:pPr>
            <a:r>
              <a:rPr lang="en-GB" sz="140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There will be slippage against investment within Public Health Wales due to delays in the allocation of internal investment funding as a result of COVID-19. </a:t>
            </a:r>
          </a:p>
          <a:p>
            <a:pPr marL="0" indent="0" algn="just">
              <a:lnSpc>
                <a:spcPct val="107000"/>
              </a:lnSpc>
              <a:spcAft>
                <a:spcPts val="800"/>
              </a:spcAft>
              <a:buNone/>
            </a:pPr>
            <a:r>
              <a:rPr lang="en-GB" sz="140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Due to the inability of our Directorates to pursue investment, </a:t>
            </a:r>
            <a:r>
              <a:rPr lang="en-GB" sz="1400" dirty="0" smtClean="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£328k of months 1 – 3 investment slippage </a:t>
            </a:r>
            <a:r>
              <a:rPr lang="en-GB" sz="140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has been used to form part of Public Health Wales overall financial commitment to supporting the COVID-19 response. There are on-going discussions with Welsh Government on additional funding </a:t>
            </a:r>
            <a:r>
              <a:rPr lang="en-GB" sz="1400" dirty="0" smtClean="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they </a:t>
            </a:r>
            <a:r>
              <a:rPr lang="en-GB" sz="140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may provide to contribute to our COVID-19 costs</a:t>
            </a:r>
            <a:r>
              <a:rPr lang="en-GB" sz="1400" dirty="0" smtClean="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a:t>
            </a:r>
            <a:r>
              <a:rPr lang="en-GB" sz="1400" dirty="0" smtClean="0">
                <a:solidFill>
                  <a:schemeClr val="tx1">
                    <a:lumMod val="75000"/>
                    <a:lumOff val="25000"/>
                  </a:schemeClr>
                </a:solidFill>
                <a:latin typeface="Calibri" panose="020F0502020204030204" pitchFamily="34" charset="0"/>
                <a:cs typeface="Calibri" panose="020F0502020204030204" pitchFamily="34" charset="0"/>
              </a:rPr>
              <a:t> </a:t>
            </a:r>
          </a:p>
        </p:txBody>
      </p:sp>
      <p:sp>
        <p:nvSpPr>
          <p:cNvPr id="24" name="Rectangle 23"/>
          <p:cNvSpPr/>
          <p:nvPr/>
        </p:nvSpPr>
        <p:spPr>
          <a:xfrm>
            <a:off x="477923" y="2040329"/>
            <a:ext cx="5372461" cy="523220"/>
          </a:xfrm>
          <a:prstGeom prst="rect">
            <a:avLst/>
          </a:prstGeom>
        </p:spPr>
        <p:txBody>
          <a:bodyPr wrap="square">
            <a:spAutoFit/>
          </a:bodyPr>
          <a:lstStyle/>
          <a:p>
            <a:r>
              <a:rPr lang="en-GB" sz="1400" dirty="0" smtClean="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The current status of the investments for both 2019/20 and 2020/21 are as follows: </a:t>
            </a:r>
            <a:endParaRPr lang="en-GB" sz="1400" dirty="0">
              <a:solidFill>
                <a:schemeClr val="tx1">
                  <a:lumMod val="75000"/>
                  <a:lumOff val="25000"/>
                </a:schemeClr>
              </a:solidFill>
            </a:endParaRPr>
          </a:p>
        </p:txBody>
      </p:sp>
      <p:sp>
        <p:nvSpPr>
          <p:cNvPr id="17" name="Right Arrow 16">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8" name="Rectangle 27">
            <a:hlinkClick r:id="rId4" action="ppaction://hlinksldjump"/>
          </p:cNvPr>
          <p:cNvSpPr/>
          <p:nvPr/>
        </p:nvSpPr>
        <p:spPr>
          <a:xfrm>
            <a:off x="8582297" y="22403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3471354" y="213189"/>
            <a:ext cx="1632858" cy="533782"/>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12</a:t>
            </a:r>
            <a:endParaRPr lang="en-GB" sz="3000" b="0" i="0" dirty="0" smtClean="0">
              <a:solidFill>
                <a:schemeClr val="bg1"/>
              </a:solidFill>
              <a:latin typeface="Ubuntu" charset="0"/>
              <a:ea typeface="Ubuntu" charset="0"/>
              <a:cs typeface="Ubuntu" charset="0"/>
            </a:endParaRPr>
          </a:p>
        </p:txBody>
      </p:sp>
      <p:sp>
        <p:nvSpPr>
          <p:cNvPr id="19"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latin typeface="Ubuntu"/>
              </a:rPr>
              <a:t>COVID-19</a:t>
            </a:r>
            <a:endParaRPr lang="en-GB" sz="1200" b="1" dirty="0">
              <a:latin typeface="Ubuntu"/>
            </a:endParaRPr>
          </a:p>
        </p:txBody>
      </p:sp>
      <p:grpSp>
        <p:nvGrpSpPr>
          <p:cNvPr id="3" name="Group 4"/>
          <p:cNvGrpSpPr>
            <a:grpSpLocks noChangeAspect="1"/>
          </p:cNvGrpSpPr>
          <p:nvPr/>
        </p:nvGrpSpPr>
        <p:grpSpPr bwMode="auto">
          <a:xfrm>
            <a:off x="576263" y="2787650"/>
            <a:ext cx="5457824" cy="1865313"/>
            <a:chOff x="363" y="1756"/>
            <a:chExt cx="3438" cy="1175"/>
          </a:xfrm>
        </p:grpSpPr>
        <p:sp>
          <p:nvSpPr>
            <p:cNvPr id="4" name="AutoShape 3"/>
            <p:cNvSpPr>
              <a:spLocks noChangeAspect="1" noChangeArrowheads="1" noTextEdit="1"/>
            </p:cNvSpPr>
            <p:nvPr/>
          </p:nvSpPr>
          <p:spPr bwMode="auto">
            <a:xfrm>
              <a:off x="363" y="1756"/>
              <a:ext cx="3369" cy="1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 name="Rectangle 5"/>
            <p:cNvSpPr>
              <a:spLocks noChangeArrowheads="1"/>
            </p:cNvSpPr>
            <p:nvPr/>
          </p:nvSpPr>
          <p:spPr bwMode="auto">
            <a:xfrm>
              <a:off x="363" y="1756"/>
              <a:ext cx="3369" cy="169"/>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Rectangle 6"/>
            <p:cNvSpPr>
              <a:spLocks noChangeArrowheads="1"/>
            </p:cNvSpPr>
            <p:nvPr/>
          </p:nvSpPr>
          <p:spPr bwMode="auto">
            <a:xfrm>
              <a:off x="382" y="1918"/>
              <a:ext cx="3369" cy="81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Rectangle 7"/>
            <p:cNvSpPr>
              <a:spLocks noChangeArrowheads="1"/>
            </p:cNvSpPr>
            <p:nvPr/>
          </p:nvSpPr>
          <p:spPr bwMode="auto">
            <a:xfrm>
              <a:off x="363" y="2728"/>
              <a:ext cx="3369" cy="169"/>
            </a:xfrm>
            <a:prstGeom prst="rect">
              <a:avLst/>
            </a:prstGeom>
            <a:solidFill>
              <a:srgbClr val="BDD7E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Rectangle 8"/>
            <p:cNvSpPr>
              <a:spLocks noChangeArrowheads="1"/>
            </p:cNvSpPr>
            <p:nvPr/>
          </p:nvSpPr>
          <p:spPr bwMode="auto">
            <a:xfrm>
              <a:off x="390" y="1770"/>
              <a:ext cx="686"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1" i="0" u="none" strike="noStrike" cap="none" normalizeH="0" baseline="0" smtClean="0">
                  <a:ln>
                    <a:noFill/>
                  </a:ln>
                  <a:solidFill>
                    <a:srgbClr val="FFFFFF"/>
                  </a:solidFill>
                  <a:effectLst/>
                  <a:latin typeface="Calibri" panose="020F0502020204030204" pitchFamily="34" charset="0"/>
                </a:rPr>
                <a:t>Description</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5" name="Rectangle 9"/>
            <p:cNvSpPr>
              <a:spLocks noChangeArrowheads="1"/>
            </p:cNvSpPr>
            <p:nvPr/>
          </p:nvSpPr>
          <p:spPr bwMode="auto">
            <a:xfrm>
              <a:off x="3108" y="1770"/>
              <a:ext cx="693"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1" i="0" u="none" strike="noStrike" cap="none" normalizeH="0" baseline="0" smtClean="0">
                  <a:ln>
                    <a:noFill/>
                  </a:ln>
                  <a:solidFill>
                    <a:srgbClr val="FFFFFF"/>
                  </a:solidFill>
                  <a:effectLst/>
                  <a:latin typeface="Calibri" panose="020F0502020204030204" pitchFamily="34" charset="0"/>
                </a:rPr>
                <a:t>Total £000s</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3" name="Rectangle 10"/>
            <p:cNvSpPr>
              <a:spLocks noChangeArrowheads="1"/>
            </p:cNvSpPr>
            <p:nvPr/>
          </p:nvSpPr>
          <p:spPr bwMode="auto">
            <a:xfrm>
              <a:off x="390" y="1932"/>
              <a:ext cx="2347"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000000"/>
                  </a:solidFill>
                  <a:effectLst/>
                  <a:latin typeface="Calibri" panose="020F0502020204030204" pitchFamily="34" charset="0"/>
                </a:rPr>
                <a:t>2019/20 Over Commitment of Investments</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30" name="Rectangle 11"/>
            <p:cNvSpPr>
              <a:spLocks noChangeArrowheads="1"/>
            </p:cNvSpPr>
            <p:nvPr/>
          </p:nvSpPr>
          <p:spPr bwMode="auto">
            <a:xfrm>
              <a:off x="3451" y="1932"/>
              <a:ext cx="336"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FF0000"/>
                  </a:solidFill>
                  <a:effectLst/>
                  <a:latin typeface="Calibri" panose="020F0502020204030204" pitchFamily="34" charset="0"/>
                </a:rPr>
                <a:t>-300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31" name="Rectangle 12"/>
            <p:cNvSpPr>
              <a:spLocks noChangeArrowheads="1"/>
            </p:cNvSpPr>
            <p:nvPr/>
          </p:nvSpPr>
          <p:spPr bwMode="auto">
            <a:xfrm>
              <a:off x="390" y="2094"/>
              <a:ext cx="2113"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000000"/>
                  </a:solidFill>
                  <a:effectLst/>
                  <a:latin typeface="Calibri" panose="020F0502020204030204" pitchFamily="34" charset="0"/>
                </a:rPr>
                <a:t>2019/20 Investments yet to be utilised</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32" name="Rectangle 13"/>
            <p:cNvSpPr>
              <a:spLocks noChangeArrowheads="1"/>
            </p:cNvSpPr>
            <p:nvPr/>
          </p:nvSpPr>
          <p:spPr bwMode="auto">
            <a:xfrm>
              <a:off x="3492" y="2094"/>
              <a:ext cx="268"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000000"/>
                  </a:solidFill>
                  <a:effectLst/>
                  <a:latin typeface="Calibri" panose="020F0502020204030204" pitchFamily="34" charset="0"/>
                </a:rPr>
                <a:t>687</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33" name="Rectangle 14"/>
            <p:cNvSpPr>
              <a:spLocks noChangeArrowheads="1"/>
            </p:cNvSpPr>
            <p:nvPr/>
          </p:nvSpPr>
          <p:spPr bwMode="auto">
            <a:xfrm>
              <a:off x="390" y="2256"/>
              <a:ext cx="1949"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000000"/>
                  </a:solidFill>
                  <a:effectLst/>
                  <a:latin typeface="Calibri" panose="020F0502020204030204" pitchFamily="34" charset="0"/>
                </a:rPr>
                <a:t>Net impact of 2019/20 Investments</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34" name="Rectangle 15"/>
            <p:cNvSpPr>
              <a:spLocks noChangeArrowheads="1"/>
            </p:cNvSpPr>
            <p:nvPr/>
          </p:nvSpPr>
          <p:spPr bwMode="auto">
            <a:xfrm>
              <a:off x="3492" y="2256"/>
              <a:ext cx="268"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000000"/>
                  </a:solidFill>
                  <a:effectLst/>
                  <a:latin typeface="Calibri" panose="020F0502020204030204" pitchFamily="34" charset="0"/>
                </a:rPr>
                <a:t>387</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35" name="Rectangle 16"/>
            <p:cNvSpPr>
              <a:spLocks noChangeArrowheads="1"/>
            </p:cNvSpPr>
            <p:nvPr/>
          </p:nvSpPr>
          <p:spPr bwMode="auto">
            <a:xfrm>
              <a:off x="390" y="2418"/>
              <a:ext cx="1784"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000000"/>
                  </a:solidFill>
                  <a:effectLst/>
                  <a:latin typeface="Calibri" panose="020F0502020204030204" pitchFamily="34" charset="0"/>
                </a:rPr>
                <a:t>2020/21 Green Savings Schemes</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36" name="Rectangle 17"/>
            <p:cNvSpPr>
              <a:spLocks noChangeArrowheads="1"/>
            </p:cNvSpPr>
            <p:nvPr/>
          </p:nvSpPr>
          <p:spPr bwMode="auto">
            <a:xfrm>
              <a:off x="3403" y="2418"/>
              <a:ext cx="364"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000000"/>
                  </a:solidFill>
                  <a:effectLst/>
                  <a:latin typeface="Calibri" panose="020F0502020204030204" pitchFamily="34" charset="0"/>
                </a:rPr>
                <a:t>1,020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37" name="Rectangle 18"/>
            <p:cNvSpPr>
              <a:spLocks noChangeArrowheads="1"/>
            </p:cNvSpPr>
            <p:nvPr/>
          </p:nvSpPr>
          <p:spPr bwMode="auto">
            <a:xfrm>
              <a:off x="390" y="2580"/>
              <a:ext cx="2524"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smtClean="0">
                  <a:ln>
                    <a:noFill/>
                  </a:ln>
                  <a:solidFill>
                    <a:srgbClr val="000000"/>
                  </a:solidFill>
                  <a:effectLst/>
                  <a:latin typeface="Calibri" panose="020F0502020204030204" pitchFamily="34" charset="0"/>
                </a:rPr>
                <a:t>Month 1 </a:t>
              </a:r>
              <a:r>
                <a:rPr lang="en-US" altLang="en-US" sz="1500" dirty="0" smtClean="0">
                  <a:solidFill>
                    <a:srgbClr val="000000"/>
                  </a:solidFill>
                  <a:latin typeface="Calibri" panose="020F0502020204030204" pitchFamily="34" charset="0"/>
                </a:rPr>
                <a:t>- 3</a:t>
              </a:r>
              <a:r>
                <a:rPr kumimoji="0" lang="en-US" altLang="en-US" sz="1500" b="0" i="0" u="none" strike="noStrike" cap="none" normalizeH="0" baseline="0" dirty="0" smtClean="0">
                  <a:ln>
                    <a:noFill/>
                  </a:ln>
                  <a:solidFill>
                    <a:srgbClr val="000000"/>
                  </a:solidFill>
                  <a:effectLst/>
                  <a:latin typeface="Calibri" panose="020F0502020204030204" pitchFamily="34" charset="0"/>
                </a:rPr>
                <a:t> Investment Slippage use to fund COVID</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8" name="Rectangle 19"/>
            <p:cNvSpPr>
              <a:spLocks noChangeArrowheads="1"/>
            </p:cNvSpPr>
            <p:nvPr/>
          </p:nvSpPr>
          <p:spPr bwMode="auto">
            <a:xfrm>
              <a:off x="3451" y="2580"/>
              <a:ext cx="249"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smtClean="0">
                  <a:ln>
                    <a:noFill/>
                  </a:ln>
                  <a:solidFill>
                    <a:srgbClr val="FF0000"/>
                  </a:solidFill>
                  <a:effectLst/>
                  <a:latin typeface="Calibri" panose="020F0502020204030204" pitchFamily="34" charset="0"/>
                </a:rPr>
                <a:t>-328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9" name="Rectangle 20"/>
            <p:cNvSpPr>
              <a:spLocks noChangeArrowheads="1"/>
            </p:cNvSpPr>
            <p:nvPr/>
          </p:nvSpPr>
          <p:spPr bwMode="auto">
            <a:xfrm>
              <a:off x="390" y="2742"/>
              <a:ext cx="1160"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1" i="0" u="none" strike="noStrike" cap="none" normalizeH="0" baseline="0" smtClean="0">
                  <a:ln>
                    <a:noFill/>
                  </a:ln>
                  <a:solidFill>
                    <a:srgbClr val="000000"/>
                  </a:solidFill>
                  <a:effectLst/>
                  <a:latin typeface="Calibri" panose="020F0502020204030204" pitchFamily="34" charset="0"/>
                </a:rPr>
                <a:t>Overall Investments</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40" name="Rectangle 21"/>
            <p:cNvSpPr>
              <a:spLocks noChangeArrowheads="1"/>
            </p:cNvSpPr>
            <p:nvPr/>
          </p:nvSpPr>
          <p:spPr bwMode="auto">
            <a:xfrm>
              <a:off x="3396" y="2742"/>
              <a:ext cx="278"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1" i="0" u="none" strike="noStrike" cap="none" normalizeH="0" baseline="0" dirty="0" smtClean="0">
                  <a:ln>
                    <a:noFill/>
                  </a:ln>
                  <a:solidFill>
                    <a:srgbClr val="000000"/>
                  </a:solidFill>
                  <a:effectLst/>
                  <a:latin typeface="Calibri" panose="020F0502020204030204" pitchFamily="34" charset="0"/>
                </a:rPr>
                <a:t>1,079</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41" name="Rectangle 22"/>
            <p:cNvSpPr>
              <a:spLocks noChangeArrowheads="1"/>
            </p:cNvSpPr>
            <p:nvPr/>
          </p:nvSpPr>
          <p:spPr bwMode="auto">
            <a:xfrm>
              <a:off x="363" y="1756"/>
              <a:ext cx="7" cy="1"/>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2" name="Rectangle 23"/>
            <p:cNvSpPr>
              <a:spLocks noChangeArrowheads="1"/>
            </p:cNvSpPr>
            <p:nvPr/>
          </p:nvSpPr>
          <p:spPr bwMode="auto">
            <a:xfrm>
              <a:off x="3080" y="1756"/>
              <a:ext cx="7" cy="1"/>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3" name="Rectangle 24"/>
            <p:cNvSpPr>
              <a:spLocks noChangeArrowheads="1"/>
            </p:cNvSpPr>
            <p:nvPr/>
          </p:nvSpPr>
          <p:spPr bwMode="auto">
            <a:xfrm>
              <a:off x="3725" y="1756"/>
              <a:ext cx="7" cy="1"/>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4" name="Line 25"/>
            <p:cNvSpPr>
              <a:spLocks noChangeShapeType="1"/>
            </p:cNvSpPr>
            <p:nvPr/>
          </p:nvSpPr>
          <p:spPr bwMode="auto">
            <a:xfrm>
              <a:off x="3080" y="2242"/>
              <a:ext cx="65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5" name="Rectangle 26"/>
            <p:cNvSpPr>
              <a:spLocks noChangeArrowheads="1"/>
            </p:cNvSpPr>
            <p:nvPr/>
          </p:nvSpPr>
          <p:spPr bwMode="auto">
            <a:xfrm>
              <a:off x="3080" y="2242"/>
              <a:ext cx="652"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6" name="Line 27"/>
            <p:cNvSpPr>
              <a:spLocks noChangeShapeType="1"/>
            </p:cNvSpPr>
            <p:nvPr/>
          </p:nvSpPr>
          <p:spPr bwMode="auto">
            <a:xfrm>
              <a:off x="363" y="2897"/>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7" name="Rectangle 28"/>
            <p:cNvSpPr>
              <a:spLocks noChangeArrowheads="1"/>
            </p:cNvSpPr>
            <p:nvPr/>
          </p:nvSpPr>
          <p:spPr bwMode="auto">
            <a:xfrm>
              <a:off x="363" y="2897"/>
              <a:ext cx="7" cy="7"/>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8" name="Line 29"/>
            <p:cNvSpPr>
              <a:spLocks noChangeShapeType="1"/>
            </p:cNvSpPr>
            <p:nvPr/>
          </p:nvSpPr>
          <p:spPr bwMode="auto">
            <a:xfrm>
              <a:off x="3080" y="2897"/>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9" name="Rectangle 30"/>
            <p:cNvSpPr>
              <a:spLocks noChangeArrowheads="1"/>
            </p:cNvSpPr>
            <p:nvPr/>
          </p:nvSpPr>
          <p:spPr bwMode="auto">
            <a:xfrm>
              <a:off x="3080" y="2897"/>
              <a:ext cx="7" cy="7"/>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0" name="Line 31"/>
            <p:cNvSpPr>
              <a:spLocks noChangeShapeType="1"/>
            </p:cNvSpPr>
            <p:nvPr/>
          </p:nvSpPr>
          <p:spPr bwMode="auto">
            <a:xfrm>
              <a:off x="3725" y="2897"/>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1" name="Rectangle 32"/>
            <p:cNvSpPr>
              <a:spLocks noChangeArrowheads="1"/>
            </p:cNvSpPr>
            <p:nvPr/>
          </p:nvSpPr>
          <p:spPr bwMode="auto">
            <a:xfrm>
              <a:off x="3725" y="2897"/>
              <a:ext cx="7" cy="7"/>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2" name="Line 33"/>
            <p:cNvSpPr>
              <a:spLocks noChangeShapeType="1"/>
            </p:cNvSpPr>
            <p:nvPr/>
          </p:nvSpPr>
          <p:spPr bwMode="auto">
            <a:xfrm>
              <a:off x="3732" y="1756"/>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3" name="Rectangle 34"/>
            <p:cNvSpPr>
              <a:spLocks noChangeArrowheads="1"/>
            </p:cNvSpPr>
            <p:nvPr/>
          </p:nvSpPr>
          <p:spPr bwMode="auto">
            <a:xfrm>
              <a:off x="3732" y="1756"/>
              <a:ext cx="7" cy="7"/>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4" name="Line 35"/>
            <p:cNvSpPr>
              <a:spLocks noChangeShapeType="1"/>
            </p:cNvSpPr>
            <p:nvPr/>
          </p:nvSpPr>
          <p:spPr bwMode="auto">
            <a:xfrm>
              <a:off x="3732" y="1918"/>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5" name="Rectangle 36"/>
            <p:cNvSpPr>
              <a:spLocks noChangeArrowheads="1"/>
            </p:cNvSpPr>
            <p:nvPr/>
          </p:nvSpPr>
          <p:spPr bwMode="auto">
            <a:xfrm>
              <a:off x="3732" y="1918"/>
              <a:ext cx="7" cy="7"/>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6" name="Line 37"/>
            <p:cNvSpPr>
              <a:spLocks noChangeShapeType="1"/>
            </p:cNvSpPr>
            <p:nvPr/>
          </p:nvSpPr>
          <p:spPr bwMode="auto">
            <a:xfrm>
              <a:off x="3732" y="2080"/>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7" name="Rectangle 38"/>
            <p:cNvSpPr>
              <a:spLocks noChangeArrowheads="1"/>
            </p:cNvSpPr>
            <p:nvPr/>
          </p:nvSpPr>
          <p:spPr bwMode="auto">
            <a:xfrm>
              <a:off x="3732" y="2080"/>
              <a:ext cx="7" cy="7"/>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8" name="Line 39"/>
            <p:cNvSpPr>
              <a:spLocks noChangeShapeType="1"/>
            </p:cNvSpPr>
            <p:nvPr/>
          </p:nvSpPr>
          <p:spPr bwMode="auto">
            <a:xfrm>
              <a:off x="3732" y="2242"/>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9" name="Rectangle 40"/>
            <p:cNvSpPr>
              <a:spLocks noChangeArrowheads="1"/>
            </p:cNvSpPr>
            <p:nvPr/>
          </p:nvSpPr>
          <p:spPr bwMode="auto">
            <a:xfrm>
              <a:off x="3732" y="2242"/>
              <a:ext cx="7" cy="7"/>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0" name="Line 41"/>
            <p:cNvSpPr>
              <a:spLocks noChangeShapeType="1"/>
            </p:cNvSpPr>
            <p:nvPr/>
          </p:nvSpPr>
          <p:spPr bwMode="auto">
            <a:xfrm>
              <a:off x="3732" y="2404"/>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1" name="Rectangle 42"/>
            <p:cNvSpPr>
              <a:spLocks noChangeArrowheads="1"/>
            </p:cNvSpPr>
            <p:nvPr/>
          </p:nvSpPr>
          <p:spPr bwMode="auto">
            <a:xfrm>
              <a:off x="3732" y="2404"/>
              <a:ext cx="7" cy="7"/>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2" name="Line 43"/>
            <p:cNvSpPr>
              <a:spLocks noChangeShapeType="1"/>
            </p:cNvSpPr>
            <p:nvPr/>
          </p:nvSpPr>
          <p:spPr bwMode="auto">
            <a:xfrm>
              <a:off x="3732" y="2566"/>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3" name="Rectangle 44"/>
            <p:cNvSpPr>
              <a:spLocks noChangeArrowheads="1"/>
            </p:cNvSpPr>
            <p:nvPr/>
          </p:nvSpPr>
          <p:spPr bwMode="auto">
            <a:xfrm>
              <a:off x="3732" y="2566"/>
              <a:ext cx="7" cy="7"/>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4" name="Line 45"/>
            <p:cNvSpPr>
              <a:spLocks noChangeShapeType="1"/>
            </p:cNvSpPr>
            <p:nvPr/>
          </p:nvSpPr>
          <p:spPr bwMode="auto">
            <a:xfrm>
              <a:off x="3732" y="2728"/>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5" name="Rectangle 46"/>
            <p:cNvSpPr>
              <a:spLocks noChangeArrowheads="1"/>
            </p:cNvSpPr>
            <p:nvPr/>
          </p:nvSpPr>
          <p:spPr bwMode="auto">
            <a:xfrm>
              <a:off x="3732" y="2728"/>
              <a:ext cx="7" cy="7"/>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6" name="Line 47"/>
            <p:cNvSpPr>
              <a:spLocks noChangeShapeType="1"/>
            </p:cNvSpPr>
            <p:nvPr/>
          </p:nvSpPr>
          <p:spPr bwMode="auto">
            <a:xfrm>
              <a:off x="3732" y="2890"/>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7" name="Rectangle 48"/>
            <p:cNvSpPr>
              <a:spLocks noChangeArrowheads="1"/>
            </p:cNvSpPr>
            <p:nvPr/>
          </p:nvSpPr>
          <p:spPr bwMode="auto">
            <a:xfrm>
              <a:off x="3732" y="2890"/>
              <a:ext cx="7" cy="7"/>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13350856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a:t>
            </a:r>
            <a:r>
              <a:rPr lang="en-GB" sz="2000" dirty="0">
                <a:solidFill>
                  <a:srgbClr val="E03882"/>
                </a:solidFill>
                <a:latin typeface="Ubuntu" charset="0"/>
                <a:ea typeface="Ubuntu" charset="0"/>
                <a:cs typeface="Ubuntu" charset="0"/>
              </a:rPr>
              <a:t>-</a:t>
            </a:r>
            <a:r>
              <a:rPr lang="en-GB" sz="2000" b="0" i="0" dirty="0" smtClean="0">
                <a:solidFill>
                  <a:srgbClr val="E03882"/>
                </a:solidFill>
                <a:latin typeface="Ubuntu" charset="0"/>
                <a:ea typeface="Ubuntu" charset="0"/>
                <a:cs typeface="Ubuntu" charset="0"/>
              </a:rPr>
              <a:t> Month 3 2020/21</a:t>
            </a:r>
          </a:p>
        </p:txBody>
      </p:sp>
      <p:sp>
        <p:nvSpPr>
          <p:cNvPr id="27"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tx2"/>
                </a:solidFill>
                <a:latin typeface="Ubuntu"/>
              </a:rPr>
              <a:t>COVID-19</a:t>
            </a:r>
            <a:endParaRPr lang="en-GB" sz="1200" b="1" dirty="0">
              <a:solidFill>
                <a:schemeClr val="tx2"/>
              </a:solidFill>
              <a:latin typeface="Ubuntu"/>
            </a:endParaRPr>
          </a:p>
        </p:txBody>
      </p:sp>
      <p:sp>
        <p:nvSpPr>
          <p:cNvPr id="28" name="TextBox 27"/>
          <p:cNvSpPr txBox="1"/>
          <p:nvPr/>
        </p:nvSpPr>
        <p:spPr>
          <a:xfrm>
            <a:off x="477923" y="1351598"/>
            <a:ext cx="8515157" cy="369332"/>
          </a:xfrm>
          <a:prstGeom prst="rect">
            <a:avLst/>
          </a:prstGeom>
          <a:noFill/>
        </p:spPr>
        <p:txBody>
          <a:bodyPr wrap="square" rtlCol="0">
            <a:spAutoFit/>
          </a:bodyPr>
          <a:lstStyle/>
          <a:p>
            <a:r>
              <a:rPr lang="en-GB" dirty="0" smtClean="0">
                <a:solidFill>
                  <a:srgbClr val="324F82"/>
                </a:solidFill>
                <a:latin typeface="Ubuntu" charset="0"/>
                <a:ea typeface="Ubuntu" charset="0"/>
                <a:cs typeface="Ubuntu" charset="0"/>
              </a:rPr>
              <a:t>Capital</a:t>
            </a:r>
            <a:endParaRPr lang="en-GB" b="0" i="0" dirty="0" smtClean="0">
              <a:solidFill>
                <a:srgbClr val="324F82"/>
              </a:solidFill>
              <a:latin typeface="Ubuntu" charset="0"/>
              <a:ea typeface="Ubuntu" charset="0"/>
              <a:cs typeface="Ubuntu" charset="0"/>
            </a:endParaRPr>
          </a:p>
        </p:txBody>
      </p:sp>
      <p:sp>
        <p:nvSpPr>
          <p:cNvPr id="31" name="Rectangle 30"/>
          <p:cNvSpPr/>
          <p:nvPr/>
        </p:nvSpPr>
        <p:spPr>
          <a:xfrm>
            <a:off x="6740240" y="2132606"/>
            <a:ext cx="4912014" cy="3123932"/>
          </a:xfrm>
          <a:prstGeom prst="rect">
            <a:avLst/>
          </a:prstGeom>
        </p:spPr>
        <p:txBody>
          <a:bodyPr wrap="square">
            <a:spAutoFit/>
          </a:bodyPr>
          <a:lstStyle/>
          <a:p>
            <a:pPr algn="just"/>
            <a:r>
              <a:rPr lang="en-GB" sz="1400" dirty="0">
                <a:solidFill>
                  <a:schemeClr val="tx1">
                    <a:lumMod val="75000"/>
                    <a:lumOff val="25000"/>
                  </a:schemeClr>
                </a:solidFill>
                <a:latin typeface="Calibri" panose="020F0502020204030204" pitchFamily="34" charset="0"/>
              </a:rPr>
              <a:t>Public Health Wales capital funding for 2020/21 totals £</a:t>
            </a:r>
            <a:r>
              <a:rPr lang="en-GB" sz="1400" dirty="0" smtClean="0">
                <a:solidFill>
                  <a:schemeClr val="tx1">
                    <a:lumMod val="75000"/>
                    <a:lumOff val="25000"/>
                  </a:schemeClr>
                </a:solidFill>
                <a:latin typeface="Calibri" panose="020F0502020204030204" pitchFamily="34" charset="0"/>
              </a:rPr>
              <a:t>4.826m</a:t>
            </a:r>
            <a:r>
              <a:rPr lang="en-GB" sz="1400" dirty="0">
                <a:solidFill>
                  <a:schemeClr val="tx1">
                    <a:lumMod val="75000"/>
                    <a:lumOff val="25000"/>
                  </a:schemeClr>
                </a:solidFill>
                <a:latin typeface="Calibri" panose="020F0502020204030204" pitchFamily="34" charset="0"/>
              </a:rPr>
              <a:t>, split as follows</a:t>
            </a:r>
            <a:r>
              <a:rPr lang="en-GB" sz="1400" dirty="0" smtClean="0">
                <a:solidFill>
                  <a:schemeClr val="tx1">
                    <a:lumMod val="75000"/>
                    <a:lumOff val="25000"/>
                  </a:schemeClr>
                </a:solidFill>
                <a:latin typeface="Calibri" panose="020F0502020204030204" pitchFamily="34" charset="0"/>
              </a:rPr>
              <a:t>:</a:t>
            </a:r>
          </a:p>
          <a:p>
            <a:pPr algn="just"/>
            <a:endParaRPr lang="en-GB" sz="1400" dirty="0">
              <a:solidFill>
                <a:schemeClr val="tx1">
                  <a:lumMod val="75000"/>
                  <a:lumOff val="25000"/>
                </a:schemeClr>
              </a:solidFill>
              <a:latin typeface="Calibri" panose="020F0502020204030204" pitchFamily="34" charset="0"/>
            </a:endParaRPr>
          </a:p>
          <a:p>
            <a:pPr marL="285750" indent="-285750" algn="just">
              <a:buFont typeface="Arial" panose="020B0604020202020204" pitchFamily="34" charset="0"/>
              <a:buChar char="•"/>
            </a:pPr>
            <a:r>
              <a:rPr lang="en-GB" sz="1400" dirty="0">
                <a:solidFill>
                  <a:schemeClr val="tx1">
                    <a:lumMod val="75000"/>
                    <a:lumOff val="25000"/>
                  </a:schemeClr>
                </a:solidFill>
                <a:latin typeface="Calibri" panose="020F0502020204030204" pitchFamily="34" charset="0"/>
              </a:rPr>
              <a:t>Discretionary £1.687m, £</a:t>
            </a:r>
            <a:r>
              <a:rPr lang="en-GB" sz="1400" dirty="0" smtClean="0">
                <a:solidFill>
                  <a:schemeClr val="tx1">
                    <a:lumMod val="75000"/>
                    <a:lumOff val="25000"/>
                  </a:schemeClr>
                </a:solidFill>
                <a:latin typeface="Calibri" panose="020F0502020204030204" pitchFamily="34" charset="0"/>
              </a:rPr>
              <a:t>154k </a:t>
            </a:r>
            <a:r>
              <a:rPr lang="en-GB" sz="1400" dirty="0">
                <a:solidFill>
                  <a:schemeClr val="tx1">
                    <a:lumMod val="75000"/>
                    <a:lumOff val="25000"/>
                  </a:schemeClr>
                </a:solidFill>
                <a:latin typeface="Calibri" panose="020F0502020204030204" pitchFamily="34" charset="0"/>
              </a:rPr>
              <a:t>of which has been allocated to support </a:t>
            </a:r>
            <a:r>
              <a:rPr lang="en-GB" sz="1400" dirty="0" smtClean="0">
                <a:solidFill>
                  <a:schemeClr val="tx1">
                    <a:lumMod val="75000"/>
                    <a:lumOff val="25000"/>
                  </a:schemeClr>
                </a:solidFill>
                <a:latin typeface="Calibri" panose="020F0502020204030204" pitchFamily="34" charset="0"/>
              </a:rPr>
              <a:t>COVID-19.  The allocation of the remaining £1.206m is currently being finalised.</a:t>
            </a:r>
            <a:endParaRPr lang="en-GB" sz="1400" dirty="0">
              <a:solidFill>
                <a:schemeClr val="tx1">
                  <a:lumMod val="75000"/>
                  <a:lumOff val="25000"/>
                </a:schemeClr>
              </a:solidFill>
              <a:latin typeface="Calibri" panose="020F0502020204030204" pitchFamily="34" charset="0"/>
            </a:endParaRPr>
          </a:p>
          <a:p>
            <a:pPr marL="285750" lvl="0" indent="-285750" algn="just">
              <a:buFont typeface="Arial" panose="020B0604020202020204" pitchFamily="34" charset="0"/>
              <a:buChar char="•"/>
            </a:pPr>
            <a:endParaRPr lang="en-GB" sz="1400" dirty="0" smtClean="0">
              <a:solidFill>
                <a:schemeClr val="tx1">
                  <a:lumMod val="75000"/>
                  <a:lumOff val="25000"/>
                </a:schemeClr>
              </a:solidFill>
              <a:latin typeface="Calibri" panose="020F0502020204030204" pitchFamily="34" charset="0"/>
            </a:endParaRPr>
          </a:p>
          <a:p>
            <a:pPr marL="285750" lvl="0" indent="-285750" algn="just">
              <a:buFont typeface="Arial" panose="020B0604020202020204" pitchFamily="34" charset="0"/>
              <a:buChar char="•"/>
            </a:pPr>
            <a:r>
              <a:rPr lang="en-GB" sz="1400" dirty="0" smtClean="0">
                <a:solidFill>
                  <a:schemeClr val="tx1">
                    <a:lumMod val="75000"/>
                    <a:lumOff val="25000"/>
                  </a:schemeClr>
                </a:solidFill>
                <a:latin typeface="Calibri" panose="020F0502020204030204" pitchFamily="34" charset="0"/>
              </a:rPr>
              <a:t>Strategic £3.139m </a:t>
            </a:r>
            <a:r>
              <a:rPr lang="en-GB" sz="1400" dirty="0">
                <a:solidFill>
                  <a:schemeClr val="tx1">
                    <a:lumMod val="75000"/>
                    <a:lumOff val="25000"/>
                  </a:schemeClr>
                </a:solidFill>
                <a:latin typeface="Calibri" panose="020F0502020204030204" pitchFamily="34" charset="0"/>
              </a:rPr>
              <a:t>in respect of COVID-19 is made up as follows:</a:t>
            </a:r>
          </a:p>
          <a:p>
            <a:pPr lvl="1"/>
            <a:endParaRPr lang="en-GB" sz="100" dirty="0" smtClean="0">
              <a:solidFill>
                <a:schemeClr val="tx1">
                  <a:lumMod val="75000"/>
                  <a:lumOff val="25000"/>
                </a:schemeClr>
              </a:solidFill>
              <a:latin typeface="Calibri" panose="020F0502020204030204" pitchFamily="34" charset="0"/>
            </a:endParaRPr>
          </a:p>
          <a:p>
            <a:pPr marL="742950" lvl="1" indent="-285750">
              <a:buFont typeface="Arial" panose="020B0604020202020204" pitchFamily="34" charset="0"/>
              <a:buChar char="•"/>
            </a:pPr>
            <a:r>
              <a:rPr lang="en-GB" sz="1400" dirty="0" smtClean="0">
                <a:solidFill>
                  <a:schemeClr val="tx1">
                    <a:lumMod val="75000"/>
                    <a:lumOff val="25000"/>
                  </a:schemeClr>
                </a:solidFill>
                <a:latin typeface="Calibri" panose="020F0502020204030204" pitchFamily="34" charset="0"/>
              </a:rPr>
              <a:t>Cepheid </a:t>
            </a:r>
            <a:r>
              <a:rPr lang="en-GB" sz="1400" dirty="0">
                <a:solidFill>
                  <a:schemeClr val="tx1">
                    <a:lumMod val="75000"/>
                    <a:lumOff val="25000"/>
                  </a:schemeClr>
                </a:solidFill>
                <a:latin typeface="Calibri" panose="020F0502020204030204" pitchFamily="34" charset="0"/>
              </a:rPr>
              <a:t>Systems - £751k</a:t>
            </a:r>
          </a:p>
          <a:p>
            <a:pPr marL="742950" lvl="1" indent="-285750">
              <a:buFont typeface="Arial" panose="020B0604020202020204" pitchFamily="34" charset="0"/>
              <a:buChar char="•"/>
            </a:pPr>
            <a:r>
              <a:rPr lang="en-GB" sz="1400" dirty="0">
                <a:solidFill>
                  <a:schemeClr val="tx1">
                    <a:lumMod val="75000"/>
                    <a:lumOff val="25000"/>
                  </a:schemeClr>
                </a:solidFill>
                <a:latin typeface="Calibri" panose="020F0502020204030204" pitchFamily="34" charset="0"/>
              </a:rPr>
              <a:t>Perkin Elmer Platforms - £740k</a:t>
            </a:r>
          </a:p>
          <a:p>
            <a:pPr marL="742950" lvl="1" indent="-285750">
              <a:buFont typeface="Arial" panose="020B0604020202020204" pitchFamily="34" charset="0"/>
              <a:buChar char="•"/>
            </a:pPr>
            <a:r>
              <a:rPr lang="en-GB" sz="1400" dirty="0" err="1">
                <a:solidFill>
                  <a:schemeClr val="tx1">
                    <a:lumMod val="75000"/>
                    <a:lumOff val="25000"/>
                  </a:schemeClr>
                </a:solidFill>
                <a:latin typeface="Calibri" panose="020F0502020204030204" pitchFamily="34" charset="0"/>
              </a:rPr>
              <a:t>Eplex</a:t>
            </a:r>
            <a:r>
              <a:rPr lang="en-GB" sz="1400" dirty="0">
                <a:solidFill>
                  <a:schemeClr val="tx1">
                    <a:lumMod val="75000"/>
                    <a:lumOff val="25000"/>
                  </a:schemeClr>
                </a:solidFill>
                <a:latin typeface="Calibri" panose="020F0502020204030204" pitchFamily="34" charset="0"/>
              </a:rPr>
              <a:t> - £553k</a:t>
            </a:r>
          </a:p>
          <a:p>
            <a:pPr marL="742950" lvl="1" indent="-285750">
              <a:buFont typeface="Arial" panose="020B0604020202020204" pitchFamily="34" charset="0"/>
              <a:buChar char="•"/>
            </a:pPr>
            <a:r>
              <a:rPr lang="en-GB" sz="1400" dirty="0">
                <a:solidFill>
                  <a:schemeClr val="tx1">
                    <a:lumMod val="75000"/>
                    <a:lumOff val="25000"/>
                  </a:schemeClr>
                </a:solidFill>
                <a:latin typeface="Calibri" panose="020F0502020204030204" pitchFamily="34" charset="0"/>
              </a:rPr>
              <a:t>MAST </a:t>
            </a:r>
            <a:r>
              <a:rPr lang="en-GB" sz="1400" dirty="0" err="1">
                <a:solidFill>
                  <a:schemeClr val="tx1">
                    <a:lumMod val="75000"/>
                    <a:lumOff val="25000"/>
                  </a:schemeClr>
                </a:solidFill>
                <a:latin typeface="Calibri" panose="020F0502020204030204" pitchFamily="34" charset="0"/>
              </a:rPr>
              <a:t>Seegene</a:t>
            </a:r>
            <a:r>
              <a:rPr lang="en-GB" sz="1400" dirty="0">
                <a:solidFill>
                  <a:schemeClr val="tx1">
                    <a:lumMod val="75000"/>
                    <a:lumOff val="25000"/>
                  </a:schemeClr>
                </a:solidFill>
                <a:latin typeface="Calibri" panose="020F0502020204030204" pitchFamily="34" charset="0"/>
              </a:rPr>
              <a:t> - £</a:t>
            </a:r>
            <a:r>
              <a:rPr lang="en-GB" sz="1400" dirty="0" smtClean="0">
                <a:solidFill>
                  <a:schemeClr val="tx1">
                    <a:lumMod val="75000"/>
                    <a:lumOff val="25000"/>
                  </a:schemeClr>
                </a:solidFill>
                <a:latin typeface="Calibri" panose="020F0502020204030204" pitchFamily="34" charset="0"/>
              </a:rPr>
              <a:t>666k</a:t>
            </a:r>
          </a:p>
          <a:p>
            <a:pPr marL="742950" lvl="1" indent="-285750">
              <a:buFont typeface="Arial" panose="020B0604020202020204" pitchFamily="34" charset="0"/>
              <a:buChar char="•"/>
            </a:pPr>
            <a:r>
              <a:rPr lang="en-GB" sz="1400" dirty="0" smtClean="0">
                <a:solidFill>
                  <a:schemeClr val="tx1">
                    <a:lumMod val="75000"/>
                    <a:lumOff val="25000"/>
                  </a:schemeClr>
                </a:solidFill>
                <a:latin typeface="Calibri" panose="020F0502020204030204" pitchFamily="34" charset="0"/>
              </a:rPr>
              <a:t>MAST x3 </a:t>
            </a:r>
            <a:r>
              <a:rPr lang="en-GB" sz="1400" dirty="0" err="1" smtClean="0">
                <a:solidFill>
                  <a:schemeClr val="tx1">
                    <a:lumMod val="75000"/>
                    <a:lumOff val="25000"/>
                  </a:schemeClr>
                </a:solidFill>
                <a:latin typeface="Calibri" panose="020F0502020204030204" pitchFamily="34" charset="0"/>
              </a:rPr>
              <a:t>Microlab</a:t>
            </a:r>
            <a:r>
              <a:rPr lang="en-GB" sz="1400" dirty="0" smtClean="0">
                <a:solidFill>
                  <a:schemeClr val="tx1">
                    <a:lumMod val="75000"/>
                    <a:lumOff val="25000"/>
                  </a:schemeClr>
                </a:solidFill>
                <a:latin typeface="Calibri" panose="020F0502020204030204" pitchFamily="34" charset="0"/>
              </a:rPr>
              <a:t> Starlet - £429k</a:t>
            </a:r>
            <a:endParaRPr lang="en-GB" sz="1400" dirty="0">
              <a:solidFill>
                <a:schemeClr val="tx1">
                  <a:lumMod val="75000"/>
                  <a:lumOff val="25000"/>
                </a:schemeClr>
              </a:solidFill>
              <a:latin typeface="Calibri" panose="020F0502020204030204" pitchFamily="34" charset="0"/>
            </a:endParaRPr>
          </a:p>
        </p:txBody>
      </p:sp>
      <p:sp>
        <p:nvSpPr>
          <p:cNvPr id="18" name="Right Arrow 17">
            <a:hlinkClick r:id="rId3"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a:hlinkClick r:id="rId4"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8" name="Rectangle 7"/>
          <p:cNvSpPr/>
          <p:nvPr/>
        </p:nvSpPr>
        <p:spPr>
          <a:xfrm>
            <a:off x="5113421" y="217280"/>
            <a:ext cx="1632858" cy="505466"/>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hlinkClick r:id="rId5" action="ppaction://hlinksldjump"/>
          </p:cNvPr>
          <p:cNvSpPr/>
          <p:nvPr/>
        </p:nvSpPr>
        <p:spPr>
          <a:xfrm>
            <a:off x="8582297" y="21463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11807301"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13</a:t>
            </a:r>
            <a:endParaRPr lang="en-GB" sz="3000" b="0" i="0" dirty="0" smtClean="0">
              <a:solidFill>
                <a:schemeClr val="bg1"/>
              </a:solidFill>
              <a:latin typeface="Ubuntu" charset="0"/>
              <a:ea typeface="Ubuntu" charset="0"/>
              <a:cs typeface="Ubuntu" charset="0"/>
            </a:endParaRPr>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graphicFrame>
        <p:nvGraphicFramePr>
          <p:cNvPr id="12" name="Object 11"/>
          <p:cNvGraphicFramePr>
            <a:graphicFrameLocks noChangeAspect="1"/>
          </p:cNvGraphicFramePr>
          <p:nvPr>
            <p:extLst/>
          </p:nvPr>
        </p:nvGraphicFramePr>
        <p:xfrm>
          <a:off x="477924" y="2247628"/>
          <a:ext cx="6014316" cy="2251220"/>
        </p:xfrm>
        <a:graphic>
          <a:graphicData uri="http://schemas.openxmlformats.org/presentationml/2006/ole">
            <mc:AlternateContent xmlns:mc="http://schemas.openxmlformats.org/markup-compatibility/2006">
              <mc:Choice xmlns:v="urn:schemas-microsoft-com:vml" Requires="v">
                <p:oleObj spid="_x0000_s9255" name="Worksheet" r:id="rId6" imgW="6416127" imgH="1927809" progId="Excel.Sheet.12">
                  <p:embed/>
                </p:oleObj>
              </mc:Choice>
              <mc:Fallback>
                <p:oleObj name="Worksheet" r:id="rId6" imgW="6416127" imgH="1927809" progId="Excel.Sheet.12">
                  <p:embed/>
                  <p:pic>
                    <p:nvPicPr>
                      <p:cNvPr id="12" name="Object 11"/>
                      <p:cNvPicPr/>
                      <p:nvPr/>
                    </p:nvPicPr>
                    <p:blipFill>
                      <a:blip r:embed="rId7"/>
                      <a:stretch>
                        <a:fillRect/>
                      </a:stretch>
                    </p:blipFill>
                    <p:spPr>
                      <a:xfrm>
                        <a:off x="477924" y="2247628"/>
                        <a:ext cx="6014316" cy="2251220"/>
                      </a:xfrm>
                      <a:prstGeom prst="rect">
                        <a:avLst/>
                      </a:prstGeom>
                    </p:spPr>
                  </p:pic>
                </p:oleObj>
              </mc:Fallback>
            </mc:AlternateContent>
          </a:graphicData>
        </a:graphic>
      </p:graphicFrame>
    </p:spTree>
    <p:extLst>
      <p:ext uri="{BB962C8B-B14F-4D97-AF65-F5344CB8AC3E}">
        <p14:creationId xmlns:p14="http://schemas.microsoft.com/office/powerpoint/2010/main" val="35075204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64146" y="729059"/>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a:t>
            </a:r>
            <a:r>
              <a:rPr lang="en-GB" sz="2000" dirty="0">
                <a:solidFill>
                  <a:srgbClr val="E03882"/>
                </a:solidFill>
                <a:latin typeface="Ubuntu" charset="0"/>
                <a:ea typeface="Ubuntu" charset="0"/>
                <a:cs typeface="Ubuntu" charset="0"/>
              </a:rPr>
              <a:t>-</a:t>
            </a:r>
            <a:r>
              <a:rPr lang="en-GB" sz="2000" dirty="0" smtClean="0">
                <a:solidFill>
                  <a:srgbClr val="E03882"/>
                </a:solidFill>
                <a:latin typeface="Ubuntu" charset="0"/>
                <a:ea typeface="Ubuntu" charset="0"/>
                <a:cs typeface="Ubuntu" charset="0"/>
              </a:rPr>
              <a:t> Month 3 </a:t>
            </a:r>
            <a:r>
              <a:rPr lang="en-GB" sz="2000" b="0" i="0" dirty="0" smtClean="0">
                <a:solidFill>
                  <a:srgbClr val="E03882"/>
                </a:solidFill>
                <a:latin typeface="Ubuntu" charset="0"/>
                <a:ea typeface="Ubuntu" charset="0"/>
                <a:cs typeface="Ubuntu" charset="0"/>
              </a:rPr>
              <a:t>2020/21</a:t>
            </a:r>
          </a:p>
        </p:txBody>
      </p:sp>
      <p:sp>
        <p:nvSpPr>
          <p:cNvPr id="21" name="Rectangle 20"/>
          <p:cNvSpPr/>
          <p:nvPr/>
        </p:nvSpPr>
        <p:spPr>
          <a:xfrm>
            <a:off x="495678" y="1454618"/>
            <a:ext cx="6106647" cy="4455066"/>
          </a:xfrm>
          <a:prstGeom prst="rect">
            <a:avLst/>
          </a:prstGeom>
        </p:spPr>
        <p:txBody>
          <a:bodyPr wrap="square">
            <a:spAutoFit/>
          </a:bodyPr>
          <a:lstStyle/>
          <a:p>
            <a:r>
              <a:rPr lang="en-GB" sz="1050" dirty="0">
                <a:solidFill>
                  <a:schemeClr val="tx1">
                    <a:lumMod val="75000"/>
                    <a:lumOff val="25000"/>
                  </a:schemeClr>
                </a:solidFill>
              </a:rPr>
              <a:t>The Balance Sheet, or Statement of Financial Position, reports the assets, liabilities and reserves of the organisation at a specific point in time. </a:t>
            </a:r>
          </a:p>
          <a:p>
            <a:endParaRPr lang="en-GB" sz="1050" dirty="0">
              <a:solidFill>
                <a:schemeClr val="tx1">
                  <a:lumMod val="75000"/>
                  <a:lumOff val="25000"/>
                </a:schemeClr>
              </a:solidFill>
            </a:endParaRPr>
          </a:p>
          <a:p>
            <a:r>
              <a:rPr lang="en-GB" sz="1050" b="1" dirty="0">
                <a:solidFill>
                  <a:schemeClr val="tx1">
                    <a:lumMod val="75000"/>
                    <a:lumOff val="25000"/>
                  </a:schemeClr>
                </a:solidFill>
              </a:rPr>
              <a:t>Non-Current Assets</a:t>
            </a:r>
          </a:p>
          <a:p>
            <a:pPr lvl="0">
              <a:defRPr/>
            </a:pPr>
            <a:r>
              <a:rPr lang="en-GB" sz="1050" dirty="0">
                <a:solidFill>
                  <a:schemeClr val="tx1">
                    <a:lumMod val="75000"/>
                    <a:lumOff val="25000"/>
                  </a:schemeClr>
                </a:solidFill>
              </a:rPr>
              <a:t>Property, plant and equipment has increased by £2.276m.  This reflects the net position of our capital purchases to month 3.  The majority of this (£2.110m) being on Covid-19 projects.</a:t>
            </a:r>
          </a:p>
          <a:p>
            <a:pPr lvl="0">
              <a:defRPr/>
            </a:pPr>
            <a:endParaRPr lang="en-GB" sz="1050" dirty="0">
              <a:solidFill>
                <a:schemeClr val="tx1">
                  <a:lumMod val="75000"/>
                  <a:lumOff val="25000"/>
                </a:schemeClr>
              </a:solidFill>
            </a:endParaRPr>
          </a:p>
          <a:p>
            <a:pPr lvl="0">
              <a:defRPr/>
            </a:pPr>
            <a:r>
              <a:rPr lang="en-GB" sz="1050" b="1" dirty="0">
                <a:solidFill>
                  <a:schemeClr val="tx1">
                    <a:lumMod val="75000"/>
                    <a:lumOff val="25000"/>
                  </a:schemeClr>
                </a:solidFill>
              </a:rPr>
              <a:t>Current Assets</a:t>
            </a:r>
          </a:p>
          <a:p>
            <a:pPr lvl="0">
              <a:defRPr/>
            </a:pPr>
            <a:r>
              <a:rPr lang="en-GB" sz="1050" dirty="0">
                <a:solidFill>
                  <a:schemeClr val="tx1">
                    <a:lumMod val="75000"/>
                    <a:lumOff val="25000"/>
                  </a:schemeClr>
                </a:solidFill>
              </a:rPr>
              <a:t>Stock has increased by £11.654m due to month 3 purchases of Covid-19 consumables for Cardiff laboratories.  Current trade and other receivables has increased by £12.476m.  This increase is predominantly on Whole of Government Accounts receivables and relates to the Welsh Government core income invoice for July which is raised a month in advance to ensure receipt in time for July (£8.860m).</a:t>
            </a:r>
          </a:p>
          <a:p>
            <a:pPr lvl="0">
              <a:defRPr/>
            </a:pPr>
            <a:endParaRPr lang="en-GB" sz="1050" dirty="0">
              <a:solidFill>
                <a:schemeClr val="tx1">
                  <a:lumMod val="75000"/>
                  <a:lumOff val="25000"/>
                </a:schemeClr>
              </a:solidFill>
            </a:endParaRPr>
          </a:p>
          <a:p>
            <a:pPr lvl="0">
              <a:defRPr/>
            </a:pPr>
            <a:r>
              <a:rPr lang="en-GB" sz="1050" dirty="0">
                <a:solidFill>
                  <a:schemeClr val="tx1">
                    <a:lumMod val="75000"/>
                    <a:lumOff val="25000"/>
                  </a:schemeClr>
                </a:solidFill>
              </a:rPr>
              <a:t>The cash position has reduced by £8.337m due mainly to large payments to suppliers of Covid-19 consumables. The Trust has received £10m of funding from Welsh Government in early July as a contribution to </a:t>
            </a:r>
            <a:r>
              <a:rPr lang="en-GB" sz="1050" dirty="0" smtClean="0">
                <a:solidFill>
                  <a:schemeClr val="tx1">
                    <a:lumMod val="75000"/>
                    <a:lumOff val="25000"/>
                  </a:schemeClr>
                </a:solidFill>
              </a:rPr>
              <a:t>the Q1 </a:t>
            </a:r>
            <a:r>
              <a:rPr lang="en-GB" sz="1050" dirty="0">
                <a:solidFill>
                  <a:schemeClr val="tx1">
                    <a:lumMod val="75000"/>
                    <a:lumOff val="25000"/>
                  </a:schemeClr>
                </a:solidFill>
              </a:rPr>
              <a:t>Covid-19 costs incurred. </a:t>
            </a:r>
          </a:p>
          <a:p>
            <a:pPr lvl="0">
              <a:defRPr/>
            </a:pPr>
            <a:endParaRPr lang="en-GB" sz="1050" dirty="0">
              <a:solidFill>
                <a:schemeClr val="tx1">
                  <a:lumMod val="75000"/>
                  <a:lumOff val="25000"/>
                </a:schemeClr>
              </a:solidFill>
            </a:endParaRPr>
          </a:p>
          <a:p>
            <a:r>
              <a:rPr lang="en-GB" sz="1050" b="1" dirty="0">
                <a:solidFill>
                  <a:schemeClr val="tx1">
                    <a:lumMod val="75000"/>
                    <a:lumOff val="25000"/>
                  </a:schemeClr>
                </a:solidFill>
              </a:rPr>
              <a:t>Current liabilities</a:t>
            </a:r>
          </a:p>
          <a:p>
            <a:r>
              <a:rPr lang="en-GB" sz="1050" dirty="0">
                <a:solidFill>
                  <a:schemeClr val="tx1">
                    <a:lumMod val="75000"/>
                    <a:lumOff val="25000"/>
                  </a:schemeClr>
                </a:solidFill>
              </a:rPr>
              <a:t>Current trade and other payables has increased by £17.099m.  This increase is due to the WG income mentioned above which is treated as deferred income (£9.388m) and a further increase for month 3 relates to accruals for the Covid-19 consumables purchased from Perkin Elmer (£6.493m).  The increase in provisions of </a:t>
            </a:r>
            <a:r>
              <a:rPr lang="en-GB" sz="1050" dirty="0" smtClean="0">
                <a:solidFill>
                  <a:schemeClr val="tx1">
                    <a:lumMod val="75000"/>
                    <a:lumOff val="25000"/>
                  </a:schemeClr>
                </a:solidFill>
              </a:rPr>
              <a:t>£0.858m </a:t>
            </a:r>
            <a:r>
              <a:rPr lang="en-GB" sz="1050" dirty="0">
                <a:solidFill>
                  <a:schemeClr val="tx1">
                    <a:lumMod val="75000"/>
                    <a:lumOff val="25000"/>
                  </a:schemeClr>
                </a:solidFill>
              </a:rPr>
              <a:t>is primarily due to 3 new cases in June 20/21.  The Trust is only liable for £75k of the increase in provision (the first £25k of payments on each case) with the remainder being reimbursed by the Welsh Risk Pool.</a:t>
            </a:r>
            <a:endParaRPr lang="en-GB" sz="1050" b="1" dirty="0">
              <a:solidFill>
                <a:schemeClr val="tx1">
                  <a:lumMod val="75000"/>
                  <a:lumOff val="25000"/>
                </a:schemeClr>
              </a:solidFill>
            </a:endParaRPr>
          </a:p>
        </p:txBody>
      </p:sp>
      <p:sp>
        <p:nvSpPr>
          <p:cNvPr id="83" name="TextBox 82"/>
          <p:cNvSpPr txBox="1"/>
          <p:nvPr/>
        </p:nvSpPr>
        <p:spPr>
          <a:xfrm>
            <a:off x="477923" y="1075076"/>
            <a:ext cx="8515157" cy="369332"/>
          </a:xfrm>
          <a:prstGeom prst="rect">
            <a:avLst/>
          </a:prstGeom>
          <a:noFill/>
        </p:spPr>
        <p:txBody>
          <a:bodyPr wrap="square" rtlCol="0">
            <a:spAutoFit/>
          </a:bodyPr>
          <a:lstStyle/>
          <a:p>
            <a:r>
              <a:rPr lang="en-GB" b="0" i="0" dirty="0" smtClean="0">
                <a:solidFill>
                  <a:srgbClr val="324F82"/>
                </a:solidFill>
                <a:latin typeface="Ubuntu" charset="0"/>
                <a:ea typeface="Ubuntu" charset="0"/>
                <a:cs typeface="Ubuntu" charset="0"/>
              </a:rPr>
              <a:t>Balance Sheet</a:t>
            </a:r>
          </a:p>
        </p:txBody>
      </p:sp>
      <p:sp>
        <p:nvSpPr>
          <p:cNvPr id="18" name="Right Arrow 17">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ight Arrow 23">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7" name="Rectangle 26">
            <a:hlinkClick r:id="rId4" action="ppaction://hlinksldjump"/>
          </p:cNvPr>
          <p:cNvSpPr/>
          <p:nvPr/>
        </p:nvSpPr>
        <p:spPr>
          <a:xfrm>
            <a:off x="8584833" y="206229"/>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3469047" y="216144"/>
            <a:ext cx="1632858" cy="475896"/>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25056"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14</a:t>
            </a:r>
            <a:endParaRPr lang="en-GB" sz="3000" b="0" i="0" dirty="0" smtClean="0">
              <a:solidFill>
                <a:schemeClr val="bg1"/>
              </a:solidFill>
              <a:latin typeface="Ubuntu" charset="0"/>
              <a:ea typeface="Ubuntu" charset="0"/>
              <a:cs typeface="Ubuntu" charset="0"/>
            </a:endParaRPr>
          </a:p>
        </p:txBody>
      </p:sp>
      <p:sp>
        <p:nvSpPr>
          <p:cNvPr id="19"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latin typeface="Ubuntu"/>
              </a:rPr>
              <a:t>COVID-19</a:t>
            </a:r>
            <a:endParaRPr lang="en-GB" sz="1200" b="1" dirty="0">
              <a:latin typeface="Ubuntu"/>
            </a:endParaRPr>
          </a:p>
        </p:txBody>
      </p:sp>
      <p:graphicFrame>
        <p:nvGraphicFramePr>
          <p:cNvPr id="9" name="Table 8"/>
          <p:cNvGraphicFramePr>
            <a:graphicFrameLocks noGrp="1"/>
          </p:cNvGraphicFramePr>
          <p:nvPr>
            <p:extLst>
              <p:ext uri="{D42A27DB-BD31-4B8C-83A1-F6EECF244321}">
                <p14:modId xmlns:p14="http://schemas.microsoft.com/office/powerpoint/2010/main" val="4211212365"/>
              </p:ext>
            </p:extLst>
          </p:nvPr>
        </p:nvGraphicFramePr>
        <p:xfrm>
          <a:off x="6991467" y="734473"/>
          <a:ext cx="5011138" cy="5175211"/>
        </p:xfrm>
        <a:graphic>
          <a:graphicData uri="http://schemas.openxmlformats.org/drawingml/2006/table">
            <a:tbl>
              <a:tblPr/>
              <a:tblGrid>
                <a:gridCol w="2786809">
                  <a:extLst>
                    <a:ext uri="{9D8B030D-6E8A-4147-A177-3AD203B41FA5}">
                      <a16:colId xmlns:a16="http://schemas.microsoft.com/office/drawing/2014/main" val="2020687887"/>
                    </a:ext>
                  </a:extLst>
                </a:gridCol>
                <a:gridCol w="741443">
                  <a:extLst>
                    <a:ext uri="{9D8B030D-6E8A-4147-A177-3AD203B41FA5}">
                      <a16:colId xmlns:a16="http://schemas.microsoft.com/office/drawing/2014/main" val="1744521272"/>
                    </a:ext>
                  </a:extLst>
                </a:gridCol>
                <a:gridCol w="741443">
                  <a:extLst>
                    <a:ext uri="{9D8B030D-6E8A-4147-A177-3AD203B41FA5}">
                      <a16:colId xmlns:a16="http://schemas.microsoft.com/office/drawing/2014/main" val="3126160589"/>
                    </a:ext>
                  </a:extLst>
                </a:gridCol>
                <a:gridCol w="741443">
                  <a:extLst>
                    <a:ext uri="{9D8B030D-6E8A-4147-A177-3AD203B41FA5}">
                      <a16:colId xmlns:a16="http://schemas.microsoft.com/office/drawing/2014/main" val="748116591"/>
                    </a:ext>
                  </a:extLst>
                </a:gridCol>
              </a:tblGrid>
              <a:tr h="469708">
                <a:tc>
                  <a:txBody>
                    <a:bodyPr/>
                    <a:lstStyle/>
                    <a:p>
                      <a:pPr algn="l" fontAlgn="ctr"/>
                      <a:r>
                        <a:rPr lang="en-GB" sz="600" b="1" i="0" u="none" strike="noStrike" dirty="0">
                          <a:solidFill>
                            <a:srgbClr val="FFFFFF"/>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5B9BD5"/>
                    </a:solidFill>
                  </a:tcPr>
                </a:tc>
                <a:tc>
                  <a:txBody>
                    <a:bodyPr/>
                    <a:lstStyle/>
                    <a:p>
                      <a:pPr algn="ctr" fontAlgn="ctr"/>
                      <a:r>
                        <a:rPr lang="en-GB" sz="600" b="1" i="0" u="none" strike="noStrike" dirty="0">
                          <a:solidFill>
                            <a:srgbClr val="FFFFFF"/>
                          </a:solidFill>
                          <a:effectLst/>
                          <a:latin typeface="Verdana" panose="020B0604030504040204" pitchFamily="34" charset="0"/>
                        </a:rPr>
                        <a:t>Opening Balance 1/4/2020 £000s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5B9BD5"/>
                    </a:solidFill>
                  </a:tcPr>
                </a:tc>
                <a:tc>
                  <a:txBody>
                    <a:bodyPr/>
                    <a:lstStyle/>
                    <a:p>
                      <a:pPr algn="ctr" fontAlgn="ctr"/>
                      <a:r>
                        <a:rPr lang="en-GB" sz="600" b="1" i="0" u="none" strike="noStrike">
                          <a:solidFill>
                            <a:srgbClr val="FFFFFF"/>
                          </a:solidFill>
                          <a:effectLst/>
                          <a:latin typeface="Verdana" panose="020B0604030504040204" pitchFamily="34" charset="0"/>
                        </a:rPr>
                        <a:t>Movement £000s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5B9BD5"/>
                    </a:solidFill>
                  </a:tcPr>
                </a:tc>
                <a:tc>
                  <a:txBody>
                    <a:bodyPr/>
                    <a:lstStyle/>
                    <a:p>
                      <a:pPr algn="ctr" fontAlgn="ctr"/>
                      <a:r>
                        <a:rPr lang="en-GB" sz="600" b="1" i="0" u="none" strike="noStrike">
                          <a:solidFill>
                            <a:srgbClr val="FFFFFF"/>
                          </a:solidFill>
                          <a:effectLst/>
                          <a:latin typeface="Verdana" panose="020B0604030504040204" pitchFamily="34" charset="0"/>
                        </a:rPr>
                        <a:t>Closing Balance 30/06/20  £000s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5B9BD5"/>
                    </a:solidFill>
                  </a:tcPr>
                </a:tc>
                <a:extLst>
                  <a:ext uri="{0D108BD9-81ED-4DB2-BD59-A6C34878D82A}">
                    <a16:rowId xmlns:a16="http://schemas.microsoft.com/office/drawing/2014/main" val="3409312269"/>
                  </a:ext>
                </a:extLst>
              </a:tr>
              <a:tr h="142591">
                <a:tc>
                  <a:txBody>
                    <a:bodyPr/>
                    <a:lstStyle/>
                    <a:p>
                      <a:pPr algn="l" fontAlgn="ctr"/>
                      <a:r>
                        <a:rPr lang="en-GB" sz="600" b="1"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600" b="1"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600" b="1"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600" b="1" i="0" u="none" strike="noStrike">
                          <a:solidFill>
                            <a:srgbClr val="000000"/>
                          </a:solidFill>
                          <a:effectLst/>
                          <a:latin typeface="Verdana" panose="020B0604030504040204" pitchFamily="34" charset="0"/>
                        </a:rPr>
                        <a:t> </a:t>
                      </a:r>
                    </a:p>
                  </a:txBody>
                  <a:tcPr marL="0" marR="0" marT="0" marB="0" anchor="ctr">
                    <a:lnL>
                      <a:noFill/>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3075625377"/>
                  </a:ext>
                </a:extLst>
              </a:tr>
              <a:tr h="142591">
                <a:tc>
                  <a:txBody>
                    <a:bodyPr/>
                    <a:lstStyle/>
                    <a:p>
                      <a:pPr algn="l" fontAlgn="ctr"/>
                      <a:r>
                        <a:rPr lang="en-GB" sz="700" b="1" i="0" u="none" strike="noStrike">
                          <a:solidFill>
                            <a:srgbClr val="000000"/>
                          </a:solidFill>
                          <a:effectLst/>
                          <a:latin typeface="Verdana" panose="020B0604030504040204" pitchFamily="34" charset="0"/>
                        </a:rPr>
                        <a:t>Non-Current Assets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ctr" fontAlgn="ctr"/>
                      <a:r>
                        <a:rPr lang="en-GB" sz="700" b="1"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ctr" fontAlgn="ctr"/>
                      <a:r>
                        <a:rPr lang="en-GB" sz="700" b="1"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2441648225"/>
                  </a:ext>
                </a:extLst>
              </a:tr>
              <a:tr h="142591">
                <a:tc>
                  <a:txBody>
                    <a:bodyPr/>
                    <a:lstStyle/>
                    <a:p>
                      <a:pPr algn="l" fontAlgn="ctr"/>
                      <a:r>
                        <a:rPr lang="en-GB" sz="700" b="0" i="0" u="none" strike="noStrike">
                          <a:solidFill>
                            <a:srgbClr val="000000"/>
                          </a:solidFill>
                          <a:effectLst/>
                          <a:latin typeface="Verdana" panose="020B0604030504040204" pitchFamily="34" charset="0"/>
                        </a:rPr>
                        <a:t>Property, plant and equipment</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11,941</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2,276</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14,217</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1314016921"/>
                  </a:ext>
                </a:extLst>
              </a:tr>
              <a:tr h="142591">
                <a:tc>
                  <a:txBody>
                    <a:bodyPr/>
                    <a:lstStyle/>
                    <a:p>
                      <a:pPr algn="l" fontAlgn="ctr"/>
                      <a:r>
                        <a:rPr lang="en-GB" sz="700" b="0" i="0" u="none" strike="noStrike">
                          <a:solidFill>
                            <a:srgbClr val="000000"/>
                          </a:solidFill>
                          <a:effectLst/>
                          <a:latin typeface="Verdana" panose="020B0604030504040204" pitchFamily="34" charset="0"/>
                        </a:rPr>
                        <a:t>Intangible assets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1,334</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effectLst/>
                          <a:latin typeface="Verdana" panose="020B0604030504040204" pitchFamily="34" charset="0"/>
                        </a:rPr>
                        <a:t>0</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effectLst/>
                          <a:latin typeface="Verdana" panose="020B0604030504040204" pitchFamily="34" charset="0"/>
                        </a:rPr>
                        <a:t>1,334</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3934936304"/>
                  </a:ext>
                </a:extLst>
              </a:tr>
              <a:tr h="142591">
                <a:tc>
                  <a:txBody>
                    <a:bodyPr/>
                    <a:lstStyle/>
                    <a:p>
                      <a:pPr algn="l" fontAlgn="ctr"/>
                      <a:r>
                        <a:rPr lang="en-GB" sz="700" b="0" i="0" u="none" strike="noStrike">
                          <a:solidFill>
                            <a:srgbClr val="000000"/>
                          </a:solidFill>
                          <a:effectLst/>
                          <a:latin typeface="Verdana" panose="020B0604030504040204" pitchFamily="34" charset="0"/>
                        </a:rPr>
                        <a:t>Trade and other receivables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0</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0</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0</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1600996561"/>
                  </a:ext>
                </a:extLst>
              </a:tr>
              <a:tr h="142591">
                <a:tc>
                  <a:txBody>
                    <a:bodyPr/>
                    <a:lstStyle/>
                    <a:p>
                      <a:pPr algn="l" fontAlgn="ctr"/>
                      <a:r>
                        <a:rPr lang="en-GB" sz="700" b="1" i="0" u="none" strike="noStrike">
                          <a:solidFill>
                            <a:srgbClr val="000000"/>
                          </a:solidFill>
                          <a:effectLst/>
                          <a:latin typeface="Verdana" panose="020B0604030504040204" pitchFamily="34" charset="0"/>
                        </a:rPr>
                        <a:t>Non-Current Assets sub total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tc>
                  <a:txBody>
                    <a:bodyPr/>
                    <a:lstStyle/>
                    <a:p>
                      <a:pPr algn="r" fontAlgn="ctr"/>
                      <a:r>
                        <a:rPr lang="en-GB" sz="700" b="1" i="0" u="none" strike="noStrike">
                          <a:solidFill>
                            <a:srgbClr val="000000"/>
                          </a:solidFill>
                          <a:effectLst/>
                          <a:latin typeface="Verdana" panose="020B0604030504040204" pitchFamily="34" charset="0"/>
                        </a:rPr>
                        <a:t>13,275</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tc>
                  <a:txBody>
                    <a:bodyPr/>
                    <a:lstStyle/>
                    <a:p>
                      <a:pPr algn="r" fontAlgn="ctr"/>
                      <a:r>
                        <a:rPr lang="en-GB" sz="700" b="1" i="0" u="none" strike="noStrike">
                          <a:solidFill>
                            <a:srgbClr val="000000"/>
                          </a:solidFill>
                          <a:effectLst/>
                          <a:latin typeface="Verdana" panose="020B0604030504040204" pitchFamily="34" charset="0"/>
                        </a:rPr>
                        <a:t>2,276</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tc>
                  <a:txBody>
                    <a:bodyPr/>
                    <a:lstStyle/>
                    <a:p>
                      <a:pPr algn="r" fontAlgn="ctr"/>
                      <a:r>
                        <a:rPr lang="en-GB" sz="700" b="1" i="0" u="none" strike="noStrike">
                          <a:solidFill>
                            <a:srgbClr val="000000"/>
                          </a:solidFill>
                          <a:effectLst/>
                          <a:latin typeface="Verdana" panose="020B0604030504040204" pitchFamily="34" charset="0"/>
                        </a:rPr>
                        <a:t>15,551</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extLst>
                  <a:ext uri="{0D108BD9-81ED-4DB2-BD59-A6C34878D82A}">
                    <a16:rowId xmlns:a16="http://schemas.microsoft.com/office/drawing/2014/main" val="4009045776"/>
                  </a:ext>
                </a:extLst>
              </a:tr>
              <a:tr h="142591">
                <a:tc>
                  <a:txBody>
                    <a:bodyPr/>
                    <a:lstStyle/>
                    <a:p>
                      <a:pPr algn="l" fontAlgn="ctr"/>
                      <a:r>
                        <a:rPr lang="en-GB" sz="700" b="1"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1"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1"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1" i="0" u="none" strike="noStrike">
                          <a:solidFill>
                            <a:srgbClr val="000000"/>
                          </a:solidFill>
                          <a:effectLst/>
                          <a:latin typeface="Verdana" panose="020B0604030504040204" pitchFamily="34" charset="0"/>
                        </a:rPr>
                        <a:t> </a:t>
                      </a:r>
                    </a:p>
                  </a:txBody>
                  <a:tcPr marL="0" marR="0" marT="0" marB="0" anchor="ctr">
                    <a:lnL>
                      <a:noFill/>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3049360557"/>
                  </a:ext>
                </a:extLst>
              </a:tr>
              <a:tr h="142591">
                <a:tc>
                  <a:txBody>
                    <a:bodyPr/>
                    <a:lstStyle/>
                    <a:p>
                      <a:pPr algn="l" fontAlgn="ctr"/>
                      <a:r>
                        <a:rPr lang="en-GB" sz="700" b="1" i="0" u="none" strike="noStrike">
                          <a:solidFill>
                            <a:srgbClr val="000000"/>
                          </a:solidFill>
                          <a:effectLst/>
                          <a:latin typeface="Verdana" panose="020B0604030504040204" pitchFamily="34" charset="0"/>
                        </a:rPr>
                        <a:t>Current Assets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1109844603"/>
                  </a:ext>
                </a:extLst>
              </a:tr>
              <a:tr h="142591">
                <a:tc>
                  <a:txBody>
                    <a:bodyPr/>
                    <a:lstStyle/>
                    <a:p>
                      <a:pPr algn="l" fontAlgn="ctr"/>
                      <a:r>
                        <a:rPr lang="en-GB" sz="700" b="0" i="0" u="none" strike="noStrike">
                          <a:solidFill>
                            <a:srgbClr val="000000"/>
                          </a:solidFill>
                          <a:effectLst/>
                          <a:latin typeface="Verdana" panose="020B0604030504040204" pitchFamily="34" charset="0"/>
                        </a:rPr>
                        <a:t>Inventories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866</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effectLst/>
                          <a:latin typeface="Verdana" panose="020B0604030504040204" pitchFamily="34" charset="0"/>
                        </a:rPr>
                        <a:t>11,654</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effectLst/>
                          <a:latin typeface="Verdana" panose="020B0604030504040204" pitchFamily="34" charset="0"/>
                        </a:rPr>
                        <a:t>12,519</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4134309043"/>
                  </a:ext>
                </a:extLst>
              </a:tr>
              <a:tr h="142591">
                <a:tc>
                  <a:txBody>
                    <a:bodyPr/>
                    <a:lstStyle/>
                    <a:p>
                      <a:pPr algn="l" fontAlgn="ctr"/>
                      <a:r>
                        <a:rPr lang="en-GB" sz="700" b="0" i="0" u="none" strike="noStrike">
                          <a:solidFill>
                            <a:srgbClr val="000000"/>
                          </a:solidFill>
                          <a:effectLst/>
                          <a:latin typeface="Verdana" panose="020B0604030504040204" pitchFamily="34" charset="0"/>
                        </a:rPr>
                        <a:t>Trade and other receivables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14,470</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effectLst/>
                          <a:latin typeface="Verdana" panose="020B0604030504040204" pitchFamily="34" charset="0"/>
                        </a:rPr>
                        <a:t>12,476</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effectLst/>
                          <a:latin typeface="Verdana" panose="020B0604030504040204" pitchFamily="34" charset="0"/>
                        </a:rPr>
                        <a:t>26,946</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3154678972"/>
                  </a:ext>
                </a:extLst>
              </a:tr>
              <a:tr h="142591">
                <a:tc>
                  <a:txBody>
                    <a:bodyPr/>
                    <a:lstStyle/>
                    <a:p>
                      <a:pPr algn="l" fontAlgn="ctr"/>
                      <a:r>
                        <a:rPr lang="en-GB" sz="700" b="0" i="0" u="none" strike="noStrike">
                          <a:solidFill>
                            <a:srgbClr val="000000"/>
                          </a:solidFill>
                          <a:effectLst/>
                          <a:latin typeface="Verdana" panose="020B0604030504040204" pitchFamily="34" charset="0"/>
                        </a:rPr>
                        <a:t>Cash and cash equivalents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8,819</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effectLst/>
                          <a:latin typeface="Verdana" panose="020B0604030504040204" pitchFamily="34" charset="0"/>
                        </a:rPr>
                        <a:t>(8,337)</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effectLst/>
                          <a:latin typeface="Verdana" panose="020B0604030504040204" pitchFamily="34" charset="0"/>
                        </a:rPr>
                        <a:t>482</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2432221571"/>
                  </a:ext>
                </a:extLst>
              </a:tr>
              <a:tr h="142591">
                <a:tc>
                  <a:txBody>
                    <a:bodyPr/>
                    <a:lstStyle/>
                    <a:p>
                      <a:pPr algn="l" fontAlgn="ctr"/>
                      <a:r>
                        <a:rPr lang="en-GB" sz="700" b="1" i="0" u="none" strike="noStrike">
                          <a:solidFill>
                            <a:srgbClr val="000000"/>
                          </a:solidFill>
                          <a:effectLst/>
                          <a:latin typeface="Verdana" panose="020B0604030504040204" pitchFamily="34" charset="0"/>
                        </a:rPr>
                        <a:t>Current Assets sub total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tc>
                  <a:txBody>
                    <a:bodyPr/>
                    <a:lstStyle/>
                    <a:p>
                      <a:pPr algn="r" fontAlgn="ctr"/>
                      <a:r>
                        <a:rPr lang="en-GB" sz="700" b="1" i="0" u="none" strike="noStrike">
                          <a:solidFill>
                            <a:srgbClr val="000000"/>
                          </a:solidFill>
                          <a:effectLst/>
                          <a:latin typeface="Verdana" panose="020B0604030504040204" pitchFamily="34" charset="0"/>
                        </a:rPr>
                        <a:t>24,155</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tc>
                  <a:txBody>
                    <a:bodyPr/>
                    <a:lstStyle/>
                    <a:p>
                      <a:pPr algn="r" fontAlgn="ctr"/>
                      <a:r>
                        <a:rPr lang="en-GB" sz="700" b="1" i="0" u="none" strike="noStrike">
                          <a:solidFill>
                            <a:srgbClr val="000000"/>
                          </a:solidFill>
                          <a:effectLst/>
                          <a:latin typeface="Verdana" panose="020B0604030504040204" pitchFamily="34" charset="0"/>
                        </a:rPr>
                        <a:t>15,792</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tc>
                  <a:txBody>
                    <a:bodyPr/>
                    <a:lstStyle/>
                    <a:p>
                      <a:pPr algn="r" fontAlgn="ctr"/>
                      <a:r>
                        <a:rPr lang="en-GB" sz="700" b="1" i="0" u="none" strike="noStrike">
                          <a:solidFill>
                            <a:srgbClr val="000000"/>
                          </a:solidFill>
                          <a:effectLst/>
                          <a:latin typeface="Verdana" panose="020B0604030504040204" pitchFamily="34" charset="0"/>
                        </a:rPr>
                        <a:t>39,947</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extLst>
                  <a:ext uri="{0D108BD9-81ED-4DB2-BD59-A6C34878D82A}">
                    <a16:rowId xmlns:a16="http://schemas.microsoft.com/office/drawing/2014/main" val="3943903378"/>
                  </a:ext>
                </a:extLst>
              </a:tr>
              <a:tr h="142591">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a:noFill/>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1985086525"/>
                  </a:ext>
                </a:extLst>
              </a:tr>
              <a:tr h="142591">
                <a:tc>
                  <a:txBody>
                    <a:bodyPr/>
                    <a:lstStyle/>
                    <a:p>
                      <a:pPr algn="l" fontAlgn="ctr"/>
                      <a:r>
                        <a:rPr lang="en-GB" sz="700" b="1" i="0" u="none" strike="noStrike">
                          <a:solidFill>
                            <a:srgbClr val="000000"/>
                          </a:solidFill>
                          <a:effectLst/>
                          <a:latin typeface="Verdana" panose="020B0604030504040204" pitchFamily="34" charset="0"/>
                        </a:rPr>
                        <a:t>TOTAL ASSETS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tc>
                  <a:txBody>
                    <a:bodyPr/>
                    <a:lstStyle/>
                    <a:p>
                      <a:pPr algn="r" fontAlgn="ctr"/>
                      <a:r>
                        <a:rPr lang="en-GB" sz="700" b="1" i="0" u="none" strike="noStrike">
                          <a:solidFill>
                            <a:srgbClr val="000000"/>
                          </a:solidFill>
                          <a:effectLst/>
                          <a:latin typeface="Verdana" panose="020B0604030504040204" pitchFamily="34" charset="0"/>
                        </a:rPr>
                        <a:t>37,430</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tc>
                  <a:txBody>
                    <a:bodyPr/>
                    <a:lstStyle/>
                    <a:p>
                      <a:pPr algn="r" fontAlgn="ctr"/>
                      <a:r>
                        <a:rPr lang="en-GB" sz="700" b="1" i="0" u="none" strike="noStrike">
                          <a:solidFill>
                            <a:srgbClr val="000000"/>
                          </a:solidFill>
                          <a:effectLst/>
                          <a:latin typeface="Verdana" panose="020B0604030504040204" pitchFamily="34" charset="0"/>
                        </a:rPr>
                        <a:t>18,069</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tc>
                  <a:txBody>
                    <a:bodyPr/>
                    <a:lstStyle/>
                    <a:p>
                      <a:pPr algn="r" fontAlgn="ctr"/>
                      <a:r>
                        <a:rPr lang="en-GB" sz="700" b="1" i="0" u="none" strike="noStrike">
                          <a:solidFill>
                            <a:srgbClr val="000000"/>
                          </a:solidFill>
                          <a:effectLst/>
                          <a:latin typeface="Verdana" panose="020B0604030504040204" pitchFamily="34" charset="0"/>
                        </a:rPr>
                        <a:t>55,498</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extLst>
                  <a:ext uri="{0D108BD9-81ED-4DB2-BD59-A6C34878D82A}">
                    <a16:rowId xmlns:a16="http://schemas.microsoft.com/office/drawing/2014/main" val="3220579497"/>
                  </a:ext>
                </a:extLst>
              </a:tr>
              <a:tr h="142591">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a:noFill/>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2868877125"/>
                  </a:ext>
                </a:extLst>
              </a:tr>
              <a:tr h="142591">
                <a:tc>
                  <a:txBody>
                    <a:bodyPr/>
                    <a:lstStyle/>
                    <a:p>
                      <a:pPr algn="l" fontAlgn="ctr"/>
                      <a:r>
                        <a:rPr lang="en-GB" sz="700" b="1" i="0" u="none" strike="noStrike">
                          <a:solidFill>
                            <a:srgbClr val="000000"/>
                          </a:solidFill>
                          <a:effectLst/>
                          <a:latin typeface="Verdana" panose="020B0604030504040204" pitchFamily="34" charset="0"/>
                        </a:rPr>
                        <a:t>Current Liabilities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3598554473"/>
                  </a:ext>
                </a:extLst>
              </a:tr>
              <a:tr h="142591">
                <a:tc>
                  <a:txBody>
                    <a:bodyPr/>
                    <a:lstStyle/>
                    <a:p>
                      <a:pPr algn="l" fontAlgn="ctr"/>
                      <a:r>
                        <a:rPr lang="en-GB" sz="700" b="0" i="0" u="none" strike="noStrike">
                          <a:solidFill>
                            <a:srgbClr val="000000"/>
                          </a:solidFill>
                          <a:effectLst/>
                          <a:latin typeface="Verdana" panose="020B0604030504040204" pitchFamily="34" charset="0"/>
                        </a:rPr>
                        <a:t>Trade and other payables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FF0000"/>
                          </a:solidFill>
                          <a:effectLst/>
                          <a:latin typeface="Verdana" panose="020B0604030504040204" pitchFamily="34" charset="0"/>
                        </a:rPr>
                        <a:t>(18,882)</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FF0000"/>
                          </a:solidFill>
                          <a:effectLst/>
                          <a:latin typeface="Verdana" panose="020B0604030504040204" pitchFamily="34" charset="0"/>
                        </a:rPr>
                        <a:t>(17,099)</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FF0000"/>
                          </a:solidFill>
                          <a:effectLst/>
                          <a:latin typeface="Verdana" panose="020B0604030504040204" pitchFamily="34" charset="0"/>
                        </a:rPr>
                        <a:t>(35,981)</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201121234"/>
                  </a:ext>
                </a:extLst>
              </a:tr>
              <a:tr h="142591">
                <a:tc>
                  <a:txBody>
                    <a:bodyPr/>
                    <a:lstStyle/>
                    <a:p>
                      <a:pPr algn="l" fontAlgn="ctr"/>
                      <a:r>
                        <a:rPr lang="en-GB" sz="700" b="0" i="0" u="none" strike="noStrike">
                          <a:solidFill>
                            <a:srgbClr val="000000"/>
                          </a:solidFill>
                          <a:effectLst/>
                          <a:latin typeface="Verdana" panose="020B0604030504040204" pitchFamily="34" charset="0"/>
                        </a:rPr>
                        <a:t>Provisions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FF0000"/>
                          </a:solidFill>
                          <a:effectLst/>
                          <a:latin typeface="Verdana" panose="020B0604030504040204" pitchFamily="34" charset="0"/>
                        </a:rPr>
                        <a:t>(1,313)</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effectLst/>
                          <a:latin typeface="Verdana" panose="020B0604030504040204" pitchFamily="34" charset="0"/>
                        </a:rPr>
                        <a:t>(858)</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FF0000"/>
                          </a:solidFill>
                          <a:effectLst/>
                          <a:latin typeface="Verdana" panose="020B0604030504040204" pitchFamily="34" charset="0"/>
                        </a:rPr>
                        <a:t>(2,171)</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3174223793"/>
                  </a:ext>
                </a:extLst>
              </a:tr>
              <a:tr h="142591">
                <a:tc>
                  <a:txBody>
                    <a:bodyPr/>
                    <a:lstStyle/>
                    <a:p>
                      <a:pPr algn="l" fontAlgn="ctr"/>
                      <a:r>
                        <a:rPr lang="en-GB" sz="700" b="1" i="0" u="none" strike="noStrike">
                          <a:solidFill>
                            <a:srgbClr val="000000"/>
                          </a:solidFill>
                          <a:effectLst/>
                          <a:latin typeface="Verdana" panose="020B0604030504040204" pitchFamily="34" charset="0"/>
                        </a:rPr>
                        <a:t>Current Liabilities sub total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tc>
                  <a:txBody>
                    <a:bodyPr/>
                    <a:lstStyle/>
                    <a:p>
                      <a:pPr algn="r" fontAlgn="ctr"/>
                      <a:r>
                        <a:rPr lang="en-GB" sz="700" b="1" i="0" u="none" strike="noStrike">
                          <a:solidFill>
                            <a:srgbClr val="FF0000"/>
                          </a:solidFill>
                          <a:effectLst/>
                          <a:latin typeface="Verdana" panose="020B0604030504040204" pitchFamily="34" charset="0"/>
                        </a:rPr>
                        <a:t>(20,195)</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tc>
                  <a:txBody>
                    <a:bodyPr/>
                    <a:lstStyle/>
                    <a:p>
                      <a:pPr algn="r" fontAlgn="ctr"/>
                      <a:r>
                        <a:rPr lang="en-GB" sz="700" b="1" i="0" u="none" strike="noStrike">
                          <a:solidFill>
                            <a:srgbClr val="FF0000"/>
                          </a:solidFill>
                          <a:effectLst/>
                          <a:latin typeface="Verdana" panose="020B0604030504040204" pitchFamily="34" charset="0"/>
                        </a:rPr>
                        <a:t>(17,958)</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tc>
                  <a:txBody>
                    <a:bodyPr/>
                    <a:lstStyle/>
                    <a:p>
                      <a:pPr algn="r" fontAlgn="ctr"/>
                      <a:r>
                        <a:rPr lang="en-GB" sz="700" b="1" i="0" u="none" strike="noStrike">
                          <a:solidFill>
                            <a:srgbClr val="FF0000"/>
                          </a:solidFill>
                          <a:effectLst/>
                          <a:latin typeface="Verdana" panose="020B0604030504040204" pitchFamily="34" charset="0"/>
                        </a:rPr>
                        <a:t>(38,152)</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extLst>
                  <a:ext uri="{0D108BD9-81ED-4DB2-BD59-A6C34878D82A}">
                    <a16:rowId xmlns:a16="http://schemas.microsoft.com/office/drawing/2014/main" val="1418302555"/>
                  </a:ext>
                </a:extLst>
              </a:tr>
              <a:tr h="142591">
                <a:tc>
                  <a:txBody>
                    <a:bodyPr/>
                    <a:lstStyle/>
                    <a:p>
                      <a:pPr algn="l" fontAlgn="ctr"/>
                      <a:r>
                        <a:rPr lang="en-GB" sz="700" b="1" i="0" u="none" strike="noStrike">
                          <a:solidFill>
                            <a:srgbClr val="000000"/>
                          </a:solidFill>
                          <a:effectLst/>
                          <a:latin typeface="Verdana" panose="020B0604030504040204" pitchFamily="34" charset="0"/>
                        </a:rPr>
                        <a:t>NET ASSETS LESS CURRENT LIABILITIES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tc>
                  <a:txBody>
                    <a:bodyPr/>
                    <a:lstStyle/>
                    <a:p>
                      <a:pPr algn="r" fontAlgn="ctr"/>
                      <a:r>
                        <a:rPr lang="en-GB" sz="700" b="1" i="0" u="none" strike="noStrike">
                          <a:solidFill>
                            <a:srgbClr val="000000"/>
                          </a:solidFill>
                          <a:effectLst/>
                          <a:latin typeface="Verdana" panose="020B0604030504040204" pitchFamily="34" charset="0"/>
                        </a:rPr>
                        <a:t>17,235</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tc>
                  <a:txBody>
                    <a:bodyPr/>
                    <a:lstStyle/>
                    <a:p>
                      <a:pPr algn="r" fontAlgn="ctr"/>
                      <a:r>
                        <a:rPr lang="en-GB" sz="700" b="1" i="0" u="none" strike="noStrike">
                          <a:solidFill>
                            <a:srgbClr val="000000"/>
                          </a:solidFill>
                          <a:effectLst/>
                          <a:latin typeface="Verdana" panose="020B0604030504040204" pitchFamily="34" charset="0"/>
                        </a:rPr>
                        <a:t>111</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tc>
                  <a:txBody>
                    <a:bodyPr/>
                    <a:lstStyle/>
                    <a:p>
                      <a:pPr algn="r" fontAlgn="ctr"/>
                      <a:r>
                        <a:rPr lang="en-GB" sz="700" b="1" i="0" u="none" strike="noStrike">
                          <a:solidFill>
                            <a:srgbClr val="000000"/>
                          </a:solidFill>
                          <a:effectLst/>
                          <a:latin typeface="Verdana" panose="020B0604030504040204" pitchFamily="34" charset="0"/>
                        </a:rPr>
                        <a:t>17,346</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extLst>
                  <a:ext uri="{0D108BD9-81ED-4DB2-BD59-A6C34878D82A}">
                    <a16:rowId xmlns:a16="http://schemas.microsoft.com/office/drawing/2014/main" val="3571362208"/>
                  </a:ext>
                </a:extLst>
              </a:tr>
              <a:tr h="142591">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a:noFill/>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2320310732"/>
                  </a:ext>
                </a:extLst>
              </a:tr>
              <a:tr h="142591">
                <a:tc>
                  <a:txBody>
                    <a:bodyPr/>
                    <a:lstStyle/>
                    <a:p>
                      <a:pPr algn="l" fontAlgn="ctr"/>
                      <a:r>
                        <a:rPr lang="en-GB" sz="700" b="1" i="0" u="none" strike="noStrike">
                          <a:solidFill>
                            <a:srgbClr val="000000"/>
                          </a:solidFill>
                          <a:effectLst/>
                          <a:latin typeface="Verdana" panose="020B0604030504040204" pitchFamily="34" charset="0"/>
                        </a:rPr>
                        <a:t>Non-Current Liabilities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23229089"/>
                  </a:ext>
                </a:extLst>
              </a:tr>
              <a:tr h="142591">
                <a:tc>
                  <a:txBody>
                    <a:bodyPr/>
                    <a:lstStyle/>
                    <a:p>
                      <a:pPr algn="l" fontAlgn="ctr"/>
                      <a:r>
                        <a:rPr lang="en-GB" sz="700" b="0" i="0" u="none" strike="noStrike">
                          <a:solidFill>
                            <a:srgbClr val="000000"/>
                          </a:solidFill>
                          <a:effectLst/>
                          <a:latin typeface="Verdana" panose="020B0604030504040204" pitchFamily="34" charset="0"/>
                        </a:rPr>
                        <a:t>Trade and other payables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FF0000"/>
                          </a:solidFill>
                          <a:effectLst/>
                          <a:latin typeface="Verdana" panose="020B0604030504040204" pitchFamily="34" charset="0"/>
                        </a:rPr>
                        <a:t>(1,381)</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FF0000"/>
                          </a:solidFill>
                          <a:effectLst/>
                          <a:latin typeface="Verdana" panose="020B0604030504040204" pitchFamily="34" charset="0"/>
                        </a:rPr>
                        <a:t>(94)</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FF0000"/>
                          </a:solidFill>
                          <a:effectLst/>
                          <a:latin typeface="Verdana" panose="020B0604030504040204" pitchFamily="34" charset="0"/>
                        </a:rPr>
                        <a:t>(1,476)</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1005958862"/>
                  </a:ext>
                </a:extLst>
              </a:tr>
              <a:tr h="142591">
                <a:tc>
                  <a:txBody>
                    <a:bodyPr/>
                    <a:lstStyle/>
                    <a:p>
                      <a:pPr algn="l" fontAlgn="ctr"/>
                      <a:r>
                        <a:rPr lang="en-GB" sz="700" b="0" i="0" u="none" strike="noStrike">
                          <a:solidFill>
                            <a:srgbClr val="000000"/>
                          </a:solidFill>
                          <a:effectLst/>
                          <a:latin typeface="Verdana" panose="020B0604030504040204" pitchFamily="34" charset="0"/>
                        </a:rPr>
                        <a:t>Provisions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FF0000"/>
                          </a:solidFill>
                          <a:effectLst/>
                          <a:latin typeface="Verdana" panose="020B0604030504040204" pitchFamily="34" charset="0"/>
                        </a:rPr>
                        <a:t>(1,291)</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effectLst/>
                          <a:latin typeface="Verdana" panose="020B0604030504040204" pitchFamily="34" charset="0"/>
                        </a:rPr>
                        <a:t>0</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FF0000"/>
                          </a:solidFill>
                          <a:effectLst/>
                          <a:latin typeface="Verdana" panose="020B0604030504040204" pitchFamily="34" charset="0"/>
                        </a:rPr>
                        <a:t>(1,291)</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942006707"/>
                  </a:ext>
                </a:extLst>
              </a:tr>
              <a:tr h="142591">
                <a:tc>
                  <a:txBody>
                    <a:bodyPr/>
                    <a:lstStyle/>
                    <a:p>
                      <a:pPr algn="l" fontAlgn="ctr"/>
                      <a:r>
                        <a:rPr lang="en-GB" sz="700" b="1" i="0" u="none" strike="noStrike">
                          <a:solidFill>
                            <a:srgbClr val="000000"/>
                          </a:solidFill>
                          <a:effectLst/>
                          <a:latin typeface="Verdana" panose="020B0604030504040204" pitchFamily="34" charset="0"/>
                        </a:rPr>
                        <a:t>Non-Current Liabilities sub total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tc>
                  <a:txBody>
                    <a:bodyPr/>
                    <a:lstStyle/>
                    <a:p>
                      <a:pPr algn="r" fontAlgn="ctr"/>
                      <a:r>
                        <a:rPr lang="en-GB" sz="700" b="1" i="0" u="none" strike="noStrike">
                          <a:solidFill>
                            <a:srgbClr val="FF0000"/>
                          </a:solidFill>
                          <a:effectLst/>
                          <a:latin typeface="Verdana" panose="020B0604030504040204" pitchFamily="34" charset="0"/>
                        </a:rPr>
                        <a:t>(2,672)</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tc>
                  <a:txBody>
                    <a:bodyPr/>
                    <a:lstStyle/>
                    <a:p>
                      <a:pPr algn="r" fontAlgn="ctr"/>
                      <a:r>
                        <a:rPr lang="en-GB" sz="700" b="1" i="0" u="none" strike="noStrike">
                          <a:effectLst/>
                          <a:latin typeface="Verdana" panose="020B0604030504040204" pitchFamily="34" charset="0"/>
                        </a:rPr>
                        <a:t>(94)</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tc>
                  <a:txBody>
                    <a:bodyPr/>
                    <a:lstStyle/>
                    <a:p>
                      <a:pPr algn="r" fontAlgn="ctr"/>
                      <a:r>
                        <a:rPr lang="en-GB" sz="700" b="1" i="0" u="none" strike="noStrike">
                          <a:solidFill>
                            <a:srgbClr val="FF0000"/>
                          </a:solidFill>
                          <a:effectLst/>
                          <a:latin typeface="Verdana" panose="020B0604030504040204" pitchFamily="34" charset="0"/>
                        </a:rPr>
                        <a:t>(2,767)</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extLst>
                  <a:ext uri="{0D108BD9-81ED-4DB2-BD59-A6C34878D82A}">
                    <a16:rowId xmlns:a16="http://schemas.microsoft.com/office/drawing/2014/main" val="2536843951"/>
                  </a:ext>
                </a:extLst>
              </a:tr>
              <a:tr h="142591">
                <a:tc>
                  <a:txBody>
                    <a:bodyPr/>
                    <a:lstStyle/>
                    <a:p>
                      <a:pPr algn="l" fontAlgn="ctr"/>
                      <a:r>
                        <a:rPr lang="en-GB" sz="700" b="1"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1"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1"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1" i="0" u="none" strike="noStrike">
                          <a:solidFill>
                            <a:srgbClr val="000000"/>
                          </a:solidFill>
                          <a:effectLst/>
                          <a:latin typeface="Verdana" panose="020B0604030504040204" pitchFamily="34" charset="0"/>
                        </a:rPr>
                        <a:t> </a:t>
                      </a:r>
                    </a:p>
                  </a:txBody>
                  <a:tcPr marL="0" marR="0" marT="0" marB="0" anchor="ctr">
                    <a:lnL>
                      <a:noFill/>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3595261446"/>
                  </a:ext>
                </a:extLst>
              </a:tr>
              <a:tr h="142591">
                <a:tc>
                  <a:txBody>
                    <a:bodyPr/>
                    <a:lstStyle/>
                    <a:p>
                      <a:pPr algn="l" fontAlgn="ctr"/>
                      <a:r>
                        <a:rPr lang="en-GB" sz="700" b="1" i="0" u="none" strike="noStrike">
                          <a:solidFill>
                            <a:srgbClr val="000000"/>
                          </a:solidFill>
                          <a:effectLst/>
                          <a:latin typeface="Verdana" panose="020B0604030504040204" pitchFamily="34" charset="0"/>
                        </a:rPr>
                        <a:t>TOTAL ASSETS EMPLOYED</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tc>
                  <a:txBody>
                    <a:bodyPr/>
                    <a:lstStyle/>
                    <a:p>
                      <a:pPr algn="r" fontAlgn="ctr"/>
                      <a:r>
                        <a:rPr lang="en-GB" sz="700" b="1" i="0" u="none" strike="noStrike">
                          <a:solidFill>
                            <a:srgbClr val="000000"/>
                          </a:solidFill>
                          <a:effectLst/>
                          <a:latin typeface="Verdana" panose="020B0604030504040204" pitchFamily="34" charset="0"/>
                        </a:rPr>
                        <a:t>14,563</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tc>
                  <a:txBody>
                    <a:bodyPr/>
                    <a:lstStyle/>
                    <a:p>
                      <a:pPr algn="r" fontAlgn="ctr"/>
                      <a:r>
                        <a:rPr lang="en-GB" sz="700" b="1" i="0" u="none" strike="noStrike">
                          <a:solidFill>
                            <a:srgbClr val="000000"/>
                          </a:solidFill>
                          <a:effectLst/>
                          <a:latin typeface="Verdana" panose="020B0604030504040204" pitchFamily="34" charset="0"/>
                        </a:rPr>
                        <a:t>17</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tc>
                  <a:txBody>
                    <a:bodyPr/>
                    <a:lstStyle/>
                    <a:p>
                      <a:pPr algn="r" fontAlgn="ctr"/>
                      <a:r>
                        <a:rPr lang="en-GB" sz="700" b="1" i="0" u="none" strike="noStrike">
                          <a:solidFill>
                            <a:srgbClr val="000000"/>
                          </a:solidFill>
                          <a:effectLst/>
                          <a:latin typeface="Verdana" panose="020B0604030504040204" pitchFamily="34" charset="0"/>
                        </a:rPr>
                        <a:t>14,580</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extLst>
                  <a:ext uri="{0D108BD9-81ED-4DB2-BD59-A6C34878D82A}">
                    <a16:rowId xmlns:a16="http://schemas.microsoft.com/office/drawing/2014/main" val="914275844"/>
                  </a:ext>
                </a:extLst>
              </a:tr>
              <a:tr h="142591">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a:noFill/>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2858055602"/>
                  </a:ext>
                </a:extLst>
              </a:tr>
              <a:tr h="142591">
                <a:tc>
                  <a:txBody>
                    <a:bodyPr/>
                    <a:lstStyle/>
                    <a:p>
                      <a:pPr algn="l" fontAlgn="ctr"/>
                      <a:r>
                        <a:rPr lang="en-GB" sz="700" b="1" i="0" u="none" strike="noStrike">
                          <a:solidFill>
                            <a:srgbClr val="000000"/>
                          </a:solidFill>
                          <a:effectLst/>
                          <a:latin typeface="Verdana" panose="020B0604030504040204" pitchFamily="34" charset="0"/>
                        </a:rPr>
                        <a:t>FINANCED BY: Taxpayers' Equity</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3007824944"/>
                  </a:ext>
                </a:extLst>
              </a:tr>
              <a:tr h="142591">
                <a:tc>
                  <a:txBody>
                    <a:bodyPr/>
                    <a:lstStyle/>
                    <a:p>
                      <a:pPr algn="l" fontAlgn="ctr"/>
                      <a:r>
                        <a:rPr lang="en-GB" sz="700" b="0" i="0" u="none" strike="noStrike">
                          <a:solidFill>
                            <a:srgbClr val="000000"/>
                          </a:solidFill>
                          <a:effectLst/>
                          <a:latin typeface="Verdana" panose="020B0604030504040204" pitchFamily="34" charset="0"/>
                        </a:rPr>
                        <a:t>PDC</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13,444</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effectLst/>
                          <a:latin typeface="Verdana" panose="020B0604030504040204" pitchFamily="34" charset="0"/>
                        </a:rPr>
                        <a:t>0</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effectLst/>
                          <a:latin typeface="Verdana" panose="020B0604030504040204" pitchFamily="34" charset="0"/>
                        </a:rPr>
                        <a:t>13,444</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1860450215"/>
                  </a:ext>
                </a:extLst>
              </a:tr>
              <a:tr h="142591">
                <a:tc>
                  <a:txBody>
                    <a:bodyPr/>
                    <a:lstStyle/>
                    <a:p>
                      <a:pPr algn="l" fontAlgn="ctr"/>
                      <a:r>
                        <a:rPr lang="en-GB" sz="700" b="0" i="0" u="none" strike="noStrike">
                          <a:solidFill>
                            <a:srgbClr val="000000"/>
                          </a:solidFill>
                          <a:effectLst/>
                          <a:latin typeface="Verdana" panose="020B0604030504040204" pitchFamily="34" charset="0"/>
                        </a:rPr>
                        <a:t>Retained earnings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609</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17</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626</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2134347543"/>
                  </a:ext>
                </a:extLst>
              </a:tr>
              <a:tr h="142591">
                <a:tc>
                  <a:txBody>
                    <a:bodyPr/>
                    <a:lstStyle/>
                    <a:p>
                      <a:pPr algn="l" fontAlgn="ctr"/>
                      <a:r>
                        <a:rPr lang="en-GB" sz="700" b="0" i="0" u="none" strike="noStrike">
                          <a:solidFill>
                            <a:srgbClr val="000000"/>
                          </a:solidFill>
                          <a:effectLst/>
                          <a:latin typeface="Verdana" panose="020B0604030504040204" pitchFamily="34" charset="0"/>
                        </a:rPr>
                        <a:t>Revaluation reserve</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510</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(0)</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510</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2459805999"/>
                  </a:ext>
                </a:extLst>
              </a:tr>
              <a:tr h="142591">
                <a:tc>
                  <a:txBody>
                    <a:bodyPr/>
                    <a:lstStyle/>
                    <a:p>
                      <a:pPr algn="l" fontAlgn="ctr"/>
                      <a:r>
                        <a:rPr lang="en-GB" sz="700" b="1" i="0" u="none" strike="noStrike">
                          <a:solidFill>
                            <a:srgbClr val="000000"/>
                          </a:solidFill>
                          <a:effectLst/>
                          <a:latin typeface="Verdana" panose="020B0604030504040204" pitchFamily="34" charset="0"/>
                        </a:rPr>
                        <a:t>TOTAL TAXPAYERS' EQUITY</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tc>
                  <a:txBody>
                    <a:bodyPr/>
                    <a:lstStyle/>
                    <a:p>
                      <a:pPr algn="r" fontAlgn="ctr"/>
                      <a:r>
                        <a:rPr lang="en-GB" sz="700" b="1" i="0" u="none" strike="noStrike">
                          <a:solidFill>
                            <a:srgbClr val="000000"/>
                          </a:solidFill>
                          <a:effectLst/>
                          <a:latin typeface="Verdana" panose="020B0604030504040204" pitchFamily="34" charset="0"/>
                        </a:rPr>
                        <a:t>14,563</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tc>
                  <a:txBody>
                    <a:bodyPr/>
                    <a:lstStyle/>
                    <a:p>
                      <a:pPr algn="r" fontAlgn="ctr"/>
                      <a:r>
                        <a:rPr lang="en-GB" sz="700" b="1" i="0" u="none" strike="noStrike">
                          <a:solidFill>
                            <a:srgbClr val="000000"/>
                          </a:solidFill>
                          <a:effectLst/>
                          <a:latin typeface="Verdana" panose="020B0604030504040204" pitchFamily="34" charset="0"/>
                        </a:rPr>
                        <a:t>17</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tc>
                  <a:txBody>
                    <a:bodyPr/>
                    <a:lstStyle/>
                    <a:p>
                      <a:pPr algn="r" fontAlgn="ctr"/>
                      <a:r>
                        <a:rPr lang="en-GB" sz="700" b="1" i="0" u="none" strike="noStrike" dirty="0">
                          <a:solidFill>
                            <a:srgbClr val="000000"/>
                          </a:solidFill>
                          <a:effectLst/>
                          <a:latin typeface="Verdana" panose="020B0604030504040204" pitchFamily="34" charset="0"/>
                        </a:rPr>
                        <a:t>14,580</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extLst>
                  <a:ext uri="{0D108BD9-81ED-4DB2-BD59-A6C34878D82A}">
                    <a16:rowId xmlns:a16="http://schemas.microsoft.com/office/drawing/2014/main" val="92448050"/>
                  </a:ext>
                </a:extLst>
              </a:tr>
            </a:tbl>
          </a:graphicData>
        </a:graphic>
      </p:graphicFrame>
    </p:spTree>
    <p:extLst>
      <p:ext uri="{BB962C8B-B14F-4D97-AF65-F5344CB8AC3E}">
        <p14:creationId xmlns:p14="http://schemas.microsoft.com/office/powerpoint/2010/main" val="27442651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tx2"/>
                </a:solidFill>
                <a:latin typeface="Ubuntu"/>
              </a:rPr>
              <a:t>COVID-19</a:t>
            </a:r>
            <a:endParaRPr lang="en-GB" sz="1200" b="1" dirty="0">
              <a:solidFill>
                <a:schemeClr val="tx2"/>
              </a:solidFill>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 Month </a:t>
            </a:r>
            <a:r>
              <a:rPr lang="en-GB" sz="2000" dirty="0">
                <a:solidFill>
                  <a:srgbClr val="E03882"/>
                </a:solidFill>
                <a:latin typeface="Ubuntu" charset="0"/>
                <a:ea typeface="Ubuntu" charset="0"/>
                <a:cs typeface="Ubuntu" charset="0"/>
              </a:rPr>
              <a:t>3</a:t>
            </a:r>
            <a:r>
              <a:rPr lang="en-GB" sz="2000" b="0" i="0" dirty="0" smtClean="0">
                <a:solidFill>
                  <a:srgbClr val="E03882"/>
                </a:solidFill>
                <a:latin typeface="Ubuntu" charset="0"/>
                <a:ea typeface="Ubuntu" charset="0"/>
                <a:cs typeface="Ubuntu" charset="0"/>
              </a:rPr>
              <a:t> 2020/21</a:t>
            </a:r>
          </a:p>
        </p:txBody>
      </p:sp>
      <p:sp>
        <p:nvSpPr>
          <p:cNvPr id="16" name="TextBox 15"/>
          <p:cNvSpPr txBox="1"/>
          <p:nvPr/>
        </p:nvSpPr>
        <p:spPr>
          <a:xfrm>
            <a:off x="477923" y="1351598"/>
            <a:ext cx="11202984" cy="369332"/>
          </a:xfrm>
          <a:prstGeom prst="rect">
            <a:avLst/>
          </a:prstGeom>
          <a:noFill/>
        </p:spPr>
        <p:txBody>
          <a:bodyPr wrap="square" rtlCol="0">
            <a:spAutoFit/>
          </a:bodyPr>
          <a:lstStyle/>
          <a:p>
            <a:r>
              <a:rPr lang="en-GB" dirty="0" smtClean="0">
                <a:solidFill>
                  <a:srgbClr val="324F82"/>
                </a:solidFill>
                <a:latin typeface="Ubuntu" charset="0"/>
                <a:ea typeface="Ubuntu" charset="0"/>
                <a:cs typeface="Ubuntu" charset="0"/>
              </a:rPr>
              <a:t>Agency Spend</a:t>
            </a:r>
            <a:endParaRPr lang="en-GB" b="0" i="0" dirty="0" smtClean="0">
              <a:solidFill>
                <a:srgbClr val="324F82"/>
              </a:solidFill>
              <a:latin typeface="Ubuntu" charset="0"/>
              <a:ea typeface="Ubuntu" charset="0"/>
              <a:cs typeface="Ubuntu" charset="0"/>
            </a:endParaRPr>
          </a:p>
        </p:txBody>
      </p:sp>
      <p:sp>
        <p:nvSpPr>
          <p:cNvPr id="17" name="Right Arrow 16">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5" name="Rectangle 24">
            <a:hlinkClick r:id="rId4" action="ppaction://hlinksldjump"/>
          </p:cNvPr>
          <p:cNvSpPr/>
          <p:nvPr/>
        </p:nvSpPr>
        <p:spPr>
          <a:xfrm>
            <a:off x="8582297" y="205788"/>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5115845" y="210082"/>
            <a:ext cx="1632858" cy="512664"/>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25056"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14</a:t>
            </a:r>
            <a:endParaRPr lang="en-GB" sz="3000" b="0" i="0" dirty="0" smtClean="0">
              <a:solidFill>
                <a:schemeClr val="bg1"/>
              </a:solidFill>
              <a:latin typeface="Ubuntu" charset="0"/>
              <a:ea typeface="Ubuntu" charset="0"/>
              <a:cs typeface="Ubuntu" charset="0"/>
            </a:endParaRPr>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32" name="Rectangle 31"/>
          <p:cNvSpPr/>
          <p:nvPr/>
        </p:nvSpPr>
        <p:spPr>
          <a:xfrm>
            <a:off x="-5447" y="5702709"/>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0" name="Table 9"/>
          <p:cNvGraphicFramePr>
            <a:graphicFrameLocks noGrp="1"/>
          </p:cNvGraphicFramePr>
          <p:nvPr>
            <p:extLst>
              <p:ext uri="{D42A27DB-BD31-4B8C-83A1-F6EECF244321}">
                <p14:modId xmlns:p14="http://schemas.microsoft.com/office/powerpoint/2010/main" val="998549950"/>
              </p:ext>
            </p:extLst>
          </p:nvPr>
        </p:nvGraphicFramePr>
        <p:xfrm>
          <a:off x="477923" y="5112873"/>
          <a:ext cx="11116314" cy="1280160"/>
        </p:xfrm>
        <a:graphic>
          <a:graphicData uri="http://schemas.openxmlformats.org/drawingml/2006/table">
            <a:tbl>
              <a:tblPr>
                <a:tableStyleId>{5C22544A-7EE6-4342-B048-85BDC9FD1C3A}</a:tableStyleId>
              </a:tblPr>
              <a:tblGrid>
                <a:gridCol w="11116314">
                  <a:extLst>
                    <a:ext uri="{9D8B030D-6E8A-4147-A177-3AD203B41FA5}">
                      <a16:colId xmlns:a16="http://schemas.microsoft.com/office/drawing/2014/main" val="2626519561"/>
                    </a:ext>
                  </a:extLst>
                </a:gridCol>
              </a:tblGrid>
              <a:tr h="0">
                <a:tc>
                  <a:txBody>
                    <a:bodyPr/>
                    <a:lstStyle/>
                    <a:p>
                      <a:pPr marL="0" lvl="0" indent="0" algn="just">
                        <a:spcBef>
                          <a:spcPts val="600"/>
                        </a:spcBef>
                        <a:spcAft>
                          <a:spcPts val="600"/>
                        </a:spcAft>
                        <a:buFont typeface="Symbol" panose="05050102010706020507" pitchFamily="18" charset="2"/>
                        <a:buNone/>
                      </a:pPr>
                      <a:r>
                        <a:rPr lang="en-GB" sz="1400" b="0" dirty="0" smtClean="0">
                          <a:solidFill>
                            <a:srgbClr val="E03882"/>
                          </a:solidFill>
                          <a:effectLst/>
                          <a:latin typeface="Ubuntu"/>
                        </a:rPr>
                        <a:t>Summary</a:t>
                      </a:r>
                      <a:endParaRPr lang="en-GB" sz="1200" b="0" dirty="0" smtClean="0">
                        <a:solidFill>
                          <a:srgbClr val="E03882"/>
                        </a:solidFill>
                        <a:effectLst/>
                        <a:latin typeface="Ubuntu"/>
                      </a:endParaRPr>
                    </a:p>
                    <a:p>
                      <a:pPr marL="171450" indent="-171450">
                        <a:buFont typeface="Arial" panose="020B0604020202020204" pitchFamily="34" charset="0"/>
                        <a:buChar char="•"/>
                      </a:pPr>
                      <a:r>
                        <a:rPr lang="en-GB" sz="1300" kern="1200" dirty="0" smtClean="0">
                          <a:solidFill>
                            <a:schemeClr val="tx1">
                              <a:lumMod val="75000"/>
                              <a:lumOff val="25000"/>
                            </a:schemeClr>
                          </a:solidFill>
                          <a:effectLst/>
                          <a:latin typeface="Calibri" panose="020F0502020204030204" pitchFamily="34" charset="0"/>
                          <a:ea typeface="+mn-ea"/>
                          <a:cs typeface="Calibri" panose="020F0502020204030204" pitchFamily="34" charset="0"/>
                        </a:rPr>
                        <a:t>Variances are mostly due to last year’s invoices being paid in month 2 which makes the month 3 figures the expected monthly amounts. Health and Wellbeing saw an increase from the HMQ agency staff costs and cover for a vacancy.</a:t>
                      </a:r>
                    </a:p>
                    <a:p>
                      <a:pPr marL="171450" indent="-171450">
                        <a:buFont typeface="Arial" panose="020B0604020202020204" pitchFamily="34" charset="0"/>
                        <a:buChar char="•"/>
                      </a:pPr>
                      <a:r>
                        <a:rPr lang="en-GB" sz="1300" kern="1200" dirty="0" smtClean="0">
                          <a:solidFill>
                            <a:schemeClr val="tx1">
                              <a:lumMod val="75000"/>
                              <a:lumOff val="25000"/>
                            </a:schemeClr>
                          </a:solidFill>
                          <a:effectLst/>
                          <a:latin typeface="Calibri" panose="020F0502020204030204" pitchFamily="34" charset="0"/>
                          <a:ea typeface="+mn-ea"/>
                          <a:cs typeface="Calibri" panose="020F0502020204030204" pitchFamily="34" charset="0"/>
                        </a:rPr>
                        <a:t>Reliance on the accuracy of Division’s receipting may result in fluctuations to the monthly amounts.</a:t>
                      </a:r>
                    </a:p>
                    <a:p>
                      <a:pPr marL="171450" indent="-171450">
                        <a:buFont typeface="Arial" panose="020B0604020202020204" pitchFamily="34" charset="0"/>
                        <a:buChar char="•"/>
                      </a:pPr>
                      <a:r>
                        <a:rPr lang="en-GB" sz="1300" kern="1200" dirty="0" smtClean="0">
                          <a:solidFill>
                            <a:schemeClr val="tx1">
                              <a:lumMod val="75000"/>
                              <a:lumOff val="25000"/>
                            </a:schemeClr>
                          </a:solidFill>
                          <a:effectLst/>
                          <a:latin typeface="Calibri" panose="020F0502020204030204" pitchFamily="34" charset="0"/>
                          <a:ea typeface="+mn-ea"/>
                          <a:cs typeface="Calibri" panose="020F0502020204030204" pitchFamily="34" charset="0"/>
                        </a:rPr>
                        <a:t>There have also been a number of agency staff’s contracts coming to an end this month, especially in the WHO CC and Knowledge Directorates.</a:t>
                      </a:r>
                    </a:p>
                    <a:p>
                      <a:pPr marL="171450" indent="-171450">
                        <a:buFont typeface="Arial" panose="020B0604020202020204" pitchFamily="34" charset="0"/>
                        <a:buChar char="•"/>
                      </a:pPr>
                      <a:endParaRPr lang="en-GB" sz="1300" kern="1200" dirty="0">
                        <a:solidFill>
                          <a:schemeClr val="tx1">
                            <a:lumMod val="75000"/>
                            <a:lumOff val="25000"/>
                          </a:schemeClr>
                        </a:solidFill>
                        <a:effectLst/>
                        <a:latin typeface="Calibri" panose="020F0502020204030204" pitchFamily="34" charset="0"/>
                        <a:ea typeface="+mn-ea"/>
                        <a:cs typeface="Calibri" panose="020F0502020204030204" pitchFamily="34" charset="0"/>
                      </a:endParaRPr>
                    </a:p>
                  </a:txBody>
                  <a:tcPr marL="114300" marR="114300" marT="0" marB="0">
                    <a:noFill/>
                  </a:tcPr>
                </a:tc>
                <a:extLst>
                  <a:ext uri="{0D108BD9-81ED-4DB2-BD59-A6C34878D82A}">
                    <a16:rowId xmlns:a16="http://schemas.microsoft.com/office/drawing/2014/main" val="2494521861"/>
                  </a:ext>
                </a:extLst>
              </a:tr>
            </a:tbl>
          </a:graphicData>
        </a:graphic>
      </p:graphicFrame>
      <p:sp>
        <p:nvSpPr>
          <p:cNvPr id="23" name="TextBox 22"/>
          <p:cNvSpPr txBox="1"/>
          <p:nvPr/>
        </p:nvSpPr>
        <p:spPr>
          <a:xfrm>
            <a:off x="11680907" y="6480700"/>
            <a:ext cx="417250" cy="307777"/>
          </a:xfrm>
          <a:prstGeom prst="rect">
            <a:avLst/>
          </a:prstGeom>
          <a:noFill/>
        </p:spPr>
        <p:txBody>
          <a:bodyPr wrap="square" rtlCol="0">
            <a:spAutoFit/>
          </a:bodyPr>
          <a:lstStyle/>
          <a:p>
            <a:pPr algn="r"/>
            <a:r>
              <a:rPr lang="en-GB" sz="1400" dirty="0" smtClean="0">
                <a:solidFill>
                  <a:schemeClr val="tx1">
                    <a:lumMod val="50000"/>
                    <a:lumOff val="50000"/>
                  </a:schemeClr>
                </a:solidFill>
                <a:latin typeface="Ubuntu" charset="0"/>
                <a:ea typeface="Ubuntu" charset="0"/>
                <a:cs typeface="Ubuntu" charset="0"/>
              </a:rPr>
              <a:t>15</a:t>
            </a:r>
            <a:endParaRPr lang="en-GB" sz="3000" b="0" i="0" dirty="0" smtClean="0">
              <a:solidFill>
                <a:schemeClr val="tx1">
                  <a:lumMod val="50000"/>
                  <a:lumOff val="50000"/>
                </a:schemeClr>
              </a:solidFill>
              <a:latin typeface="Ubuntu" charset="0"/>
              <a:ea typeface="Ubuntu" charset="0"/>
              <a:cs typeface="Ubuntu" charset="0"/>
            </a:endParaRPr>
          </a:p>
        </p:txBody>
      </p:sp>
      <p:pic>
        <p:nvPicPr>
          <p:cNvPr id="4" name="Picture 3"/>
          <p:cNvPicPr>
            <a:picLocks noChangeAspect="1"/>
          </p:cNvPicPr>
          <p:nvPr/>
        </p:nvPicPr>
        <p:blipFill rotWithShape="1">
          <a:blip r:embed="rId5"/>
          <a:srcRect l="7636" r="11798"/>
          <a:stretch/>
        </p:blipFill>
        <p:spPr>
          <a:xfrm>
            <a:off x="665018" y="1670633"/>
            <a:ext cx="5347855" cy="3404436"/>
          </a:xfrm>
          <a:prstGeom prst="rect">
            <a:avLst/>
          </a:prstGeom>
        </p:spPr>
      </p:pic>
      <p:pic>
        <p:nvPicPr>
          <p:cNvPr id="9" name="Picture 8"/>
          <p:cNvPicPr>
            <a:picLocks noChangeAspect="1"/>
          </p:cNvPicPr>
          <p:nvPr/>
        </p:nvPicPr>
        <p:blipFill>
          <a:blip r:embed="rId6"/>
          <a:stretch>
            <a:fillRect/>
          </a:stretch>
        </p:blipFill>
        <p:spPr>
          <a:xfrm>
            <a:off x="6322977" y="1351598"/>
            <a:ext cx="4999566" cy="3893780"/>
          </a:xfrm>
          <a:prstGeom prst="rect">
            <a:avLst/>
          </a:prstGeom>
        </p:spPr>
      </p:pic>
    </p:spTree>
    <p:extLst>
      <p:ext uri="{BB962C8B-B14F-4D97-AF65-F5344CB8AC3E}">
        <p14:creationId xmlns:p14="http://schemas.microsoft.com/office/powerpoint/2010/main" val="5857680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77923" y="1351598"/>
            <a:ext cx="8515157" cy="369332"/>
          </a:xfrm>
          <a:prstGeom prst="rect">
            <a:avLst/>
          </a:prstGeom>
          <a:noFill/>
        </p:spPr>
        <p:txBody>
          <a:bodyPr wrap="square" rtlCol="0">
            <a:spAutoFit/>
          </a:bodyPr>
          <a:lstStyle/>
          <a:p>
            <a:r>
              <a:rPr lang="en-GB" b="0" i="0" dirty="0" smtClean="0">
                <a:solidFill>
                  <a:srgbClr val="324F82"/>
                </a:solidFill>
                <a:latin typeface="Ubuntu" charset="0"/>
                <a:ea typeface="Ubuntu" charset="0"/>
                <a:cs typeface="Ubuntu" charset="0"/>
              </a:rPr>
              <a:t>Conclusion</a:t>
            </a:r>
          </a:p>
        </p:txBody>
      </p:sp>
      <p:sp>
        <p:nvSpPr>
          <p:cNvPr id="18" name="Content Placeholder 9"/>
          <p:cNvSpPr>
            <a:spLocks noGrp="1"/>
          </p:cNvSpPr>
          <p:nvPr>
            <p:ph sz="quarter" idx="14"/>
          </p:nvPr>
        </p:nvSpPr>
        <p:spPr>
          <a:xfrm>
            <a:off x="547288" y="2164290"/>
            <a:ext cx="10760075" cy="2821285"/>
          </a:xfrm>
        </p:spPr>
        <p:txBody>
          <a:bodyPr/>
          <a:lstStyle/>
          <a:p>
            <a:pPr marL="0" indent="0">
              <a:buNone/>
            </a:pPr>
            <a:r>
              <a:rPr lang="en-GB" sz="1800" dirty="0">
                <a:solidFill>
                  <a:schemeClr val="tx1">
                    <a:lumMod val="75000"/>
                    <a:lumOff val="25000"/>
                  </a:schemeClr>
                </a:solidFill>
                <a:latin typeface="Calibri" panose="020F0502020204030204" pitchFamily="34" charset="0"/>
              </a:rPr>
              <a:t>The Board is asked to note the following</a:t>
            </a:r>
            <a:r>
              <a:rPr lang="en-GB" sz="1800" dirty="0" smtClean="0">
                <a:solidFill>
                  <a:schemeClr val="tx1">
                    <a:lumMod val="75000"/>
                    <a:lumOff val="25000"/>
                  </a:schemeClr>
                </a:solidFill>
                <a:latin typeface="Calibri" panose="020F0502020204030204" pitchFamily="34" charset="0"/>
              </a:rPr>
              <a:t>:</a:t>
            </a:r>
            <a:endParaRPr lang="en-GB" sz="1800" dirty="0">
              <a:solidFill>
                <a:schemeClr val="tx1">
                  <a:lumMod val="75000"/>
                  <a:lumOff val="25000"/>
                </a:schemeClr>
              </a:solidFill>
              <a:latin typeface="Calibri" panose="020F0502020204030204" pitchFamily="34" charset="0"/>
            </a:endParaRPr>
          </a:p>
          <a:p>
            <a:pPr lvl="0"/>
            <a:r>
              <a:rPr lang="en-GB" sz="1800" dirty="0">
                <a:solidFill>
                  <a:schemeClr val="tx1">
                    <a:lumMod val="75000"/>
                    <a:lumOff val="25000"/>
                  </a:schemeClr>
                </a:solidFill>
                <a:latin typeface="Calibri" panose="020F0502020204030204" pitchFamily="34" charset="0"/>
              </a:rPr>
              <a:t>financial position reported at month </a:t>
            </a:r>
            <a:r>
              <a:rPr lang="en-GB" sz="1800" dirty="0" smtClean="0">
                <a:solidFill>
                  <a:schemeClr val="tx1">
                    <a:lumMod val="75000"/>
                    <a:lumOff val="25000"/>
                  </a:schemeClr>
                </a:solidFill>
                <a:latin typeface="Calibri" panose="020F0502020204030204" pitchFamily="34" charset="0"/>
              </a:rPr>
              <a:t>3</a:t>
            </a:r>
            <a:endParaRPr lang="en-GB" sz="1800" dirty="0">
              <a:solidFill>
                <a:schemeClr val="tx1">
                  <a:lumMod val="75000"/>
                  <a:lumOff val="25000"/>
                </a:schemeClr>
              </a:solidFill>
              <a:latin typeface="Calibri" panose="020F0502020204030204" pitchFamily="34" charset="0"/>
            </a:endParaRPr>
          </a:p>
          <a:p>
            <a:r>
              <a:rPr lang="en-GB" sz="1800" dirty="0">
                <a:solidFill>
                  <a:schemeClr val="tx1">
                    <a:lumMod val="75000"/>
                    <a:lumOff val="25000"/>
                  </a:schemeClr>
                </a:solidFill>
                <a:latin typeface="Calibri" panose="020F0502020204030204" pitchFamily="34" charset="0"/>
              </a:rPr>
              <a:t>status of the Capital Programme for </a:t>
            </a:r>
            <a:r>
              <a:rPr lang="en-GB" sz="1800" dirty="0" smtClean="0">
                <a:solidFill>
                  <a:schemeClr val="tx1">
                    <a:lumMod val="75000"/>
                    <a:lumOff val="25000"/>
                  </a:schemeClr>
                </a:solidFill>
                <a:latin typeface="Calibri" panose="020F0502020204030204" pitchFamily="34" charset="0"/>
              </a:rPr>
              <a:t>2020/21</a:t>
            </a:r>
            <a:endParaRPr lang="en-GB" sz="1800" dirty="0">
              <a:solidFill>
                <a:schemeClr val="tx1">
                  <a:lumMod val="75000"/>
                  <a:lumOff val="25000"/>
                </a:schemeClr>
              </a:solidFill>
              <a:latin typeface="Calibri" panose="020F0502020204030204" pitchFamily="34" charset="0"/>
            </a:endParaRPr>
          </a:p>
          <a:p>
            <a:r>
              <a:rPr lang="en-GB" sz="1800" dirty="0">
                <a:solidFill>
                  <a:schemeClr val="tx1">
                    <a:lumMod val="75000"/>
                    <a:lumOff val="25000"/>
                  </a:schemeClr>
                </a:solidFill>
                <a:latin typeface="Calibri" panose="020F0502020204030204" pitchFamily="34" charset="0"/>
              </a:rPr>
              <a:t>whilst we always undertake to either seek funding approval from Welsh Government or identify from our own budgets, that the total quantum of funding for addressing COVID-19 across Wales remains fluid and uncertain. There is a risk that the organisation’s operational cost of addressing and recovering from the pandemic cannot be contained within available funding resulting in a potential breach of the planned outturn for 2020-21</a:t>
            </a:r>
          </a:p>
          <a:p>
            <a:endParaRPr lang="en-GB" dirty="0"/>
          </a:p>
        </p:txBody>
      </p:sp>
      <p:sp>
        <p:nvSpPr>
          <p:cNvPr id="27" name="TextBox 26"/>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a:t>
            </a:r>
            <a:r>
              <a:rPr lang="en-GB" sz="2000" dirty="0">
                <a:solidFill>
                  <a:srgbClr val="E03882"/>
                </a:solidFill>
                <a:latin typeface="Ubuntu" charset="0"/>
                <a:ea typeface="Ubuntu" charset="0"/>
                <a:cs typeface="Ubuntu" charset="0"/>
              </a:rPr>
              <a:t>-</a:t>
            </a:r>
            <a:r>
              <a:rPr lang="en-GB" sz="2000" b="0" i="0" dirty="0" smtClean="0">
                <a:solidFill>
                  <a:srgbClr val="E03882"/>
                </a:solidFill>
                <a:latin typeface="Ubuntu" charset="0"/>
                <a:ea typeface="Ubuntu" charset="0"/>
                <a:cs typeface="Ubuntu" charset="0"/>
              </a:rPr>
              <a:t> Month 3 2020/21</a:t>
            </a:r>
          </a:p>
        </p:txBody>
      </p:sp>
      <p:sp>
        <p:nvSpPr>
          <p:cNvPr id="17" name="Right Arrow 16">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9" name="Rectangle 28">
            <a:hlinkClick r:id="rId4" action="ppaction://hlinksldjump"/>
          </p:cNvPr>
          <p:cNvSpPr/>
          <p:nvPr/>
        </p:nvSpPr>
        <p:spPr>
          <a:xfrm>
            <a:off x="8602593" y="196595"/>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p:cNvSpPr/>
          <p:nvPr/>
        </p:nvSpPr>
        <p:spPr>
          <a:xfrm>
            <a:off x="3474524" y="213047"/>
            <a:ext cx="1632858" cy="509700"/>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5509"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16</a:t>
            </a:r>
            <a:endParaRPr lang="en-GB" sz="3000" b="0" i="0" dirty="0" smtClean="0">
              <a:solidFill>
                <a:schemeClr val="bg1"/>
              </a:solidFill>
              <a:latin typeface="Ubuntu" charset="0"/>
              <a:ea typeface="Ubuntu" charset="0"/>
              <a:cs typeface="Ubuntu" charset="0"/>
            </a:endParaRPr>
          </a:p>
        </p:txBody>
      </p:sp>
      <p:sp>
        <p:nvSpPr>
          <p:cNvPr id="19"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latin typeface="Ubuntu"/>
              </a:rPr>
              <a:t>COVID-19</a:t>
            </a:r>
            <a:endParaRPr lang="en-GB" sz="1200" b="1" dirty="0">
              <a:latin typeface="Ubuntu"/>
            </a:endParaRPr>
          </a:p>
        </p:txBody>
      </p:sp>
    </p:spTree>
    <p:extLst>
      <p:ext uri="{BB962C8B-B14F-4D97-AF65-F5344CB8AC3E}">
        <p14:creationId xmlns:p14="http://schemas.microsoft.com/office/powerpoint/2010/main" val="31817584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0" y="5694218"/>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4"/>
          <p:cNvSpPr>
            <a:spLocks noGrp="1"/>
          </p:cNvSpPr>
          <p:nvPr>
            <p:ph sz="quarter" idx="14"/>
          </p:nvPr>
        </p:nvSpPr>
        <p:spPr>
          <a:xfrm>
            <a:off x="4297834" y="3273620"/>
            <a:ext cx="1411932" cy="307777"/>
          </a:xfrm>
        </p:spPr>
        <p:txBody>
          <a:bodyPr/>
          <a:lstStyle/>
          <a:p>
            <a:pPr marL="0" indent="0" algn="ctr">
              <a:buNone/>
            </a:pPr>
            <a:r>
              <a:rPr lang="en-GB" sz="2000" b="1" dirty="0" smtClean="0">
                <a:solidFill>
                  <a:schemeClr val="bg1"/>
                </a:solidFill>
                <a:latin typeface="Ubuntu"/>
              </a:rPr>
              <a:t>Covid-19</a:t>
            </a:r>
            <a:endParaRPr lang="en-GB" sz="2000" b="1" dirty="0">
              <a:solidFill>
                <a:schemeClr val="bg1"/>
              </a:solidFill>
              <a:latin typeface="Ubuntu"/>
            </a:endParaRPr>
          </a:p>
        </p:txBody>
      </p:sp>
      <p:sp>
        <p:nvSpPr>
          <p:cNvPr id="18" name="Content Placeholder 4"/>
          <p:cNvSpPr>
            <a:spLocks noGrp="1"/>
          </p:cNvSpPr>
          <p:nvPr>
            <p:ph sz="quarter" idx="14"/>
          </p:nvPr>
        </p:nvSpPr>
        <p:spPr>
          <a:xfrm>
            <a:off x="6482234" y="3119733"/>
            <a:ext cx="1411932" cy="615553"/>
          </a:xfrm>
        </p:spPr>
        <p:txBody>
          <a:bodyPr/>
          <a:lstStyle/>
          <a:p>
            <a:pPr marL="0" indent="0" algn="ctr">
              <a:buNone/>
            </a:pPr>
            <a:r>
              <a:rPr lang="en-GB" sz="2000" b="1" dirty="0" smtClean="0">
                <a:solidFill>
                  <a:schemeClr val="bg1"/>
                </a:solidFill>
                <a:latin typeface="Ubuntu"/>
              </a:rPr>
              <a:t>Business as usual</a:t>
            </a:r>
            <a:endParaRPr lang="en-GB" sz="2000" b="1" dirty="0">
              <a:solidFill>
                <a:schemeClr val="bg1"/>
              </a:solidFill>
              <a:latin typeface="Ubuntu"/>
            </a:endParaRPr>
          </a:p>
        </p:txBody>
      </p:sp>
      <p:sp>
        <p:nvSpPr>
          <p:cNvPr id="5" name="Rectangle 4"/>
          <p:cNvSpPr/>
          <p:nvPr/>
        </p:nvSpPr>
        <p:spPr>
          <a:xfrm>
            <a:off x="0" y="1"/>
            <a:ext cx="12192000" cy="7558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Workforce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365560"/>
            <a:ext cx="1321516" cy="184666"/>
          </a:xfrm>
        </p:spPr>
        <p:txBody>
          <a:bodyPr/>
          <a:lstStyle/>
          <a:p>
            <a:pPr marL="0" indent="0" algn="ctr">
              <a:buNone/>
            </a:pPr>
            <a:r>
              <a:rPr lang="en-GB" sz="1200" b="1" dirty="0" smtClean="0">
                <a:latin typeface="Ubuntu"/>
              </a:rPr>
              <a:t>COVID-19</a:t>
            </a:r>
            <a:endParaRPr lang="en-GB" sz="1200" b="1" dirty="0">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solidFill>
                  <a:schemeClr val="bg1"/>
                </a:solidFill>
                <a:latin typeface="Ubuntu"/>
              </a:rPr>
              <a:t>Business as usual</a:t>
            </a:r>
            <a:endParaRPr lang="en-GB" sz="1400" b="1" dirty="0">
              <a:solidFill>
                <a:schemeClr val="bg1"/>
              </a:solidFill>
              <a:latin typeface="Ubuntu"/>
            </a:endParaRPr>
          </a:p>
        </p:txBody>
      </p:sp>
      <p:pic>
        <p:nvPicPr>
          <p:cNvPr id="16" name="Picture 15"/>
          <p:cNvPicPr>
            <a:picLocks noChangeAspect="1"/>
          </p:cNvPicPr>
          <p:nvPr/>
        </p:nvPicPr>
        <p:blipFill rotWithShape="1">
          <a:blip r:embed="rId2"/>
          <a:srcRect l="89790" t="47222" r="1417" b="45194"/>
          <a:stretch/>
        </p:blipFill>
        <p:spPr>
          <a:xfrm>
            <a:off x="10503238" y="5497302"/>
            <a:ext cx="1537260" cy="778807"/>
          </a:xfrm>
          <a:prstGeom prst="rect">
            <a:avLst/>
          </a:prstGeom>
        </p:spPr>
      </p:pic>
      <p:sp>
        <p:nvSpPr>
          <p:cNvPr id="4" name="TextBox 3"/>
          <p:cNvSpPr txBox="1"/>
          <p:nvPr/>
        </p:nvSpPr>
        <p:spPr>
          <a:xfrm>
            <a:off x="9774315" y="810339"/>
            <a:ext cx="2440143" cy="276999"/>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correct as of </a:t>
            </a:r>
            <a:r>
              <a:rPr lang="en-GB" sz="1200" b="1" dirty="0" smtClean="0">
                <a:solidFill>
                  <a:srgbClr val="324F82"/>
                </a:solidFill>
                <a:latin typeface="Ubuntu" charset="0"/>
                <a:ea typeface="Ubuntu" charset="0"/>
                <a:cs typeface="Ubuntu" charset="0"/>
              </a:rPr>
              <a:t>22 </a:t>
            </a:r>
            <a:r>
              <a:rPr lang="en-GB" sz="1200" b="1" dirty="0">
                <a:solidFill>
                  <a:srgbClr val="324F82"/>
                </a:solidFill>
                <a:latin typeface="Ubuntu" charset="0"/>
                <a:ea typeface="Ubuntu" charset="0"/>
                <a:cs typeface="Ubuntu" charset="0"/>
              </a:rPr>
              <a:t>June 2020</a:t>
            </a:r>
          </a:p>
        </p:txBody>
      </p:sp>
      <p:sp>
        <p:nvSpPr>
          <p:cNvPr id="20" name="TextBox 19"/>
          <p:cNvSpPr txBox="1"/>
          <p:nvPr/>
        </p:nvSpPr>
        <p:spPr>
          <a:xfrm>
            <a:off x="216323" y="760600"/>
            <a:ext cx="6516402" cy="400110"/>
          </a:xfrm>
          <a:prstGeom prst="rect">
            <a:avLst/>
          </a:prstGeom>
          <a:noFill/>
        </p:spPr>
        <p:txBody>
          <a:bodyPr wrap="square" rtlCol="0">
            <a:spAutoFit/>
          </a:bodyPr>
          <a:lstStyle/>
          <a:p>
            <a:r>
              <a:rPr lang="en-GB" sz="2000" b="0" i="0" dirty="0" smtClean="0">
                <a:solidFill>
                  <a:srgbClr val="324F82"/>
                </a:solidFill>
                <a:latin typeface="Ubuntu" charset="0"/>
                <a:ea typeface="Ubuntu" charset="0"/>
                <a:cs typeface="Ubuntu" charset="0"/>
              </a:rPr>
              <a:t>COVID-19 Staff Absence Dashboard</a:t>
            </a:r>
          </a:p>
        </p:txBody>
      </p:sp>
      <p:sp>
        <p:nvSpPr>
          <p:cNvPr id="21" name="TextBox 20"/>
          <p:cNvSpPr txBox="1"/>
          <p:nvPr/>
        </p:nvSpPr>
        <p:spPr>
          <a:xfrm>
            <a:off x="10263136" y="984249"/>
            <a:ext cx="1924688" cy="646331"/>
          </a:xfrm>
          <a:prstGeom prst="rect">
            <a:avLst/>
          </a:prstGeom>
          <a:noFill/>
        </p:spPr>
        <p:txBody>
          <a:bodyPr wrap="square" rtlCol="0">
            <a:spAutoFit/>
          </a:bodyPr>
          <a:lstStyle/>
          <a:p>
            <a:pPr algn="r"/>
            <a:r>
              <a:rPr lang="en-GB" sz="1200" b="0" i="0" dirty="0" smtClean="0">
                <a:solidFill>
                  <a:srgbClr val="324F82"/>
                </a:solidFill>
                <a:latin typeface="Ubuntu" charset="0"/>
                <a:ea typeface="Ubuntu" charset="0"/>
                <a:cs typeface="Ubuntu" charset="0"/>
              </a:rPr>
              <a:t>Dashboard available </a:t>
            </a:r>
            <a:r>
              <a:rPr lang="en-GB" sz="1200" b="0" i="0" dirty="0" smtClean="0">
                <a:solidFill>
                  <a:srgbClr val="324F82"/>
                </a:solidFill>
                <a:latin typeface="Ubuntu" charset="0"/>
                <a:ea typeface="Ubuntu" charset="0"/>
                <a:cs typeface="Ubuntu" charset="0"/>
                <a:hlinkClick r:id="rId3"/>
              </a:rPr>
              <a:t>here</a:t>
            </a:r>
            <a:r>
              <a:rPr lang="en-GB" sz="1200" dirty="0">
                <a:solidFill>
                  <a:srgbClr val="324F82"/>
                </a:solidFill>
                <a:latin typeface="Ubuntu" charset="0"/>
                <a:ea typeface="Ubuntu" charset="0"/>
                <a:cs typeface="Ubuntu" charset="0"/>
              </a:rPr>
              <a:t> (Not publically available)</a:t>
            </a:r>
          </a:p>
          <a:p>
            <a:endParaRPr lang="en-GB" sz="1200" b="0" i="0" dirty="0" smtClean="0">
              <a:solidFill>
                <a:srgbClr val="324F82"/>
              </a:solidFill>
              <a:latin typeface="Ubuntu" charset="0"/>
              <a:ea typeface="Ubuntu" charset="0"/>
              <a:cs typeface="Ubuntu" charset="0"/>
            </a:endParaRPr>
          </a:p>
        </p:txBody>
      </p:sp>
      <p:sp>
        <p:nvSpPr>
          <p:cNvPr id="25" name="Right Arrow 24">
            <a:hlinkClick r:id="rId4"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ight Arrow 25">
            <a:hlinkClick r:id="rId5"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9" name="Rectangle 28">
            <a:hlinkClick r:id="rId6" action="ppaction://hlinksldjump"/>
          </p:cNvPr>
          <p:cNvSpPr/>
          <p:nvPr/>
        </p:nvSpPr>
        <p:spPr>
          <a:xfrm>
            <a:off x="8593526" y="21463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hlinkClick r:id="rId4" action="ppaction://hlinksldjump"/>
          </p:cNvPr>
          <p:cNvSpPr/>
          <p:nvPr/>
        </p:nvSpPr>
        <p:spPr>
          <a:xfrm>
            <a:off x="5107382" y="224037"/>
            <a:ext cx="1632858" cy="4418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p:cNvSpPr txBox="1"/>
          <p:nvPr/>
        </p:nvSpPr>
        <p:spPr>
          <a:xfrm>
            <a:off x="11807300" y="6480700"/>
            <a:ext cx="417250" cy="307777"/>
          </a:xfrm>
          <a:prstGeom prst="rect">
            <a:avLst/>
          </a:prstGeom>
          <a:noFill/>
        </p:spPr>
        <p:txBody>
          <a:bodyPr wrap="square" rtlCol="0">
            <a:spAutoFit/>
          </a:bodyPr>
          <a:lstStyle/>
          <a:p>
            <a:r>
              <a:rPr lang="en-GB" sz="1400" dirty="0" smtClean="0">
                <a:solidFill>
                  <a:schemeClr val="tx1">
                    <a:lumMod val="50000"/>
                    <a:lumOff val="50000"/>
                  </a:schemeClr>
                </a:solidFill>
                <a:latin typeface="Ubuntu" charset="0"/>
                <a:ea typeface="Ubuntu" charset="0"/>
                <a:cs typeface="Ubuntu" charset="0"/>
              </a:rPr>
              <a:t>17</a:t>
            </a:r>
            <a:endParaRPr lang="en-GB" sz="3000" b="0" i="0" dirty="0" smtClean="0">
              <a:solidFill>
                <a:schemeClr val="tx1">
                  <a:lumMod val="50000"/>
                  <a:lumOff val="50000"/>
                </a:schemeClr>
              </a:solidFill>
              <a:latin typeface="Ubuntu" charset="0"/>
              <a:ea typeface="Ubuntu" charset="0"/>
              <a:cs typeface="Ubuntu" charset="0"/>
            </a:endParaRPr>
          </a:p>
        </p:txBody>
      </p:sp>
      <p:pic>
        <p:nvPicPr>
          <p:cNvPr id="3" name="Picture 2"/>
          <p:cNvPicPr>
            <a:picLocks noChangeAspect="1"/>
          </p:cNvPicPr>
          <p:nvPr/>
        </p:nvPicPr>
        <p:blipFill rotWithShape="1">
          <a:blip r:embed="rId7"/>
          <a:srcRect l="12172" t="16666" r="12122" b="10248"/>
          <a:stretch/>
        </p:blipFill>
        <p:spPr>
          <a:xfrm>
            <a:off x="22141" y="1197700"/>
            <a:ext cx="10423564" cy="5660299"/>
          </a:xfrm>
          <a:prstGeom prst="rect">
            <a:avLst/>
          </a:prstGeom>
        </p:spPr>
      </p:pic>
    </p:spTree>
    <p:extLst>
      <p:ext uri="{BB962C8B-B14F-4D97-AF65-F5344CB8AC3E}">
        <p14:creationId xmlns:p14="http://schemas.microsoft.com/office/powerpoint/2010/main" val="38858654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4"/>
          <p:cNvSpPr>
            <a:spLocks noGrp="1"/>
          </p:cNvSpPr>
          <p:nvPr>
            <p:ph sz="quarter" idx="14"/>
          </p:nvPr>
        </p:nvSpPr>
        <p:spPr>
          <a:xfrm>
            <a:off x="4297834" y="3273620"/>
            <a:ext cx="1411932" cy="307777"/>
          </a:xfrm>
        </p:spPr>
        <p:txBody>
          <a:bodyPr/>
          <a:lstStyle/>
          <a:p>
            <a:pPr marL="0" indent="0" algn="ctr">
              <a:buNone/>
            </a:pPr>
            <a:r>
              <a:rPr lang="en-GB" sz="2000" b="1" dirty="0" smtClean="0">
                <a:solidFill>
                  <a:schemeClr val="bg1"/>
                </a:solidFill>
                <a:latin typeface="Ubuntu"/>
              </a:rPr>
              <a:t>Covid-19</a:t>
            </a:r>
            <a:endParaRPr lang="en-GB" sz="2000" b="1" dirty="0">
              <a:solidFill>
                <a:schemeClr val="bg1"/>
              </a:solidFill>
              <a:latin typeface="Ubuntu"/>
            </a:endParaRPr>
          </a:p>
        </p:txBody>
      </p:sp>
      <p:sp>
        <p:nvSpPr>
          <p:cNvPr id="18" name="Content Placeholder 4"/>
          <p:cNvSpPr>
            <a:spLocks noGrp="1"/>
          </p:cNvSpPr>
          <p:nvPr>
            <p:ph sz="quarter" idx="14"/>
          </p:nvPr>
        </p:nvSpPr>
        <p:spPr>
          <a:xfrm>
            <a:off x="6482234" y="3119733"/>
            <a:ext cx="1411932" cy="615553"/>
          </a:xfrm>
        </p:spPr>
        <p:txBody>
          <a:bodyPr/>
          <a:lstStyle/>
          <a:p>
            <a:pPr marL="0" indent="0" algn="ctr">
              <a:buNone/>
            </a:pPr>
            <a:r>
              <a:rPr lang="en-GB" sz="2000" b="1" dirty="0" smtClean="0">
                <a:solidFill>
                  <a:schemeClr val="bg1"/>
                </a:solidFill>
                <a:latin typeface="Ubuntu"/>
              </a:rPr>
              <a:t>Business as usual</a:t>
            </a:r>
            <a:endParaRPr lang="en-GB" sz="2000" b="1" dirty="0">
              <a:solidFill>
                <a:schemeClr val="bg1"/>
              </a:solidFill>
              <a:latin typeface="Ubuntu"/>
            </a:endParaRPr>
          </a:p>
        </p:txBody>
      </p:sp>
      <p:sp>
        <p:nvSpPr>
          <p:cNvPr id="5" name="Rectangle 4"/>
          <p:cNvSpPr/>
          <p:nvPr/>
        </p:nvSpPr>
        <p:spPr>
          <a:xfrm>
            <a:off x="0" y="1"/>
            <a:ext cx="12192000" cy="7558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Workforce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365560"/>
            <a:ext cx="1321516" cy="184666"/>
          </a:xfrm>
        </p:spPr>
        <p:txBody>
          <a:bodyPr/>
          <a:lstStyle/>
          <a:p>
            <a:pPr marL="0" indent="0" algn="ctr">
              <a:buNone/>
            </a:pPr>
            <a:r>
              <a:rPr lang="en-GB" sz="1200" b="1" dirty="0" smtClean="0">
                <a:solidFill>
                  <a:schemeClr val="bg1"/>
                </a:solidFill>
                <a:latin typeface="Ubuntu"/>
              </a:rPr>
              <a:t>COVID-19</a:t>
            </a:r>
            <a:endParaRPr lang="en-GB" sz="1200" b="1" dirty="0">
              <a:solidFill>
                <a:schemeClr val="bg1"/>
              </a:solidFill>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15" name="Right Arrow 14">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ight Arrow 15">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5" name="Rectangle 24">
            <a:hlinkClick r:id="rId4" action="ppaction://hlinksldjump"/>
          </p:cNvPr>
          <p:cNvSpPr/>
          <p:nvPr/>
        </p:nvSpPr>
        <p:spPr>
          <a:xfrm>
            <a:off x="8597661" y="210965"/>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hlinkClick r:id="rId3" action="ppaction://hlinksldjump"/>
          </p:cNvPr>
          <p:cNvSpPr/>
          <p:nvPr/>
        </p:nvSpPr>
        <p:spPr>
          <a:xfrm>
            <a:off x="3473352" y="225626"/>
            <a:ext cx="1632858"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18</a:t>
            </a:r>
            <a:endParaRPr lang="en-GB" sz="3000" b="0" i="0" dirty="0" smtClean="0">
              <a:solidFill>
                <a:schemeClr val="bg1"/>
              </a:solidFill>
              <a:latin typeface="Ubuntu" charset="0"/>
              <a:ea typeface="Ubuntu" charset="0"/>
              <a:cs typeface="Ubuntu" charset="0"/>
            </a:endParaRPr>
          </a:p>
        </p:txBody>
      </p:sp>
      <p:pic>
        <p:nvPicPr>
          <p:cNvPr id="4" name="Picture 3"/>
          <p:cNvPicPr>
            <a:picLocks noChangeAspect="1"/>
          </p:cNvPicPr>
          <p:nvPr/>
        </p:nvPicPr>
        <p:blipFill>
          <a:blip r:embed="rId5"/>
          <a:stretch>
            <a:fillRect/>
          </a:stretch>
        </p:blipFill>
        <p:spPr>
          <a:xfrm>
            <a:off x="636009" y="730403"/>
            <a:ext cx="10919981" cy="5148000"/>
          </a:xfrm>
          <a:prstGeom prst="rect">
            <a:avLst/>
          </a:prstGeom>
        </p:spPr>
      </p:pic>
    </p:spTree>
    <p:extLst>
      <p:ext uri="{BB962C8B-B14F-4D97-AF65-F5344CB8AC3E}">
        <p14:creationId xmlns:p14="http://schemas.microsoft.com/office/powerpoint/2010/main" val="7578175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4"/>
          <p:cNvSpPr>
            <a:spLocks noGrp="1"/>
          </p:cNvSpPr>
          <p:nvPr>
            <p:ph sz="quarter" idx="14"/>
          </p:nvPr>
        </p:nvSpPr>
        <p:spPr>
          <a:xfrm>
            <a:off x="4297834" y="3273620"/>
            <a:ext cx="1411932" cy="307777"/>
          </a:xfrm>
        </p:spPr>
        <p:txBody>
          <a:bodyPr/>
          <a:lstStyle/>
          <a:p>
            <a:pPr marL="0" indent="0" algn="ctr">
              <a:buNone/>
            </a:pPr>
            <a:r>
              <a:rPr lang="en-GB" sz="2000" b="1" dirty="0" smtClean="0">
                <a:solidFill>
                  <a:schemeClr val="bg1"/>
                </a:solidFill>
                <a:latin typeface="Ubuntu"/>
              </a:rPr>
              <a:t>Covid-19</a:t>
            </a:r>
            <a:endParaRPr lang="en-GB" sz="2000" b="1" dirty="0">
              <a:solidFill>
                <a:schemeClr val="bg1"/>
              </a:solidFill>
              <a:latin typeface="Ubuntu"/>
            </a:endParaRPr>
          </a:p>
        </p:txBody>
      </p:sp>
      <p:sp>
        <p:nvSpPr>
          <p:cNvPr id="18" name="Content Placeholder 4"/>
          <p:cNvSpPr>
            <a:spLocks noGrp="1"/>
          </p:cNvSpPr>
          <p:nvPr>
            <p:ph sz="quarter" idx="14"/>
          </p:nvPr>
        </p:nvSpPr>
        <p:spPr>
          <a:xfrm>
            <a:off x="6482234" y="3119733"/>
            <a:ext cx="1411932" cy="615553"/>
          </a:xfrm>
        </p:spPr>
        <p:txBody>
          <a:bodyPr/>
          <a:lstStyle/>
          <a:p>
            <a:pPr marL="0" indent="0" algn="ctr">
              <a:buNone/>
            </a:pPr>
            <a:r>
              <a:rPr lang="en-GB" sz="2000" b="1" dirty="0" smtClean="0">
                <a:solidFill>
                  <a:schemeClr val="bg1"/>
                </a:solidFill>
                <a:latin typeface="Ubuntu"/>
              </a:rPr>
              <a:t>Business as usual</a:t>
            </a:r>
            <a:endParaRPr lang="en-GB" sz="2000" b="1" dirty="0">
              <a:solidFill>
                <a:schemeClr val="bg1"/>
              </a:solidFill>
              <a:latin typeface="Ubuntu"/>
            </a:endParaRPr>
          </a:p>
        </p:txBody>
      </p:sp>
      <p:sp>
        <p:nvSpPr>
          <p:cNvPr id="5" name="Rectangle 4"/>
          <p:cNvSpPr/>
          <p:nvPr/>
        </p:nvSpPr>
        <p:spPr>
          <a:xfrm>
            <a:off x="0" y="1"/>
            <a:ext cx="12192000" cy="7558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Workforce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365560"/>
            <a:ext cx="1321516" cy="184666"/>
          </a:xfrm>
        </p:spPr>
        <p:txBody>
          <a:bodyPr/>
          <a:lstStyle/>
          <a:p>
            <a:pPr marL="0" indent="0" algn="ctr">
              <a:buNone/>
            </a:pPr>
            <a:r>
              <a:rPr lang="en-GB" sz="1200" b="1" dirty="0" smtClean="0">
                <a:solidFill>
                  <a:schemeClr val="bg1"/>
                </a:solidFill>
                <a:latin typeface="Ubuntu"/>
              </a:rPr>
              <a:t>COVID-19</a:t>
            </a:r>
            <a:endParaRPr lang="en-GB" sz="1200" b="1" dirty="0">
              <a:solidFill>
                <a:schemeClr val="bg1"/>
              </a:solidFill>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15" name="Right Arrow 14">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ight Arrow 15">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5" name="Rectangle 24">
            <a:hlinkClick r:id="rId4" action="ppaction://hlinksldjump"/>
          </p:cNvPr>
          <p:cNvSpPr/>
          <p:nvPr/>
        </p:nvSpPr>
        <p:spPr>
          <a:xfrm>
            <a:off x="8581906" y="202800"/>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hlinkClick r:id="rId5" action="ppaction://hlinksldjump"/>
          </p:cNvPr>
          <p:cNvSpPr/>
          <p:nvPr/>
        </p:nvSpPr>
        <p:spPr>
          <a:xfrm>
            <a:off x="3456155" y="204960"/>
            <a:ext cx="1632858"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19</a:t>
            </a:r>
            <a:endParaRPr lang="en-GB" sz="3000" b="0" i="0" dirty="0" smtClean="0">
              <a:solidFill>
                <a:schemeClr val="bg1"/>
              </a:solidFill>
              <a:latin typeface="Ubuntu" charset="0"/>
              <a:ea typeface="Ubuntu" charset="0"/>
              <a:cs typeface="Ubuntu" charset="0"/>
            </a:endParaRPr>
          </a:p>
        </p:txBody>
      </p:sp>
      <p:sp>
        <p:nvSpPr>
          <p:cNvPr id="8" name="TextBox 7"/>
          <p:cNvSpPr txBox="1"/>
          <p:nvPr/>
        </p:nvSpPr>
        <p:spPr>
          <a:xfrm>
            <a:off x="441640" y="5182692"/>
            <a:ext cx="11054944" cy="754053"/>
          </a:xfrm>
          <a:prstGeom prst="rect">
            <a:avLst/>
          </a:prstGeom>
          <a:noFill/>
        </p:spPr>
        <p:txBody>
          <a:bodyPr wrap="square" rtlCol="0">
            <a:spAutoFit/>
          </a:bodyPr>
          <a:lstStyle/>
          <a:p>
            <a:pPr lvl="0"/>
            <a:r>
              <a:rPr lang="en-GB" sz="1400" dirty="0" smtClean="0">
                <a:solidFill>
                  <a:srgbClr val="324F82"/>
                </a:solidFill>
                <a:latin typeface="Ubuntu"/>
                <a:cs typeface="Calibri" panose="020F0502020204030204" pitchFamily="34" charset="0"/>
              </a:rPr>
              <a:t>Notes</a:t>
            </a:r>
          </a:p>
          <a:p>
            <a:pPr lvl="0"/>
            <a:endParaRPr lang="en-GB" sz="300" dirty="0" smtClean="0">
              <a:solidFill>
                <a:srgbClr val="324F82"/>
              </a:solidFill>
              <a:latin typeface="Ubuntu"/>
              <a:cs typeface="Calibri" panose="020F0502020204030204" pitchFamily="34" charset="0"/>
            </a:endParaRPr>
          </a:p>
          <a:p>
            <a:pPr lvl="0"/>
            <a:r>
              <a:rPr lang="en-GB" sz="1300" baseline="30000" dirty="0">
                <a:solidFill>
                  <a:schemeClr val="tx1">
                    <a:lumMod val="75000"/>
                    <a:lumOff val="25000"/>
                  </a:schemeClr>
                </a:solidFill>
                <a:latin typeface="Calibri" panose="020F0502020204030204" pitchFamily="34" charset="0"/>
                <a:cs typeface="Calibri" panose="020F0502020204030204" pitchFamily="34" charset="0"/>
              </a:rPr>
              <a:t>1</a:t>
            </a:r>
            <a:r>
              <a:rPr lang="en-GB" sz="1300" dirty="0">
                <a:solidFill>
                  <a:schemeClr val="tx1">
                    <a:lumMod val="75000"/>
                    <a:lumOff val="25000"/>
                  </a:schemeClr>
                </a:solidFill>
                <a:latin typeface="Calibri" panose="020F0502020204030204" pitchFamily="34" charset="0"/>
                <a:cs typeface="Calibri" panose="020F0502020204030204" pitchFamily="34" charset="0"/>
              </a:rPr>
              <a:t> </a:t>
            </a:r>
            <a:r>
              <a:rPr lang="en-GB" sz="1300" dirty="0" smtClean="0">
                <a:solidFill>
                  <a:schemeClr val="tx1">
                    <a:lumMod val="75000"/>
                    <a:lumOff val="25000"/>
                  </a:schemeClr>
                </a:solidFill>
                <a:latin typeface="Calibri" panose="020F0502020204030204" pitchFamily="34" charset="0"/>
                <a:cs typeface="Calibri" panose="020F0502020204030204" pitchFamily="34" charset="0"/>
              </a:rPr>
              <a:t>Data </a:t>
            </a:r>
            <a:r>
              <a:rPr lang="en-GB" sz="1300" dirty="0">
                <a:solidFill>
                  <a:schemeClr val="tx1">
                    <a:lumMod val="75000"/>
                    <a:lumOff val="25000"/>
                  </a:schemeClr>
                </a:solidFill>
                <a:latin typeface="Calibri" panose="020F0502020204030204" pitchFamily="34" charset="0"/>
                <a:cs typeface="Calibri" panose="020F0502020204030204" pitchFamily="34" charset="0"/>
              </a:rPr>
              <a:t>received from NWSSP for recruitment performance in April and May 2020. Data shows that the target has not been met for the previous two months. Further information has been sought from NWSSP and will be provided when available.</a:t>
            </a:r>
          </a:p>
        </p:txBody>
      </p:sp>
      <p:pic>
        <p:nvPicPr>
          <p:cNvPr id="28" name="Picture 27"/>
          <p:cNvPicPr>
            <a:picLocks noChangeAspect="1"/>
          </p:cNvPicPr>
          <p:nvPr/>
        </p:nvPicPr>
        <p:blipFill rotWithShape="1">
          <a:blip r:embed="rId6"/>
          <a:srcRect b="93699"/>
          <a:stretch/>
        </p:blipFill>
        <p:spPr>
          <a:xfrm>
            <a:off x="768727" y="787340"/>
            <a:ext cx="10959345" cy="387753"/>
          </a:xfrm>
          <a:prstGeom prst="rect">
            <a:avLst/>
          </a:prstGeom>
        </p:spPr>
      </p:pic>
      <p:grpSp>
        <p:nvGrpSpPr>
          <p:cNvPr id="30" name="Group 29"/>
          <p:cNvGrpSpPr/>
          <p:nvPr/>
        </p:nvGrpSpPr>
        <p:grpSpPr>
          <a:xfrm>
            <a:off x="347102" y="753738"/>
            <a:ext cx="11460198" cy="4494901"/>
            <a:chOff x="347102" y="264215"/>
            <a:chExt cx="11460198" cy="4494901"/>
          </a:xfrm>
        </p:grpSpPr>
        <p:grpSp>
          <p:nvGrpSpPr>
            <p:cNvPr id="14" name="Group 13"/>
            <p:cNvGrpSpPr/>
            <p:nvPr/>
          </p:nvGrpSpPr>
          <p:grpSpPr>
            <a:xfrm>
              <a:off x="1625528" y="264215"/>
              <a:ext cx="913006" cy="223178"/>
              <a:chOff x="1625528" y="264215"/>
              <a:chExt cx="913006" cy="223178"/>
            </a:xfrm>
          </p:grpSpPr>
          <p:sp>
            <p:nvSpPr>
              <p:cNvPr id="12" name="TextBox 11"/>
              <p:cNvSpPr txBox="1"/>
              <p:nvPr/>
            </p:nvSpPr>
            <p:spPr>
              <a:xfrm>
                <a:off x="1625528" y="264215"/>
                <a:ext cx="312455" cy="215444"/>
              </a:xfrm>
              <a:prstGeom prst="rect">
                <a:avLst/>
              </a:prstGeom>
              <a:noFill/>
            </p:spPr>
            <p:txBody>
              <a:bodyPr wrap="square" rtlCol="0">
                <a:spAutoFit/>
              </a:bodyPr>
              <a:lstStyle/>
              <a:p>
                <a:r>
                  <a:rPr lang="en-GB" sz="800" b="1" i="0" dirty="0" smtClean="0">
                    <a:solidFill>
                      <a:schemeClr val="bg1"/>
                    </a:solidFill>
                    <a:latin typeface="Ubuntu" charset="0"/>
                    <a:ea typeface="Ubuntu" charset="0"/>
                    <a:cs typeface="Ubuntu" charset="0"/>
                  </a:rPr>
                  <a:t>1</a:t>
                </a:r>
                <a:endParaRPr lang="en-GB" sz="900" b="1" i="0" dirty="0" smtClean="0">
                  <a:solidFill>
                    <a:schemeClr val="bg1"/>
                  </a:solidFill>
                  <a:latin typeface="Ubuntu" charset="0"/>
                  <a:ea typeface="Ubuntu" charset="0"/>
                  <a:cs typeface="Ubuntu" charset="0"/>
                </a:endParaRPr>
              </a:p>
            </p:txBody>
          </p:sp>
          <p:sp>
            <p:nvSpPr>
              <p:cNvPr id="27" name="TextBox 26"/>
              <p:cNvSpPr txBox="1"/>
              <p:nvPr/>
            </p:nvSpPr>
            <p:spPr>
              <a:xfrm>
                <a:off x="1933246" y="264215"/>
                <a:ext cx="312455" cy="215444"/>
              </a:xfrm>
              <a:prstGeom prst="rect">
                <a:avLst/>
              </a:prstGeom>
              <a:noFill/>
            </p:spPr>
            <p:txBody>
              <a:bodyPr wrap="square" rtlCol="0">
                <a:spAutoFit/>
              </a:bodyPr>
              <a:lstStyle/>
              <a:p>
                <a:r>
                  <a:rPr lang="en-GB" sz="800" b="1" i="0" dirty="0" smtClean="0">
                    <a:solidFill>
                      <a:schemeClr val="bg1"/>
                    </a:solidFill>
                    <a:latin typeface="Ubuntu" charset="0"/>
                    <a:ea typeface="Ubuntu" charset="0"/>
                    <a:cs typeface="Ubuntu" charset="0"/>
                  </a:rPr>
                  <a:t>2</a:t>
                </a:r>
              </a:p>
            </p:txBody>
          </p:sp>
          <p:sp>
            <p:nvSpPr>
              <p:cNvPr id="29" name="TextBox 28"/>
              <p:cNvSpPr txBox="1"/>
              <p:nvPr/>
            </p:nvSpPr>
            <p:spPr>
              <a:xfrm>
                <a:off x="2226079" y="271949"/>
                <a:ext cx="312455" cy="215444"/>
              </a:xfrm>
              <a:prstGeom prst="rect">
                <a:avLst/>
              </a:prstGeom>
              <a:noFill/>
            </p:spPr>
            <p:txBody>
              <a:bodyPr wrap="square" rtlCol="0">
                <a:spAutoFit/>
              </a:bodyPr>
              <a:lstStyle/>
              <a:p>
                <a:r>
                  <a:rPr lang="en-GB" sz="800" b="1" i="0" dirty="0" smtClean="0">
                    <a:solidFill>
                      <a:schemeClr val="bg1"/>
                    </a:solidFill>
                    <a:latin typeface="Ubuntu" charset="0"/>
                    <a:ea typeface="Ubuntu" charset="0"/>
                    <a:cs typeface="Ubuntu" charset="0"/>
                  </a:rPr>
                  <a:t>3</a:t>
                </a:r>
              </a:p>
            </p:txBody>
          </p:sp>
        </p:grpSp>
        <p:pic>
          <p:nvPicPr>
            <p:cNvPr id="23" name="Picture 22"/>
            <p:cNvPicPr>
              <a:picLocks noChangeAspect="1"/>
            </p:cNvPicPr>
            <p:nvPr/>
          </p:nvPicPr>
          <p:blipFill>
            <a:blip r:embed="rId7"/>
            <a:stretch>
              <a:fillRect/>
            </a:stretch>
          </p:blipFill>
          <p:spPr>
            <a:xfrm>
              <a:off x="347102" y="4291116"/>
              <a:ext cx="11460198" cy="468000"/>
            </a:xfrm>
            <a:prstGeom prst="rect">
              <a:avLst/>
            </a:prstGeom>
          </p:spPr>
        </p:pic>
      </p:grpSp>
      <p:pic>
        <p:nvPicPr>
          <p:cNvPr id="3" name="Picture 2"/>
          <p:cNvPicPr>
            <a:picLocks noChangeAspect="1"/>
          </p:cNvPicPr>
          <p:nvPr/>
        </p:nvPicPr>
        <p:blipFill>
          <a:blip r:embed="rId8"/>
          <a:stretch>
            <a:fillRect/>
          </a:stretch>
        </p:blipFill>
        <p:spPr>
          <a:xfrm>
            <a:off x="347102" y="1194765"/>
            <a:ext cx="11469077" cy="3600000"/>
          </a:xfrm>
          <a:prstGeom prst="rect">
            <a:avLst/>
          </a:prstGeom>
        </p:spPr>
      </p:pic>
      <p:sp>
        <p:nvSpPr>
          <p:cNvPr id="4" name="TextBox 3"/>
          <p:cNvSpPr txBox="1"/>
          <p:nvPr/>
        </p:nvSpPr>
        <p:spPr>
          <a:xfrm>
            <a:off x="1310888" y="1157370"/>
            <a:ext cx="1071418" cy="230832"/>
          </a:xfrm>
          <a:prstGeom prst="rect">
            <a:avLst/>
          </a:prstGeom>
          <a:noFill/>
        </p:spPr>
        <p:txBody>
          <a:bodyPr wrap="square" rtlCol="0">
            <a:spAutoFit/>
          </a:bodyPr>
          <a:lstStyle/>
          <a:p>
            <a:r>
              <a:rPr lang="en-GB" sz="900" b="0" i="0" dirty="0" smtClean="0">
                <a:solidFill>
                  <a:schemeClr val="bg1"/>
                </a:solidFill>
                <a:latin typeface="Ubuntu" charset="0"/>
                <a:ea typeface="Ubuntu" charset="0"/>
                <a:cs typeface="Ubuntu" charset="0"/>
              </a:rPr>
              <a:t>1</a:t>
            </a:r>
          </a:p>
        </p:txBody>
      </p:sp>
    </p:spTree>
    <p:extLst>
      <p:ext uri="{BB962C8B-B14F-4D97-AF65-F5344CB8AC3E}">
        <p14:creationId xmlns:p14="http://schemas.microsoft.com/office/powerpoint/2010/main" val="36183720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4"/>
          <p:cNvSpPr>
            <a:spLocks noGrp="1"/>
          </p:cNvSpPr>
          <p:nvPr>
            <p:ph sz="quarter" idx="14"/>
          </p:nvPr>
        </p:nvSpPr>
        <p:spPr>
          <a:xfrm>
            <a:off x="4297834" y="3273620"/>
            <a:ext cx="1411932" cy="307777"/>
          </a:xfrm>
        </p:spPr>
        <p:txBody>
          <a:bodyPr/>
          <a:lstStyle/>
          <a:p>
            <a:pPr marL="0" indent="0" algn="ctr">
              <a:buNone/>
            </a:pPr>
            <a:r>
              <a:rPr lang="en-GB" sz="2000" b="1" dirty="0" smtClean="0">
                <a:solidFill>
                  <a:schemeClr val="bg1"/>
                </a:solidFill>
                <a:latin typeface="Ubuntu"/>
              </a:rPr>
              <a:t>Covid-19</a:t>
            </a:r>
            <a:endParaRPr lang="en-GB" sz="2000" b="1" dirty="0">
              <a:solidFill>
                <a:schemeClr val="bg1"/>
              </a:solidFill>
              <a:latin typeface="Ubuntu"/>
            </a:endParaRPr>
          </a:p>
        </p:txBody>
      </p:sp>
      <p:sp>
        <p:nvSpPr>
          <p:cNvPr id="18" name="Content Placeholder 4"/>
          <p:cNvSpPr>
            <a:spLocks noGrp="1"/>
          </p:cNvSpPr>
          <p:nvPr>
            <p:ph sz="quarter" idx="14"/>
          </p:nvPr>
        </p:nvSpPr>
        <p:spPr>
          <a:xfrm>
            <a:off x="6482234" y="3119733"/>
            <a:ext cx="1411932" cy="615553"/>
          </a:xfrm>
        </p:spPr>
        <p:txBody>
          <a:bodyPr/>
          <a:lstStyle/>
          <a:p>
            <a:pPr marL="0" indent="0" algn="ctr">
              <a:buNone/>
            </a:pPr>
            <a:r>
              <a:rPr lang="en-GB" sz="2000" b="1" dirty="0" smtClean="0">
                <a:solidFill>
                  <a:schemeClr val="bg1"/>
                </a:solidFill>
                <a:latin typeface="Ubuntu"/>
              </a:rPr>
              <a:t>Business as usual</a:t>
            </a:r>
            <a:endParaRPr lang="en-GB" sz="2000" b="1" dirty="0">
              <a:solidFill>
                <a:schemeClr val="bg1"/>
              </a:solidFill>
              <a:latin typeface="Ubuntu"/>
            </a:endParaRPr>
          </a:p>
        </p:txBody>
      </p:sp>
      <p:sp>
        <p:nvSpPr>
          <p:cNvPr id="5" name="Rectangle 4"/>
          <p:cNvSpPr/>
          <p:nvPr/>
        </p:nvSpPr>
        <p:spPr>
          <a:xfrm>
            <a:off x="0" y="1"/>
            <a:ext cx="12192000" cy="7558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Setting the Scene</a:t>
            </a:r>
            <a:endParaRPr lang="en-GB" sz="2000" b="1" dirty="0">
              <a:solidFill>
                <a:schemeClr val="bg1"/>
              </a:solidFill>
              <a:latin typeface="Ubuntu"/>
            </a:endParaRPr>
          </a:p>
        </p:txBody>
      </p:sp>
      <p:sp>
        <p:nvSpPr>
          <p:cNvPr id="19" name="Content Placeholder 4"/>
          <p:cNvSpPr>
            <a:spLocks noGrp="1"/>
          </p:cNvSpPr>
          <p:nvPr>
            <p:ph sz="quarter" idx="14"/>
          </p:nvPr>
        </p:nvSpPr>
        <p:spPr>
          <a:xfrm>
            <a:off x="3630195" y="365560"/>
            <a:ext cx="1321516" cy="184666"/>
          </a:xfrm>
        </p:spPr>
        <p:txBody>
          <a:bodyPr/>
          <a:lstStyle/>
          <a:p>
            <a:pPr marL="0" indent="0" algn="ctr">
              <a:buNone/>
            </a:pPr>
            <a:r>
              <a:rPr lang="en-GB" sz="1200" b="1" dirty="0" smtClean="0">
                <a:latin typeface="Ubuntu"/>
              </a:rPr>
              <a:t>Introduction</a:t>
            </a:r>
            <a:endParaRPr lang="en-GB" sz="1200" b="1" dirty="0">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216323" y="937633"/>
            <a:ext cx="6516402" cy="400110"/>
          </a:xfrm>
          <a:prstGeom prst="rect">
            <a:avLst/>
          </a:prstGeom>
          <a:noFill/>
        </p:spPr>
        <p:txBody>
          <a:bodyPr wrap="square" rtlCol="0">
            <a:spAutoFit/>
          </a:bodyPr>
          <a:lstStyle/>
          <a:p>
            <a:r>
              <a:rPr lang="en-GB" sz="2000" b="0" i="0" dirty="0" smtClean="0">
                <a:solidFill>
                  <a:srgbClr val="324F82"/>
                </a:solidFill>
                <a:latin typeface="Ubuntu" charset="0"/>
                <a:ea typeface="Ubuntu" charset="0"/>
                <a:cs typeface="Ubuntu" charset="0"/>
              </a:rPr>
              <a:t>Introduction</a:t>
            </a:r>
          </a:p>
        </p:txBody>
      </p:sp>
      <p:grpSp>
        <p:nvGrpSpPr>
          <p:cNvPr id="21" name="Group 20"/>
          <p:cNvGrpSpPr/>
          <p:nvPr/>
        </p:nvGrpSpPr>
        <p:grpSpPr>
          <a:xfrm>
            <a:off x="9828330" y="3485565"/>
            <a:ext cx="1773382" cy="1773382"/>
            <a:chOff x="9278066" y="3060509"/>
            <a:chExt cx="1773382" cy="1773382"/>
          </a:xfrm>
        </p:grpSpPr>
        <p:sp>
          <p:nvSpPr>
            <p:cNvPr id="25" name="Oval 24">
              <a:hlinkClick r:id="rId2" action="ppaction://hlinksldjump"/>
            </p:cNvPr>
            <p:cNvSpPr/>
            <p:nvPr/>
          </p:nvSpPr>
          <p:spPr>
            <a:xfrm>
              <a:off x="9278066" y="3060509"/>
              <a:ext cx="1773382" cy="1773382"/>
            </a:xfrm>
            <a:prstGeom prst="ellipse">
              <a:avLst/>
            </a:prstGeom>
            <a:solidFill>
              <a:srgbClr val="4FB9AB"/>
            </a:solidFill>
            <a:ln>
              <a:solidFill>
                <a:srgbClr val="4FB9AB"/>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Content Placeholder 4">
              <a:hlinkClick r:id="rId2" action="ppaction://hlinksldjump"/>
            </p:cNvPr>
            <p:cNvSpPr txBox="1">
              <a:spLocks/>
            </p:cNvSpPr>
            <p:nvPr/>
          </p:nvSpPr>
          <p:spPr>
            <a:xfrm>
              <a:off x="9348169" y="3695658"/>
              <a:ext cx="1650011" cy="553998"/>
            </a:xfrm>
            <a:prstGeom prst="rect">
              <a:avLst/>
            </a:prstGeom>
            <a:scene3d>
              <a:camera prst="orthographicFront"/>
              <a:lightRig rig="threePt" dir="t"/>
            </a:scene3d>
            <a:sp3d>
              <a:bevelT w="139700" prst="cross"/>
            </a:sp3d>
          </p:spPr>
          <p:txBody>
            <a:bodyPr wrap="square" lIns="0" tIns="0" rIns="0" bIns="0">
              <a:spAutoFit/>
            </a:bodyPr>
            <a:lstStyle>
              <a:lvl1pPr marL="0" indent="0" algn="l" defTabSz="914400" rtl="0" eaLnBrk="1" latinLnBrk="0" hangingPunct="1">
                <a:lnSpc>
                  <a:spcPct val="90000"/>
                </a:lnSpc>
                <a:spcBef>
                  <a:spcPts val="1000"/>
                </a:spcBef>
                <a:buFont typeface="Arial"/>
                <a:buNone/>
                <a:defRPr sz="2400" b="0" i="0" kern="1200" baseline="0">
                  <a:solidFill>
                    <a:srgbClr val="F9C402"/>
                  </a:solidFill>
                  <a:latin typeface="Ubuntu" charset="0"/>
                  <a:ea typeface="Ubuntu" charset="0"/>
                  <a:cs typeface="Ubuntu"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2000" b="1" dirty="0" smtClean="0">
                  <a:solidFill>
                    <a:schemeClr val="bg1"/>
                  </a:solidFill>
                  <a:latin typeface="Ubuntu"/>
                </a:rPr>
                <a:t>Performance Indicators</a:t>
              </a:r>
              <a:endParaRPr lang="en-GB" sz="2000" b="1" dirty="0">
                <a:solidFill>
                  <a:schemeClr val="bg1"/>
                </a:solidFill>
                <a:latin typeface="Ubuntu"/>
              </a:endParaRPr>
            </a:p>
          </p:txBody>
        </p:sp>
      </p:grpSp>
      <p:grpSp>
        <p:nvGrpSpPr>
          <p:cNvPr id="27" name="Group 26"/>
          <p:cNvGrpSpPr/>
          <p:nvPr/>
        </p:nvGrpSpPr>
        <p:grpSpPr>
          <a:xfrm>
            <a:off x="9828330" y="1485163"/>
            <a:ext cx="1773382" cy="1773382"/>
            <a:chOff x="4785895" y="3060509"/>
            <a:chExt cx="1773382" cy="1773382"/>
          </a:xfrm>
        </p:grpSpPr>
        <p:sp>
          <p:nvSpPr>
            <p:cNvPr id="28" name="Oval 27">
              <a:hlinkClick r:id="rId3" action="ppaction://hlinksldjump"/>
            </p:cNvPr>
            <p:cNvSpPr/>
            <p:nvPr/>
          </p:nvSpPr>
          <p:spPr>
            <a:xfrm>
              <a:off x="4785895" y="3060509"/>
              <a:ext cx="1773382" cy="1773382"/>
            </a:xfrm>
            <a:prstGeom prst="ellipse">
              <a:avLst/>
            </a:prstGeom>
            <a:solidFill>
              <a:srgbClr val="E03882"/>
            </a:solidFill>
            <a:ln>
              <a:solidFill>
                <a:srgbClr val="E03882"/>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Content Placeholder 4">
              <a:hlinkClick r:id="rId3" action="ppaction://hlinksldjump"/>
            </p:cNvPr>
            <p:cNvSpPr txBox="1">
              <a:spLocks/>
            </p:cNvSpPr>
            <p:nvPr/>
          </p:nvSpPr>
          <p:spPr>
            <a:xfrm>
              <a:off x="4966620" y="3793312"/>
              <a:ext cx="1411932" cy="307777"/>
            </a:xfrm>
            <a:prstGeom prst="rect">
              <a:avLst/>
            </a:prstGeom>
            <a:scene3d>
              <a:camera prst="orthographicFront"/>
              <a:lightRig rig="threePt" dir="t"/>
            </a:scene3d>
            <a:sp3d>
              <a:bevelT w="139700" prst="cross"/>
            </a:sp3d>
          </p:spPr>
          <p:txBody>
            <a:bodyPr wrap="square" lIns="0" tIns="0" rIns="0" bIns="0">
              <a:spAutoFit/>
            </a:bodyPr>
            <a:lstStyle>
              <a:lvl1pPr marL="0" indent="0" algn="l" defTabSz="914400" rtl="0" eaLnBrk="1" latinLnBrk="0" hangingPunct="1">
                <a:lnSpc>
                  <a:spcPct val="90000"/>
                </a:lnSpc>
                <a:spcBef>
                  <a:spcPts val="1000"/>
                </a:spcBef>
                <a:buFont typeface="Arial"/>
                <a:buNone/>
                <a:defRPr sz="2400" b="0" i="0" kern="1200" baseline="0">
                  <a:solidFill>
                    <a:srgbClr val="F9C402"/>
                  </a:solidFill>
                  <a:latin typeface="Ubuntu" charset="0"/>
                  <a:ea typeface="Ubuntu" charset="0"/>
                  <a:cs typeface="Ubuntu"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2000" b="1" dirty="0" smtClean="0">
                  <a:solidFill>
                    <a:schemeClr val="bg1"/>
                  </a:solidFill>
                  <a:latin typeface="Ubuntu"/>
                </a:rPr>
                <a:t>Finance</a:t>
              </a:r>
              <a:endParaRPr lang="en-GB" sz="2000" b="1" dirty="0">
                <a:solidFill>
                  <a:schemeClr val="bg1"/>
                </a:solidFill>
                <a:latin typeface="Ubuntu"/>
              </a:endParaRPr>
            </a:p>
          </p:txBody>
        </p:sp>
      </p:grpSp>
      <p:grpSp>
        <p:nvGrpSpPr>
          <p:cNvPr id="30" name="Group 29"/>
          <p:cNvGrpSpPr/>
          <p:nvPr/>
        </p:nvGrpSpPr>
        <p:grpSpPr>
          <a:xfrm>
            <a:off x="7591908" y="1485163"/>
            <a:ext cx="1773382" cy="1773382"/>
            <a:chOff x="2503966" y="3060509"/>
            <a:chExt cx="1773382" cy="1773382"/>
          </a:xfrm>
        </p:grpSpPr>
        <p:sp>
          <p:nvSpPr>
            <p:cNvPr id="31" name="Oval 30">
              <a:hlinkClick r:id="rId4" action="ppaction://hlinksldjump"/>
            </p:cNvPr>
            <p:cNvSpPr/>
            <p:nvPr/>
          </p:nvSpPr>
          <p:spPr>
            <a:xfrm>
              <a:off x="2503966" y="3060509"/>
              <a:ext cx="1773382" cy="1773382"/>
            </a:xfrm>
            <a:prstGeom prst="ellipse">
              <a:avLst/>
            </a:prstGeom>
            <a:solidFill>
              <a:srgbClr val="FFC000"/>
            </a:solidFill>
            <a:ln>
              <a:no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Content Placeholder 4">
              <a:hlinkClick r:id="rId4" action="ppaction://hlinksldjump"/>
            </p:cNvPr>
            <p:cNvSpPr txBox="1">
              <a:spLocks/>
            </p:cNvSpPr>
            <p:nvPr/>
          </p:nvSpPr>
          <p:spPr>
            <a:xfrm>
              <a:off x="2684691" y="3704535"/>
              <a:ext cx="1411932" cy="553998"/>
            </a:xfrm>
            <a:prstGeom prst="rect">
              <a:avLst/>
            </a:prstGeom>
            <a:scene3d>
              <a:camera prst="orthographicFront"/>
              <a:lightRig rig="threePt" dir="t"/>
            </a:scene3d>
            <a:sp3d>
              <a:bevelT w="139700" prst="cross"/>
            </a:sp3d>
          </p:spPr>
          <p:txBody>
            <a:bodyPr wrap="square" lIns="0" tIns="0" rIns="0" bIns="0">
              <a:spAutoFit/>
            </a:bodyPr>
            <a:lstStyle>
              <a:lvl1pPr marL="0" indent="0" algn="l" defTabSz="914400" rtl="0" eaLnBrk="1" latinLnBrk="0" hangingPunct="1">
                <a:lnSpc>
                  <a:spcPct val="90000"/>
                </a:lnSpc>
                <a:spcBef>
                  <a:spcPts val="1000"/>
                </a:spcBef>
                <a:buFont typeface="Arial"/>
                <a:buNone/>
                <a:defRPr sz="2400" b="0" i="0" kern="1200" baseline="0">
                  <a:solidFill>
                    <a:srgbClr val="F9C402"/>
                  </a:solidFill>
                  <a:latin typeface="Ubuntu" charset="0"/>
                  <a:ea typeface="Ubuntu" charset="0"/>
                  <a:cs typeface="Ubuntu"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2000" b="1" dirty="0" smtClean="0">
                  <a:solidFill>
                    <a:schemeClr val="bg1"/>
                  </a:solidFill>
                  <a:latin typeface="Ubuntu"/>
                </a:rPr>
                <a:t>COVID-19 Response</a:t>
              </a:r>
              <a:endParaRPr lang="en-GB" sz="2000" b="1" dirty="0">
                <a:solidFill>
                  <a:schemeClr val="bg1"/>
                </a:solidFill>
                <a:latin typeface="Ubuntu"/>
              </a:endParaRPr>
            </a:p>
          </p:txBody>
        </p:sp>
      </p:grpSp>
      <p:grpSp>
        <p:nvGrpSpPr>
          <p:cNvPr id="33" name="Group 32"/>
          <p:cNvGrpSpPr/>
          <p:nvPr/>
        </p:nvGrpSpPr>
        <p:grpSpPr>
          <a:xfrm>
            <a:off x="7591908" y="3485565"/>
            <a:ext cx="1773382" cy="1773382"/>
            <a:chOff x="7093666" y="3060509"/>
            <a:chExt cx="1773382" cy="1773382"/>
          </a:xfrm>
        </p:grpSpPr>
        <p:sp>
          <p:nvSpPr>
            <p:cNvPr id="34" name="Oval 33">
              <a:hlinkClick r:id="rId5" action="ppaction://hlinksldjump"/>
            </p:cNvPr>
            <p:cNvSpPr/>
            <p:nvPr/>
          </p:nvSpPr>
          <p:spPr>
            <a:xfrm>
              <a:off x="7093666" y="3060509"/>
              <a:ext cx="1773382" cy="1773382"/>
            </a:xfrm>
            <a:prstGeom prst="ellipse">
              <a:avLst/>
            </a:prstGeom>
            <a:solidFill>
              <a:srgbClr val="324F82"/>
            </a:solidFill>
            <a:ln>
              <a:solidFill>
                <a:srgbClr val="324F82"/>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Content Placeholder 4">
              <a:hlinkClick r:id="rId5" action="ppaction://hlinksldjump"/>
            </p:cNvPr>
            <p:cNvSpPr txBox="1">
              <a:spLocks/>
            </p:cNvSpPr>
            <p:nvPr/>
          </p:nvSpPr>
          <p:spPr>
            <a:xfrm>
              <a:off x="7274391" y="3793312"/>
              <a:ext cx="1411932" cy="307777"/>
            </a:xfrm>
            <a:prstGeom prst="rect">
              <a:avLst/>
            </a:prstGeom>
            <a:scene3d>
              <a:camera prst="orthographicFront"/>
              <a:lightRig rig="threePt" dir="t"/>
            </a:scene3d>
            <a:sp3d>
              <a:bevelT w="139700" prst="cross"/>
            </a:sp3d>
          </p:spPr>
          <p:txBody>
            <a:bodyPr wrap="square" lIns="0" tIns="0" rIns="0" bIns="0">
              <a:spAutoFit/>
            </a:bodyPr>
            <a:lstStyle>
              <a:lvl1pPr marL="0" indent="0" algn="l" defTabSz="914400" rtl="0" eaLnBrk="1" latinLnBrk="0" hangingPunct="1">
                <a:lnSpc>
                  <a:spcPct val="90000"/>
                </a:lnSpc>
                <a:spcBef>
                  <a:spcPts val="1000"/>
                </a:spcBef>
                <a:buFont typeface="Arial"/>
                <a:buNone/>
                <a:defRPr sz="2400" b="0" i="0" kern="1200" baseline="0">
                  <a:solidFill>
                    <a:srgbClr val="F9C402"/>
                  </a:solidFill>
                  <a:latin typeface="Ubuntu" charset="0"/>
                  <a:ea typeface="Ubuntu" charset="0"/>
                  <a:cs typeface="Ubuntu"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2000" b="1" dirty="0" smtClean="0">
                  <a:solidFill>
                    <a:schemeClr val="bg1"/>
                  </a:solidFill>
                  <a:latin typeface="Ubuntu"/>
                </a:rPr>
                <a:t>Workforce</a:t>
              </a:r>
              <a:endParaRPr lang="en-GB" sz="2000" b="1" dirty="0">
                <a:solidFill>
                  <a:schemeClr val="bg1"/>
                </a:solidFill>
                <a:latin typeface="Ubuntu"/>
              </a:endParaRPr>
            </a:p>
          </p:txBody>
        </p:sp>
      </p:grpSp>
      <p:sp>
        <p:nvSpPr>
          <p:cNvPr id="9" name="TextBox 8"/>
          <p:cNvSpPr txBox="1"/>
          <p:nvPr/>
        </p:nvSpPr>
        <p:spPr>
          <a:xfrm>
            <a:off x="216323" y="1475033"/>
            <a:ext cx="7020566" cy="4431983"/>
          </a:xfrm>
          <a:prstGeom prst="rect">
            <a:avLst/>
          </a:prstGeom>
          <a:noFill/>
        </p:spPr>
        <p:txBody>
          <a:bodyPr wrap="square" rtlCol="0">
            <a:spAutoFit/>
          </a:bodyPr>
          <a:lstStyle/>
          <a:p>
            <a:pPr algn="just"/>
            <a:r>
              <a:rPr lang="en-GB" sz="1400" b="0" i="0" dirty="0" smtClean="0">
                <a:solidFill>
                  <a:schemeClr val="tx1">
                    <a:lumMod val="75000"/>
                    <a:lumOff val="25000"/>
                  </a:schemeClr>
                </a:solidFill>
                <a:latin typeface="Ubuntu" charset="0"/>
                <a:ea typeface="Ubuntu" charset="0"/>
                <a:cs typeface="Ubuntu" charset="0"/>
              </a:rPr>
              <a:t>The Integrated Performance </a:t>
            </a:r>
            <a:r>
              <a:rPr lang="en-GB" sz="1400" dirty="0">
                <a:solidFill>
                  <a:schemeClr val="tx1">
                    <a:lumMod val="75000"/>
                    <a:lumOff val="25000"/>
                  </a:schemeClr>
                </a:solidFill>
                <a:latin typeface="Ubuntu" charset="0"/>
                <a:ea typeface="Ubuntu" charset="0"/>
                <a:cs typeface="Ubuntu" charset="0"/>
              </a:rPr>
              <a:t>Report </a:t>
            </a:r>
            <a:r>
              <a:rPr lang="en-GB" sz="1400" dirty="0" smtClean="0">
                <a:solidFill>
                  <a:schemeClr val="tx1">
                    <a:lumMod val="75000"/>
                    <a:lumOff val="25000"/>
                  </a:schemeClr>
                </a:solidFill>
                <a:latin typeface="Ubuntu" charset="0"/>
                <a:ea typeface="Ubuntu" charset="0"/>
                <a:cs typeface="Ubuntu" charset="0"/>
              </a:rPr>
              <a:t>(May </a:t>
            </a:r>
            <a:r>
              <a:rPr lang="en-GB" sz="1400" dirty="0">
                <a:solidFill>
                  <a:schemeClr val="tx1">
                    <a:lumMod val="75000"/>
                    <a:lumOff val="25000"/>
                  </a:schemeClr>
                </a:solidFill>
                <a:latin typeface="Ubuntu" charset="0"/>
                <a:ea typeface="Ubuntu" charset="0"/>
                <a:cs typeface="Ubuntu" charset="0"/>
              </a:rPr>
              <a:t>2020) provides </a:t>
            </a:r>
            <a:r>
              <a:rPr lang="en-GB" sz="1400" b="0" i="0" dirty="0" smtClean="0">
                <a:solidFill>
                  <a:schemeClr val="tx1">
                    <a:lumMod val="75000"/>
                    <a:lumOff val="25000"/>
                  </a:schemeClr>
                </a:solidFill>
                <a:latin typeface="Ubuntu" charset="0"/>
                <a:ea typeface="Ubuntu" charset="0"/>
                <a:cs typeface="Ubuntu" charset="0"/>
              </a:rPr>
              <a:t>the Board with an update on the latest available position during the COVID-19 outbreak. This summary report brings together key information from a number of existing resources from the following areas which will continue to evolve as additional intelligence is made available.</a:t>
            </a:r>
          </a:p>
          <a:p>
            <a:pPr algn="just"/>
            <a:r>
              <a:rPr lang="en-GB" sz="1400" b="0" i="1" dirty="0" smtClean="0">
                <a:solidFill>
                  <a:schemeClr val="tx1">
                    <a:lumMod val="75000"/>
                    <a:lumOff val="25000"/>
                  </a:schemeClr>
                </a:solidFill>
                <a:latin typeface="Ubuntu" charset="0"/>
                <a:ea typeface="Ubuntu" charset="0"/>
                <a:cs typeface="Ubuntu" charset="0"/>
              </a:rPr>
              <a:t>(select </a:t>
            </a:r>
            <a:r>
              <a:rPr lang="en-GB" sz="1400" i="1" dirty="0" smtClean="0">
                <a:solidFill>
                  <a:schemeClr val="tx1">
                    <a:lumMod val="75000"/>
                    <a:lumOff val="25000"/>
                  </a:schemeClr>
                </a:solidFill>
                <a:latin typeface="Ubuntu" charset="0"/>
                <a:ea typeface="Ubuntu" charset="0"/>
                <a:cs typeface="Ubuntu" charset="0"/>
              </a:rPr>
              <a:t>area</a:t>
            </a:r>
            <a:r>
              <a:rPr lang="en-GB" sz="1400" b="0" i="1" dirty="0" smtClean="0">
                <a:solidFill>
                  <a:schemeClr val="tx1">
                    <a:lumMod val="75000"/>
                    <a:lumOff val="25000"/>
                  </a:schemeClr>
                </a:solidFill>
                <a:latin typeface="Ubuntu" charset="0"/>
                <a:ea typeface="Ubuntu" charset="0"/>
                <a:cs typeface="Ubuntu" charset="0"/>
              </a:rPr>
              <a:t> to the right to navigate)</a:t>
            </a:r>
            <a:r>
              <a:rPr lang="en-GB" sz="1400" b="0" i="0" dirty="0" smtClean="0">
                <a:solidFill>
                  <a:schemeClr val="tx1">
                    <a:lumMod val="75000"/>
                    <a:lumOff val="25000"/>
                  </a:schemeClr>
                </a:solidFill>
                <a:latin typeface="Ubuntu" charset="0"/>
                <a:ea typeface="Ubuntu" charset="0"/>
                <a:cs typeface="Ubuntu" charset="0"/>
              </a:rPr>
              <a:t>:</a:t>
            </a:r>
          </a:p>
          <a:p>
            <a:endParaRPr lang="en-GB" sz="1100" dirty="0">
              <a:solidFill>
                <a:schemeClr val="tx1">
                  <a:lumMod val="75000"/>
                  <a:lumOff val="25000"/>
                </a:schemeClr>
              </a:solidFill>
              <a:latin typeface="Ubuntu" charset="0"/>
              <a:ea typeface="Ubuntu" charset="0"/>
              <a:cs typeface="Ubuntu" charset="0"/>
            </a:endParaRPr>
          </a:p>
          <a:p>
            <a:pPr algn="just"/>
            <a:r>
              <a:rPr lang="en-GB" sz="1400" b="1" i="0" dirty="0" smtClean="0">
                <a:solidFill>
                  <a:srgbClr val="FFC000"/>
                </a:solidFill>
                <a:latin typeface="Ubuntu" charset="0"/>
                <a:ea typeface="Ubuntu" charset="0"/>
                <a:cs typeface="Ubuntu" charset="0"/>
              </a:rPr>
              <a:t>Section 1 </a:t>
            </a:r>
            <a:r>
              <a:rPr lang="en-GB" sz="1400" i="0" dirty="0" smtClean="0">
                <a:solidFill>
                  <a:schemeClr val="tx1">
                    <a:lumMod val="75000"/>
                    <a:lumOff val="25000"/>
                  </a:schemeClr>
                </a:solidFill>
                <a:latin typeface="Ubuntu" charset="0"/>
                <a:ea typeface="Ubuntu" charset="0"/>
                <a:cs typeface="Ubuntu" charset="0"/>
              </a:rPr>
              <a:t>focuses on examples of work being undertaken across the organisation to support our COVID-19 response. This includes high level summary dashboards that are being used to help inform action, including the COVID-19 Surveillance Dashboard.</a:t>
            </a:r>
            <a:endParaRPr lang="en-GB" sz="1400" i="0" dirty="0" smtClean="0">
              <a:solidFill>
                <a:srgbClr val="FF0000"/>
              </a:solidFill>
              <a:latin typeface="Ubuntu" charset="0"/>
              <a:ea typeface="Ubuntu" charset="0"/>
              <a:cs typeface="Ubuntu" charset="0"/>
            </a:endParaRPr>
          </a:p>
          <a:p>
            <a:pPr algn="just"/>
            <a:endParaRPr lang="en-GB" sz="1100" dirty="0" smtClean="0">
              <a:solidFill>
                <a:schemeClr val="tx1">
                  <a:lumMod val="75000"/>
                  <a:lumOff val="25000"/>
                </a:schemeClr>
              </a:solidFill>
              <a:latin typeface="Ubuntu" charset="0"/>
              <a:ea typeface="Ubuntu" charset="0"/>
              <a:cs typeface="Ubuntu" charset="0"/>
            </a:endParaRPr>
          </a:p>
          <a:p>
            <a:pPr algn="just"/>
            <a:r>
              <a:rPr lang="en-GB" sz="1400" b="1" dirty="0">
                <a:solidFill>
                  <a:schemeClr val="accent5"/>
                </a:solidFill>
                <a:latin typeface="Ubuntu" charset="0"/>
                <a:ea typeface="Ubuntu" charset="0"/>
                <a:cs typeface="Ubuntu" charset="0"/>
              </a:rPr>
              <a:t>Section </a:t>
            </a:r>
            <a:r>
              <a:rPr lang="en-GB" sz="1400" b="1" dirty="0" smtClean="0">
                <a:solidFill>
                  <a:schemeClr val="accent5"/>
                </a:solidFill>
                <a:latin typeface="Ubuntu" charset="0"/>
                <a:ea typeface="Ubuntu" charset="0"/>
                <a:cs typeface="Ubuntu" charset="0"/>
              </a:rPr>
              <a:t>2</a:t>
            </a:r>
            <a:r>
              <a:rPr lang="en-GB" sz="1400" b="1" dirty="0" smtClean="0">
                <a:solidFill>
                  <a:srgbClr val="FFC000"/>
                </a:solidFill>
                <a:latin typeface="Ubuntu" charset="0"/>
                <a:ea typeface="Ubuntu" charset="0"/>
                <a:cs typeface="Ubuntu" charset="0"/>
              </a:rPr>
              <a:t> </a:t>
            </a:r>
            <a:r>
              <a:rPr lang="en-GB" sz="1400" dirty="0">
                <a:solidFill>
                  <a:schemeClr val="tx1">
                    <a:lumMod val="75000"/>
                    <a:lumOff val="25000"/>
                  </a:schemeClr>
                </a:solidFill>
                <a:latin typeface="Ubuntu" charset="0"/>
                <a:ea typeface="Ubuntu" charset="0"/>
                <a:cs typeface="Ubuntu" charset="0"/>
              </a:rPr>
              <a:t>provides an </a:t>
            </a:r>
            <a:r>
              <a:rPr lang="en-GB" sz="1400" dirty="0" smtClean="0">
                <a:solidFill>
                  <a:schemeClr val="tx1">
                    <a:lumMod val="75000"/>
                    <a:lumOff val="25000"/>
                  </a:schemeClr>
                </a:solidFill>
                <a:latin typeface="Ubuntu" charset="0"/>
                <a:ea typeface="Ubuntu" charset="0"/>
                <a:cs typeface="Ubuntu" charset="0"/>
              </a:rPr>
              <a:t>overview of our financial performance for Month 3 2020/21. It includes a high-level summary of revenue and capital financial performance including an overview of costs directly related to the organisation’s COVID-19 response.</a:t>
            </a:r>
          </a:p>
          <a:p>
            <a:pPr algn="just"/>
            <a:endParaRPr lang="en-GB" sz="1100" dirty="0">
              <a:solidFill>
                <a:schemeClr val="tx1">
                  <a:lumMod val="75000"/>
                  <a:lumOff val="25000"/>
                </a:schemeClr>
              </a:solidFill>
              <a:latin typeface="Ubuntu" charset="0"/>
              <a:ea typeface="Ubuntu" charset="0"/>
              <a:cs typeface="Ubuntu" charset="0"/>
            </a:endParaRPr>
          </a:p>
          <a:p>
            <a:pPr algn="just"/>
            <a:r>
              <a:rPr lang="en-GB" sz="1400" b="1" dirty="0">
                <a:solidFill>
                  <a:srgbClr val="324F82"/>
                </a:solidFill>
                <a:latin typeface="Ubuntu" charset="0"/>
                <a:ea typeface="Ubuntu" charset="0"/>
                <a:cs typeface="Ubuntu" charset="0"/>
              </a:rPr>
              <a:t>Section </a:t>
            </a:r>
            <a:r>
              <a:rPr lang="en-GB" sz="1400" b="1" dirty="0" smtClean="0">
                <a:solidFill>
                  <a:srgbClr val="324F82"/>
                </a:solidFill>
                <a:latin typeface="Ubuntu" charset="0"/>
                <a:ea typeface="Ubuntu" charset="0"/>
                <a:cs typeface="Ubuntu" charset="0"/>
              </a:rPr>
              <a:t>3 </a:t>
            </a:r>
            <a:r>
              <a:rPr lang="en-GB" sz="1400" dirty="0">
                <a:solidFill>
                  <a:schemeClr val="tx1">
                    <a:lumMod val="75000"/>
                    <a:lumOff val="25000"/>
                  </a:schemeClr>
                </a:solidFill>
                <a:latin typeface="Ubuntu" charset="0"/>
                <a:ea typeface="Ubuntu" charset="0"/>
                <a:cs typeface="Ubuntu" charset="0"/>
              </a:rPr>
              <a:t>highlights latest available data on </a:t>
            </a:r>
            <a:r>
              <a:rPr lang="en-GB" sz="1400" dirty="0" smtClean="0">
                <a:solidFill>
                  <a:schemeClr val="tx1">
                    <a:lumMod val="75000"/>
                    <a:lumOff val="25000"/>
                  </a:schemeClr>
                </a:solidFill>
                <a:latin typeface="Ubuntu" charset="0"/>
                <a:ea typeface="Ubuntu" charset="0"/>
                <a:cs typeface="Ubuntu" charset="0"/>
              </a:rPr>
              <a:t>our workforce</a:t>
            </a:r>
            <a:r>
              <a:rPr lang="en-GB" sz="1400" dirty="0">
                <a:solidFill>
                  <a:schemeClr val="tx1">
                    <a:lumMod val="75000"/>
                    <a:lumOff val="25000"/>
                  </a:schemeClr>
                </a:solidFill>
                <a:latin typeface="Ubuntu" charset="0"/>
                <a:ea typeface="Ubuntu" charset="0"/>
                <a:cs typeface="Ubuntu" charset="0"/>
              </a:rPr>
              <a:t>. Two dashboards </a:t>
            </a:r>
            <a:r>
              <a:rPr lang="en-GB" sz="1400" dirty="0" smtClean="0">
                <a:solidFill>
                  <a:schemeClr val="tx1">
                    <a:lumMod val="75000"/>
                    <a:lumOff val="25000"/>
                  </a:schemeClr>
                </a:solidFill>
                <a:latin typeface="Ubuntu" charset="0"/>
                <a:ea typeface="Ubuntu" charset="0"/>
                <a:cs typeface="Ubuntu" charset="0"/>
              </a:rPr>
              <a:t>are presented including an organisational dashboard of reported sickness absence due to COVID-19 and key metrics related to our people.</a:t>
            </a:r>
            <a:endParaRPr lang="en-GB" sz="1400" dirty="0">
              <a:solidFill>
                <a:schemeClr val="tx1">
                  <a:lumMod val="75000"/>
                  <a:lumOff val="25000"/>
                </a:schemeClr>
              </a:solidFill>
              <a:latin typeface="Ubuntu" charset="0"/>
              <a:ea typeface="Ubuntu" charset="0"/>
              <a:cs typeface="Ubuntu" charset="0"/>
            </a:endParaRPr>
          </a:p>
          <a:p>
            <a:pPr algn="just"/>
            <a:endParaRPr lang="en-GB" sz="1100" dirty="0" smtClean="0">
              <a:solidFill>
                <a:schemeClr val="tx1">
                  <a:lumMod val="75000"/>
                  <a:lumOff val="25000"/>
                </a:schemeClr>
              </a:solidFill>
              <a:latin typeface="Ubuntu" charset="0"/>
              <a:ea typeface="Ubuntu" charset="0"/>
              <a:cs typeface="Ubuntu" charset="0"/>
            </a:endParaRPr>
          </a:p>
          <a:p>
            <a:pPr algn="just"/>
            <a:r>
              <a:rPr lang="en-GB" sz="1400" b="1" dirty="0">
                <a:solidFill>
                  <a:srgbClr val="4FB9AB"/>
                </a:solidFill>
                <a:latin typeface="Ubuntu" charset="0"/>
                <a:ea typeface="Ubuntu" charset="0"/>
                <a:cs typeface="Ubuntu" charset="0"/>
              </a:rPr>
              <a:t>Section </a:t>
            </a:r>
            <a:r>
              <a:rPr lang="en-GB" sz="1400" b="1" dirty="0" smtClean="0">
                <a:solidFill>
                  <a:srgbClr val="4FB9AB"/>
                </a:solidFill>
                <a:latin typeface="Ubuntu" charset="0"/>
                <a:ea typeface="Ubuntu" charset="0"/>
                <a:cs typeface="Ubuntu" charset="0"/>
              </a:rPr>
              <a:t>4 </a:t>
            </a:r>
            <a:r>
              <a:rPr lang="en-GB" sz="1400" dirty="0">
                <a:solidFill>
                  <a:schemeClr val="tx1">
                    <a:lumMod val="75000"/>
                    <a:lumOff val="25000"/>
                  </a:schemeClr>
                </a:solidFill>
                <a:latin typeface="Ubuntu" charset="0"/>
                <a:ea typeface="Ubuntu" charset="0"/>
                <a:cs typeface="Ubuntu" charset="0"/>
              </a:rPr>
              <a:t>provides an update for a number of our key services and programmes (where data is available) for those areas continuing to operate during COVID-19. It also includes the latest available information on our mandatory Quality indicators</a:t>
            </a:r>
            <a:r>
              <a:rPr lang="en-GB" sz="1400" dirty="0" smtClean="0">
                <a:solidFill>
                  <a:schemeClr val="tx1">
                    <a:lumMod val="75000"/>
                    <a:lumOff val="25000"/>
                  </a:schemeClr>
                </a:solidFill>
                <a:latin typeface="Ubuntu" charset="0"/>
                <a:ea typeface="Ubuntu" charset="0"/>
                <a:cs typeface="Ubuntu" charset="0"/>
              </a:rPr>
              <a:t>.</a:t>
            </a:r>
            <a:endParaRPr lang="en-GB" sz="1400" dirty="0">
              <a:solidFill>
                <a:schemeClr val="tx1">
                  <a:lumMod val="75000"/>
                  <a:lumOff val="25000"/>
                </a:schemeClr>
              </a:solidFill>
              <a:latin typeface="Ubuntu" charset="0"/>
              <a:ea typeface="Ubuntu" charset="0"/>
              <a:cs typeface="Ubuntu" charset="0"/>
            </a:endParaRPr>
          </a:p>
        </p:txBody>
      </p:sp>
      <p:sp>
        <p:nvSpPr>
          <p:cNvPr id="3" name="TextBox 2"/>
          <p:cNvSpPr txBox="1"/>
          <p:nvPr/>
        </p:nvSpPr>
        <p:spPr>
          <a:xfrm>
            <a:off x="11851690" y="6480700"/>
            <a:ext cx="417250" cy="307777"/>
          </a:xfrm>
          <a:prstGeom prst="rect">
            <a:avLst/>
          </a:prstGeom>
          <a:noFill/>
        </p:spPr>
        <p:txBody>
          <a:bodyPr wrap="square" rtlCol="0">
            <a:spAutoFit/>
          </a:bodyPr>
          <a:lstStyle/>
          <a:p>
            <a:r>
              <a:rPr lang="en-GB" sz="1400" dirty="0">
                <a:solidFill>
                  <a:schemeClr val="bg1"/>
                </a:solidFill>
                <a:latin typeface="Ubuntu" charset="0"/>
                <a:ea typeface="Ubuntu" charset="0"/>
                <a:cs typeface="Ubuntu" charset="0"/>
              </a:rPr>
              <a:t>2</a:t>
            </a:r>
            <a:endParaRPr lang="en-GB" sz="3000" b="0" i="0" dirty="0" smtClean="0">
              <a:solidFill>
                <a:schemeClr val="bg1"/>
              </a:solidFill>
              <a:latin typeface="Ubuntu" charset="0"/>
              <a:ea typeface="Ubuntu" charset="0"/>
              <a:cs typeface="Ubuntu" charset="0"/>
            </a:endParaRPr>
          </a:p>
        </p:txBody>
      </p:sp>
      <p:sp>
        <p:nvSpPr>
          <p:cNvPr id="24" name="Right Arrow 23">
            <a:hlinkClick r:id="rId4"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797003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4FB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a:solidFill>
                  <a:schemeClr val="bg1"/>
                </a:solidFill>
                <a:latin typeface="Ubuntu"/>
              </a:rPr>
              <a:t>Performance Indicators</a:t>
            </a: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290737"/>
            <a:ext cx="1321516" cy="369332"/>
          </a:xfrm>
        </p:spPr>
        <p:txBody>
          <a:bodyPr/>
          <a:lstStyle/>
          <a:p>
            <a:pPr marL="0" indent="0" algn="ctr">
              <a:buNone/>
            </a:pPr>
            <a:r>
              <a:rPr lang="en-GB" sz="1200" b="1" dirty="0" smtClean="0">
                <a:solidFill>
                  <a:schemeClr val="tx2"/>
                </a:solidFill>
                <a:latin typeface="Ubuntu"/>
              </a:rPr>
              <a:t>Performance Dashboard</a:t>
            </a:r>
            <a:endParaRPr lang="en-GB" sz="1200" b="1" dirty="0">
              <a:solidFill>
                <a:schemeClr val="tx2"/>
              </a:solidFill>
              <a:latin typeface="Ubuntu"/>
            </a:endParaRPr>
          </a:p>
        </p:txBody>
      </p:sp>
      <p:sp>
        <p:nvSpPr>
          <p:cNvPr id="7" name="Rectangle 6"/>
          <p:cNvSpPr/>
          <p:nvPr/>
        </p:nvSpPr>
        <p:spPr>
          <a:xfrm>
            <a:off x="0" y="69669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ight Arrow 11">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ight Arrow 12">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17" name="Rectangle 16">
            <a:hlinkClick r:id="rId4" action="ppaction://hlinksldjump"/>
          </p:cNvPr>
          <p:cNvSpPr/>
          <p:nvPr/>
        </p:nvSpPr>
        <p:spPr>
          <a:xfrm>
            <a:off x="8597661" y="202485"/>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20</a:t>
            </a:r>
            <a:endParaRPr lang="en-GB" sz="3000" b="0" i="0" dirty="0" smtClean="0">
              <a:solidFill>
                <a:schemeClr val="bg1"/>
              </a:solidFill>
              <a:latin typeface="Ubuntu" charset="0"/>
              <a:ea typeface="Ubuntu" charset="0"/>
              <a:cs typeface="Ubuntu" charset="0"/>
            </a:endParaRPr>
          </a:p>
        </p:txBody>
      </p:sp>
      <p:grpSp>
        <p:nvGrpSpPr>
          <p:cNvPr id="24" name="Group 23"/>
          <p:cNvGrpSpPr/>
          <p:nvPr/>
        </p:nvGrpSpPr>
        <p:grpSpPr>
          <a:xfrm>
            <a:off x="141002" y="1119040"/>
            <a:ext cx="11896574" cy="795749"/>
            <a:chOff x="391575" y="821331"/>
            <a:chExt cx="11624350" cy="795749"/>
          </a:xfrm>
        </p:grpSpPr>
        <p:pic>
          <p:nvPicPr>
            <p:cNvPr id="3" name="Picture 2"/>
            <p:cNvPicPr>
              <a:picLocks noChangeAspect="1"/>
            </p:cNvPicPr>
            <p:nvPr/>
          </p:nvPicPr>
          <p:blipFill rotWithShape="1">
            <a:blip r:embed="rId5"/>
            <a:srcRect b="88046"/>
            <a:stretch/>
          </p:blipFill>
          <p:spPr>
            <a:xfrm>
              <a:off x="391575" y="821331"/>
              <a:ext cx="11624350" cy="782100"/>
            </a:xfrm>
            <a:prstGeom prst="rect">
              <a:avLst/>
            </a:prstGeom>
          </p:spPr>
        </p:pic>
        <p:sp>
          <p:nvSpPr>
            <p:cNvPr id="10" name="Rectangle 9"/>
            <p:cNvSpPr/>
            <p:nvPr/>
          </p:nvSpPr>
          <p:spPr>
            <a:xfrm>
              <a:off x="7167418" y="1346039"/>
              <a:ext cx="443346" cy="2710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 name="TextBox 21"/>
          <p:cNvSpPr txBox="1"/>
          <p:nvPr/>
        </p:nvSpPr>
        <p:spPr>
          <a:xfrm>
            <a:off x="267599" y="4965442"/>
            <a:ext cx="11054944" cy="538609"/>
          </a:xfrm>
          <a:prstGeom prst="rect">
            <a:avLst/>
          </a:prstGeom>
          <a:noFill/>
        </p:spPr>
        <p:txBody>
          <a:bodyPr wrap="square" rtlCol="0">
            <a:spAutoFit/>
          </a:bodyPr>
          <a:lstStyle/>
          <a:p>
            <a:pPr lvl="0"/>
            <a:endParaRPr lang="en-GB" sz="300" dirty="0" smtClean="0">
              <a:solidFill>
                <a:srgbClr val="324F82"/>
              </a:solidFill>
              <a:latin typeface="Ubuntu"/>
              <a:cs typeface="Calibri" panose="020F0502020204030204" pitchFamily="34" charset="0"/>
            </a:endParaRPr>
          </a:p>
          <a:p>
            <a:pPr lvl="0"/>
            <a:r>
              <a:rPr lang="en-GB" sz="1300" baseline="30000" dirty="0">
                <a:solidFill>
                  <a:schemeClr val="tx1">
                    <a:lumMod val="75000"/>
                    <a:lumOff val="25000"/>
                  </a:schemeClr>
                </a:solidFill>
                <a:latin typeface="Calibri" panose="020F0502020204030204" pitchFamily="34" charset="0"/>
                <a:cs typeface="Calibri" panose="020F0502020204030204" pitchFamily="34" charset="0"/>
              </a:rPr>
              <a:t>1</a:t>
            </a:r>
            <a:r>
              <a:rPr lang="en-GB" sz="1300" dirty="0">
                <a:solidFill>
                  <a:schemeClr val="tx1">
                    <a:lumMod val="75000"/>
                    <a:lumOff val="25000"/>
                  </a:schemeClr>
                </a:solidFill>
                <a:latin typeface="Calibri" panose="020F0502020204030204" pitchFamily="34" charset="0"/>
                <a:cs typeface="Calibri" panose="020F0502020204030204" pitchFamily="34" charset="0"/>
              </a:rPr>
              <a:t> </a:t>
            </a:r>
            <a:r>
              <a:rPr lang="en-GB" sz="1300" dirty="0" smtClean="0">
                <a:solidFill>
                  <a:schemeClr val="tx1">
                    <a:lumMod val="75000"/>
                    <a:lumOff val="25000"/>
                  </a:schemeClr>
                </a:solidFill>
                <a:latin typeface="Calibri" panose="020F0502020204030204" pitchFamily="34" charset="0"/>
                <a:cs typeface="Calibri" panose="020F0502020204030204" pitchFamily="34" charset="0"/>
              </a:rPr>
              <a:t>Data </a:t>
            </a:r>
            <a:r>
              <a:rPr lang="en-GB" sz="1300" dirty="0">
                <a:solidFill>
                  <a:schemeClr val="tx1">
                    <a:lumMod val="75000"/>
                    <a:lumOff val="25000"/>
                  </a:schemeClr>
                </a:solidFill>
                <a:latin typeface="Calibri" panose="020F0502020204030204" pitchFamily="34" charset="0"/>
                <a:cs typeface="Calibri" panose="020F0502020204030204" pitchFamily="34" charset="0"/>
              </a:rPr>
              <a:t>reported against </a:t>
            </a:r>
            <a:r>
              <a:rPr lang="en-GB" sz="1300" dirty="0" smtClean="0">
                <a:solidFill>
                  <a:schemeClr val="tx1">
                    <a:lumMod val="75000"/>
                    <a:lumOff val="25000"/>
                  </a:schemeClr>
                </a:solidFill>
                <a:latin typeface="Calibri" panose="020F0502020204030204" pitchFamily="34" charset="0"/>
                <a:cs typeface="Calibri" panose="020F0502020204030204" pitchFamily="34" charset="0"/>
              </a:rPr>
              <a:t>2020/21 </a:t>
            </a:r>
            <a:r>
              <a:rPr lang="en-GB" sz="1300" dirty="0">
                <a:solidFill>
                  <a:schemeClr val="tx1">
                    <a:lumMod val="75000"/>
                    <a:lumOff val="25000"/>
                  </a:schemeClr>
                </a:solidFill>
                <a:latin typeface="Calibri" panose="020F0502020204030204" pitchFamily="34" charset="0"/>
                <a:cs typeface="Calibri" panose="020F0502020204030204" pitchFamily="34" charset="0"/>
              </a:rPr>
              <a:t>targets, or where a performance trajectory has been agreed to facilitate reaching the target, the trajectory has been used as defined within </a:t>
            </a:r>
            <a:r>
              <a:rPr lang="en-GB" sz="1300" dirty="0" smtClean="0">
                <a:solidFill>
                  <a:schemeClr val="tx1">
                    <a:lumMod val="75000"/>
                    <a:lumOff val="25000"/>
                  </a:schemeClr>
                </a:solidFill>
                <a:latin typeface="Calibri" panose="020F0502020204030204" pitchFamily="34" charset="0"/>
                <a:cs typeface="Calibri" panose="020F0502020204030204" pitchFamily="34" charset="0"/>
              </a:rPr>
              <a:t>our latest IMTP. Targets for Healthcare Associated Infections have not yet been agreed with Welsh Government for 2020/21</a:t>
            </a:r>
            <a:endParaRPr lang="en-GB" sz="1300" dirty="0">
              <a:solidFill>
                <a:schemeClr val="tx1">
                  <a:lumMod val="75000"/>
                  <a:lumOff val="25000"/>
                </a:schemeClr>
              </a:solidFill>
              <a:latin typeface="Calibri" panose="020F0502020204030204" pitchFamily="34" charset="0"/>
              <a:cs typeface="Calibri" panose="020F0502020204030204" pitchFamily="34" charset="0"/>
            </a:endParaRPr>
          </a:p>
        </p:txBody>
      </p:sp>
      <p:pic>
        <p:nvPicPr>
          <p:cNvPr id="9" name="Picture 8"/>
          <p:cNvPicPr>
            <a:picLocks noChangeAspect="1"/>
          </p:cNvPicPr>
          <p:nvPr/>
        </p:nvPicPr>
        <p:blipFill>
          <a:blip r:embed="rId6"/>
          <a:stretch>
            <a:fillRect/>
          </a:stretch>
        </p:blipFill>
        <p:spPr>
          <a:xfrm>
            <a:off x="140999" y="1901804"/>
            <a:ext cx="11874924" cy="3060000"/>
          </a:xfrm>
          <a:prstGeom prst="rect">
            <a:avLst/>
          </a:prstGeom>
        </p:spPr>
      </p:pic>
    </p:spTree>
    <p:extLst>
      <p:ext uri="{BB962C8B-B14F-4D97-AF65-F5344CB8AC3E}">
        <p14:creationId xmlns:p14="http://schemas.microsoft.com/office/powerpoint/2010/main" val="2958203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4FB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a:solidFill>
                  <a:schemeClr val="bg1"/>
                </a:solidFill>
                <a:latin typeface="Ubuntu"/>
              </a:rPr>
              <a:t>Performance Indicators</a:t>
            </a: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290737"/>
            <a:ext cx="1321516" cy="369332"/>
          </a:xfrm>
        </p:spPr>
        <p:txBody>
          <a:bodyPr/>
          <a:lstStyle/>
          <a:p>
            <a:pPr marL="0" indent="0" algn="ctr">
              <a:buNone/>
            </a:pPr>
            <a:r>
              <a:rPr lang="en-GB" sz="1200" b="1" dirty="0" smtClean="0">
                <a:solidFill>
                  <a:schemeClr val="tx2"/>
                </a:solidFill>
                <a:latin typeface="Ubuntu"/>
              </a:rPr>
              <a:t>Performance Dashboard</a:t>
            </a:r>
            <a:endParaRPr lang="en-GB" sz="1200" b="1" dirty="0">
              <a:solidFill>
                <a:schemeClr val="tx2"/>
              </a:solidFill>
              <a:latin typeface="Ubuntu"/>
            </a:endParaRPr>
          </a:p>
        </p:txBody>
      </p:sp>
      <p:sp>
        <p:nvSpPr>
          <p:cNvPr id="7" name="Rectangle 6"/>
          <p:cNvSpPr/>
          <p:nvPr/>
        </p:nvSpPr>
        <p:spPr>
          <a:xfrm>
            <a:off x="0" y="69669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ight Arrow 11">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ight Arrow 12">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17" name="Rectangle 16">
            <a:hlinkClick r:id="rId4" action="ppaction://hlinksldjump"/>
          </p:cNvPr>
          <p:cNvSpPr/>
          <p:nvPr/>
        </p:nvSpPr>
        <p:spPr>
          <a:xfrm>
            <a:off x="8597661" y="202485"/>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20</a:t>
            </a:r>
            <a:endParaRPr lang="en-GB" sz="3000" b="0" i="0" dirty="0" smtClean="0">
              <a:solidFill>
                <a:schemeClr val="bg1"/>
              </a:solidFill>
              <a:latin typeface="Ubuntu" charset="0"/>
              <a:ea typeface="Ubuntu" charset="0"/>
              <a:cs typeface="Ubuntu" charset="0"/>
            </a:endParaRPr>
          </a:p>
        </p:txBody>
      </p:sp>
      <p:sp>
        <p:nvSpPr>
          <p:cNvPr id="20" name="TextBox 19"/>
          <p:cNvSpPr txBox="1"/>
          <p:nvPr/>
        </p:nvSpPr>
        <p:spPr>
          <a:xfrm>
            <a:off x="477923" y="978736"/>
            <a:ext cx="8515157" cy="400110"/>
          </a:xfrm>
          <a:prstGeom prst="rect">
            <a:avLst/>
          </a:prstGeom>
          <a:noFill/>
        </p:spPr>
        <p:txBody>
          <a:bodyPr wrap="square" rtlCol="0">
            <a:spAutoFit/>
          </a:bodyPr>
          <a:lstStyle/>
          <a:p>
            <a:r>
              <a:rPr lang="en-GB" sz="2000" b="0" i="0" dirty="0" err="1" smtClean="0">
                <a:solidFill>
                  <a:srgbClr val="4FB9AB"/>
                </a:solidFill>
                <a:latin typeface="Ubuntu" charset="0"/>
                <a:ea typeface="Ubuntu" charset="0"/>
                <a:cs typeface="Ubuntu" charset="0"/>
              </a:rPr>
              <a:t>Newborn</a:t>
            </a:r>
            <a:r>
              <a:rPr lang="en-GB" sz="2000" b="0" i="0" dirty="0" smtClean="0">
                <a:solidFill>
                  <a:srgbClr val="4FB9AB"/>
                </a:solidFill>
                <a:latin typeface="Ubuntu" charset="0"/>
                <a:ea typeface="Ubuntu" charset="0"/>
                <a:cs typeface="Ubuntu" charset="0"/>
              </a:rPr>
              <a:t> Hearing Screening</a:t>
            </a:r>
          </a:p>
        </p:txBody>
      </p:sp>
      <p:sp>
        <p:nvSpPr>
          <p:cNvPr id="23" name="Rectangle 22"/>
          <p:cNvSpPr/>
          <p:nvPr/>
        </p:nvSpPr>
        <p:spPr>
          <a:xfrm>
            <a:off x="-5447" y="5702709"/>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Content Placeholder 9"/>
          <p:cNvSpPr>
            <a:spLocks noGrp="1"/>
          </p:cNvSpPr>
          <p:nvPr>
            <p:ph sz="quarter" idx="14"/>
          </p:nvPr>
        </p:nvSpPr>
        <p:spPr>
          <a:xfrm>
            <a:off x="547288" y="1480710"/>
            <a:ext cx="11393178" cy="5144998"/>
          </a:xfrm>
        </p:spPr>
        <p:txBody>
          <a:bodyPr/>
          <a:lstStyle/>
          <a:p>
            <a:pPr algn="just">
              <a:spcBef>
                <a:spcPts val="1200"/>
              </a:spcBef>
            </a:pPr>
            <a:r>
              <a:rPr lang="en-GB" sz="1200" dirty="0">
                <a:solidFill>
                  <a:schemeClr val="tx1">
                    <a:lumMod val="75000"/>
                    <a:lumOff val="25000"/>
                  </a:schemeClr>
                </a:solidFill>
              </a:rPr>
              <a:t>Whilst </a:t>
            </a:r>
            <a:r>
              <a:rPr lang="en-GB" sz="1200" dirty="0" err="1">
                <a:solidFill>
                  <a:schemeClr val="tx1">
                    <a:lumMod val="75000"/>
                    <a:lumOff val="25000"/>
                  </a:schemeClr>
                </a:solidFill>
              </a:rPr>
              <a:t>newborn</a:t>
            </a:r>
            <a:r>
              <a:rPr lang="en-GB" sz="1200" dirty="0">
                <a:solidFill>
                  <a:schemeClr val="tx1">
                    <a:lumMod val="75000"/>
                    <a:lumOff val="25000"/>
                  </a:schemeClr>
                </a:solidFill>
              </a:rPr>
              <a:t> hearing screening has continued in the hospital setting throughout the pandemic, the decision was taken at the beginning of the pandemic to suspend screening in community settings to reduce bringing women and babies back into a hospital setting and to prioritise our limited staff availability. The screening pathway was also amended to ensure that </a:t>
            </a:r>
            <a:r>
              <a:rPr lang="en-GB" sz="1200" dirty="0" smtClean="0">
                <a:solidFill>
                  <a:schemeClr val="tx1">
                    <a:lumMod val="75000"/>
                    <a:lumOff val="25000"/>
                  </a:schemeClr>
                </a:solidFill>
              </a:rPr>
              <a:t>babies </a:t>
            </a:r>
            <a:r>
              <a:rPr lang="en-GB" sz="1200" dirty="0">
                <a:solidFill>
                  <a:schemeClr val="tx1">
                    <a:lumMod val="75000"/>
                    <a:lumOff val="25000"/>
                  </a:schemeClr>
                </a:solidFill>
              </a:rPr>
              <a:t>can complete the screening pathway as promptly as possible, with reduced repeats and referrals to audiology required. Babies unable to be screened in hospital are being referred to audiology for TBT (Targeted Behavioural Testing) at 9 months of age</a:t>
            </a:r>
            <a:r>
              <a:rPr lang="en-GB" sz="1200" dirty="0" smtClean="0">
                <a:solidFill>
                  <a:schemeClr val="tx1">
                    <a:lumMod val="75000"/>
                    <a:lumOff val="25000"/>
                  </a:schemeClr>
                </a:solidFill>
              </a:rPr>
              <a:t>.</a:t>
            </a:r>
            <a:endParaRPr lang="en-GB" sz="1200" dirty="0">
              <a:solidFill>
                <a:schemeClr val="tx1">
                  <a:lumMod val="75000"/>
                  <a:lumOff val="25000"/>
                </a:schemeClr>
              </a:solidFill>
            </a:endParaRPr>
          </a:p>
          <a:p>
            <a:pPr algn="just">
              <a:spcBef>
                <a:spcPts val="1400"/>
              </a:spcBef>
            </a:pPr>
            <a:r>
              <a:rPr lang="en-GB" sz="1200" dirty="0">
                <a:solidFill>
                  <a:schemeClr val="tx1">
                    <a:lumMod val="75000"/>
                    <a:lumOff val="25000"/>
                  </a:schemeClr>
                </a:solidFill>
              </a:rPr>
              <a:t>Throughout this time about 2/3rds of well babies have been screened whilst in hospital. Some have been missed because of quick discharges, staffing shortages and other challenges. This means approximately 150 babies a week are being referred to audiology for TBT, creating a backlog of work waiting to be done in 9 months time. </a:t>
            </a:r>
          </a:p>
          <a:p>
            <a:pPr algn="just">
              <a:spcBef>
                <a:spcPts val="1400"/>
              </a:spcBef>
            </a:pPr>
            <a:r>
              <a:rPr lang="en-GB" sz="1200" dirty="0">
                <a:solidFill>
                  <a:schemeClr val="tx1">
                    <a:lumMod val="75000"/>
                    <a:lumOff val="25000"/>
                  </a:schemeClr>
                </a:solidFill>
              </a:rPr>
              <a:t>Following discussion with Audiology Departments across Wales, it was agreed that they would offer </a:t>
            </a:r>
            <a:r>
              <a:rPr lang="en-GB" sz="1200" dirty="0" err="1">
                <a:solidFill>
                  <a:schemeClr val="tx1">
                    <a:lumMod val="75000"/>
                    <a:lumOff val="25000"/>
                  </a:schemeClr>
                </a:solidFill>
              </a:rPr>
              <a:t>newborn</a:t>
            </a:r>
            <a:r>
              <a:rPr lang="en-GB" sz="1200" dirty="0">
                <a:solidFill>
                  <a:schemeClr val="tx1">
                    <a:lumMod val="75000"/>
                    <a:lumOff val="25000"/>
                  </a:schemeClr>
                </a:solidFill>
              </a:rPr>
              <a:t> hearing screening in the community to babies who had not yet been screened, aiming to see them at 12 weeks or younger. As well as screening the babies as young as possible this will prevent the list of referred babies from building up. Redeployed screeners from the Abdominal Aortic Aneurysm Screening Programme were also trained to enable them to carry out </a:t>
            </a:r>
            <a:r>
              <a:rPr lang="en-GB" sz="1200" dirty="0" err="1">
                <a:solidFill>
                  <a:schemeClr val="tx1">
                    <a:lumMod val="75000"/>
                    <a:lumOff val="25000"/>
                  </a:schemeClr>
                </a:solidFill>
              </a:rPr>
              <a:t>newborn</a:t>
            </a:r>
            <a:r>
              <a:rPr lang="en-GB" sz="1200" dirty="0">
                <a:solidFill>
                  <a:schemeClr val="tx1">
                    <a:lumMod val="75000"/>
                    <a:lumOff val="25000"/>
                  </a:schemeClr>
                </a:solidFill>
              </a:rPr>
              <a:t> hearing screening which has </a:t>
            </a:r>
            <a:r>
              <a:rPr lang="en-GB" sz="1200" dirty="0" smtClean="0">
                <a:solidFill>
                  <a:schemeClr val="tx1">
                    <a:lumMod val="75000"/>
                    <a:lumOff val="25000"/>
                  </a:schemeClr>
                </a:solidFill>
              </a:rPr>
              <a:t>provided </a:t>
            </a:r>
            <a:r>
              <a:rPr lang="en-GB" sz="1200" dirty="0">
                <a:solidFill>
                  <a:schemeClr val="tx1">
                    <a:lumMod val="75000"/>
                    <a:lumOff val="25000"/>
                  </a:schemeClr>
                </a:solidFill>
              </a:rPr>
              <a:t>additional capacity to screen babies within the clinics</a:t>
            </a:r>
            <a:r>
              <a:rPr lang="en-GB" sz="1200" dirty="0" smtClean="0">
                <a:solidFill>
                  <a:schemeClr val="tx1">
                    <a:lumMod val="75000"/>
                    <a:lumOff val="25000"/>
                  </a:schemeClr>
                </a:solidFill>
              </a:rPr>
              <a:t>.</a:t>
            </a:r>
            <a:endParaRPr lang="en-GB" sz="1200" dirty="0">
              <a:solidFill>
                <a:schemeClr val="tx1">
                  <a:lumMod val="75000"/>
                  <a:lumOff val="25000"/>
                </a:schemeClr>
              </a:solidFill>
            </a:endParaRPr>
          </a:p>
          <a:p>
            <a:pPr algn="just">
              <a:spcBef>
                <a:spcPts val="1400"/>
              </a:spcBef>
            </a:pPr>
            <a:r>
              <a:rPr lang="en-GB" sz="1200" dirty="0" err="1">
                <a:solidFill>
                  <a:schemeClr val="tx1">
                    <a:lumMod val="75000"/>
                    <a:lumOff val="25000"/>
                  </a:schemeClr>
                </a:solidFill>
              </a:rPr>
              <a:t>Newborn</a:t>
            </a:r>
            <a:r>
              <a:rPr lang="en-GB" sz="1200" dirty="0">
                <a:solidFill>
                  <a:schemeClr val="tx1">
                    <a:lumMod val="75000"/>
                    <a:lumOff val="25000"/>
                  </a:schemeClr>
                </a:solidFill>
              </a:rPr>
              <a:t> Hearing Screening Wales is now beginning to re-start community clinics across Wales. Initially this will be to screen babies who were missed in hospital and there will be some cross-over with audiology led clinics. Some areas will have been disproportionately affected by the cancellation of community clinics, for example Powys where there are more births in smaller centres where there are no permanent hearing screeners based. The regional coordinators have been working closely with midwifery and audiology colleagues in all areas, with more focus in areas of greatest need</a:t>
            </a:r>
            <a:r>
              <a:rPr lang="en-GB" sz="1200" dirty="0" smtClean="0">
                <a:solidFill>
                  <a:schemeClr val="tx1">
                    <a:lumMod val="75000"/>
                    <a:lumOff val="25000"/>
                  </a:schemeClr>
                </a:solidFill>
              </a:rPr>
              <a:t>.</a:t>
            </a:r>
            <a:endParaRPr lang="en-GB" sz="1200" dirty="0">
              <a:solidFill>
                <a:schemeClr val="tx1">
                  <a:lumMod val="75000"/>
                  <a:lumOff val="25000"/>
                </a:schemeClr>
              </a:solidFill>
            </a:endParaRPr>
          </a:p>
          <a:p>
            <a:pPr algn="just">
              <a:spcBef>
                <a:spcPts val="1400"/>
              </a:spcBef>
            </a:pPr>
            <a:r>
              <a:rPr lang="en-GB" sz="1200" dirty="0">
                <a:solidFill>
                  <a:schemeClr val="tx1">
                    <a:lumMod val="75000"/>
                    <a:lumOff val="25000"/>
                  </a:schemeClr>
                </a:solidFill>
              </a:rPr>
              <a:t>We would like to thank our colleagues in audiology for working with us to find a solution for the babies that we were unable to screen in hospital. </a:t>
            </a:r>
            <a:r>
              <a:rPr lang="en-GB" sz="1200" dirty="0" smtClean="0">
                <a:solidFill>
                  <a:schemeClr val="tx1">
                    <a:lumMod val="75000"/>
                    <a:lumOff val="25000"/>
                  </a:schemeClr>
                </a:solidFill>
              </a:rPr>
              <a:t>Most recent update is </a:t>
            </a:r>
            <a:r>
              <a:rPr lang="en-GB" sz="1200" dirty="0">
                <a:solidFill>
                  <a:schemeClr val="tx1">
                    <a:lumMod val="75000"/>
                    <a:lumOff val="25000"/>
                  </a:schemeClr>
                </a:solidFill>
              </a:rPr>
              <a:t>that audiology </a:t>
            </a:r>
            <a:r>
              <a:rPr lang="en-GB" sz="1200" dirty="0" smtClean="0">
                <a:solidFill>
                  <a:schemeClr val="tx1">
                    <a:lumMod val="75000"/>
                    <a:lumOff val="25000"/>
                  </a:schemeClr>
                </a:solidFill>
              </a:rPr>
              <a:t>colleagues </a:t>
            </a:r>
            <a:r>
              <a:rPr lang="en-GB" sz="1200" dirty="0">
                <a:solidFill>
                  <a:schemeClr val="tx1">
                    <a:lumMod val="75000"/>
                    <a:lumOff val="25000"/>
                  </a:schemeClr>
                </a:solidFill>
              </a:rPr>
              <a:t>have </a:t>
            </a:r>
            <a:r>
              <a:rPr lang="en-GB" sz="1200" dirty="0" smtClean="0">
                <a:solidFill>
                  <a:schemeClr val="tx1">
                    <a:lumMod val="75000"/>
                    <a:lumOff val="25000"/>
                  </a:schemeClr>
                </a:solidFill>
              </a:rPr>
              <a:t>screened </a:t>
            </a:r>
            <a:r>
              <a:rPr lang="en-GB" sz="1200" dirty="0">
                <a:solidFill>
                  <a:schemeClr val="tx1">
                    <a:lumMod val="75000"/>
                    <a:lumOff val="25000"/>
                  </a:schemeClr>
                </a:solidFill>
              </a:rPr>
              <a:t>1,710 babies </a:t>
            </a:r>
            <a:r>
              <a:rPr lang="en-GB" sz="1200" dirty="0" smtClean="0">
                <a:solidFill>
                  <a:schemeClr val="tx1">
                    <a:lumMod val="75000"/>
                    <a:lumOff val="25000"/>
                  </a:schemeClr>
                </a:solidFill>
              </a:rPr>
              <a:t>before they are 12 weeks of age and there </a:t>
            </a:r>
            <a:r>
              <a:rPr lang="en-GB" sz="1200" dirty="0">
                <a:solidFill>
                  <a:schemeClr val="tx1">
                    <a:lumMod val="75000"/>
                    <a:lumOff val="25000"/>
                  </a:schemeClr>
                </a:solidFill>
              </a:rPr>
              <a:t>are a further 500 </a:t>
            </a:r>
            <a:r>
              <a:rPr lang="en-GB" sz="1200" dirty="0" smtClean="0">
                <a:solidFill>
                  <a:schemeClr val="tx1">
                    <a:lumMod val="75000"/>
                    <a:lumOff val="25000"/>
                  </a:schemeClr>
                </a:solidFill>
              </a:rPr>
              <a:t>babies who will be offered screening. </a:t>
            </a:r>
          </a:p>
          <a:p>
            <a:pPr algn="just">
              <a:spcBef>
                <a:spcPts val="1400"/>
              </a:spcBef>
            </a:pPr>
            <a:r>
              <a:rPr lang="en-GB" sz="1200" dirty="0" smtClean="0">
                <a:solidFill>
                  <a:schemeClr val="tx1">
                    <a:lumMod val="75000"/>
                    <a:lumOff val="25000"/>
                  </a:schemeClr>
                </a:solidFill>
              </a:rPr>
              <a:t>We </a:t>
            </a:r>
            <a:r>
              <a:rPr lang="en-GB" sz="1200" dirty="0">
                <a:solidFill>
                  <a:schemeClr val="tx1">
                    <a:lumMod val="75000"/>
                    <a:lumOff val="25000"/>
                  </a:schemeClr>
                </a:solidFill>
              </a:rPr>
              <a:t>look forward to continuing to work closely with the departments to consider how to test the babies that have still not been screened and who will start to be called at 9 months after the start of the pandemic. We are clearly working to ensure this number is as low as possible</a:t>
            </a:r>
            <a:r>
              <a:rPr lang="en-GB" sz="1200" dirty="0" smtClean="0">
                <a:solidFill>
                  <a:schemeClr val="tx1">
                    <a:lumMod val="75000"/>
                    <a:lumOff val="25000"/>
                  </a:schemeClr>
                </a:solidFill>
              </a:rPr>
              <a:t>.</a:t>
            </a:r>
            <a:endParaRPr lang="en-GB" sz="1200" dirty="0">
              <a:solidFill>
                <a:schemeClr val="tx1">
                  <a:lumMod val="75000"/>
                  <a:lumOff val="25000"/>
                </a:schemeClr>
              </a:solidFill>
            </a:endParaRPr>
          </a:p>
        </p:txBody>
      </p:sp>
      <p:sp>
        <p:nvSpPr>
          <p:cNvPr id="25" name="TextBox 24"/>
          <p:cNvSpPr txBox="1"/>
          <p:nvPr/>
        </p:nvSpPr>
        <p:spPr>
          <a:xfrm>
            <a:off x="11734801" y="6480700"/>
            <a:ext cx="417250" cy="307777"/>
          </a:xfrm>
          <a:prstGeom prst="rect">
            <a:avLst/>
          </a:prstGeom>
          <a:noFill/>
        </p:spPr>
        <p:txBody>
          <a:bodyPr wrap="square" rtlCol="0">
            <a:spAutoFit/>
          </a:bodyPr>
          <a:lstStyle/>
          <a:p>
            <a:r>
              <a:rPr lang="en-GB" sz="1400" dirty="0" smtClean="0">
                <a:solidFill>
                  <a:schemeClr val="tx1">
                    <a:lumMod val="50000"/>
                    <a:lumOff val="50000"/>
                  </a:schemeClr>
                </a:solidFill>
                <a:latin typeface="Ubuntu" charset="0"/>
                <a:ea typeface="Ubuntu" charset="0"/>
                <a:cs typeface="Ubuntu" charset="0"/>
              </a:rPr>
              <a:t>21</a:t>
            </a:r>
            <a:endParaRPr lang="en-GB" sz="3000" b="0" i="0" dirty="0" smtClean="0">
              <a:solidFill>
                <a:schemeClr val="tx1">
                  <a:lumMod val="50000"/>
                  <a:lumOff val="50000"/>
                </a:schemeClr>
              </a:solidFill>
              <a:latin typeface="Ubuntu" charset="0"/>
              <a:ea typeface="Ubuntu" charset="0"/>
              <a:cs typeface="Ubuntu" charset="0"/>
            </a:endParaRPr>
          </a:p>
        </p:txBody>
      </p:sp>
    </p:spTree>
    <p:extLst>
      <p:ext uri="{BB962C8B-B14F-4D97-AF65-F5344CB8AC3E}">
        <p14:creationId xmlns:p14="http://schemas.microsoft.com/office/powerpoint/2010/main" val="979945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4FB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Putting Things Right</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669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Content Placeholder 4"/>
          <p:cNvSpPr>
            <a:spLocks noGrp="1"/>
          </p:cNvSpPr>
          <p:nvPr>
            <p:ph sz="quarter" idx="14"/>
          </p:nvPr>
        </p:nvSpPr>
        <p:spPr>
          <a:xfrm>
            <a:off x="3629557"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16" name="TextBox 15"/>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4FB9AB"/>
                </a:solidFill>
                <a:latin typeface="Ubuntu" charset="0"/>
                <a:ea typeface="Ubuntu" charset="0"/>
                <a:cs typeface="Ubuntu" charset="0"/>
              </a:rPr>
              <a:t>Performance against Mandatory Indicators</a:t>
            </a:r>
          </a:p>
        </p:txBody>
      </p:sp>
      <p:sp>
        <p:nvSpPr>
          <p:cNvPr id="18" name="Right Arrow 17">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ight Arrow 18">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4" name="Rectangle 23">
            <a:hlinkClick r:id="rId4" action="ppaction://hlinksldjump"/>
          </p:cNvPr>
          <p:cNvSpPr/>
          <p:nvPr/>
        </p:nvSpPr>
        <p:spPr>
          <a:xfrm>
            <a:off x="8597661" y="22072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21</a:t>
            </a:r>
            <a:endParaRPr lang="en-GB" sz="3000" b="0" i="0" dirty="0" smtClean="0">
              <a:solidFill>
                <a:schemeClr val="bg1"/>
              </a:solidFill>
              <a:latin typeface="Ubuntu" charset="0"/>
              <a:ea typeface="Ubuntu" charset="0"/>
              <a:cs typeface="Ubuntu" charset="0"/>
            </a:endParaRPr>
          </a:p>
        </p:txBody>
      </p:sp>
      <p:graphicFrame>
        <p:nvGraphicFramePr>
          <p:cNvPr id="17" name="Table 16"/>
          <p:cNvGraphicFramePr>
            <a:graphicFrameLocks noGrp="1"/>
          </p:cNvGraphicFramePr>
          <p:nvPr>
            <p:extLst>
              <p:ext uri="{D42A27DB-BD31-4B8C-83A1-F6EECF244321}">
                <p14:modId xmlns:p14="http://schemas.microsoft.com/office/powerpoint/2010/main" val="3587521939"/>
              </p:ext>
            </p:extLst>
          </p:nvPr>
        </p:nvGraphicFramePr>
        <p:xfrm>
          <a:off x="562477" y="1517038"/>
          <a:ext cx="7782531" cy="2296160"/>
        </p:xfrm>
        <a:graphic>
          <a:graphicData uri="http://schemas.openxmlformats.org/drawingml/2006/table">
            <a:tbl>
              <a:tblPr firstRow="1" bandRow="1">
                <a:tableStyleId>{5C22544A-7EE6-4342-B048-85BDC9FD1C3A}</a:tableStyleId>
              </a:tblPr>
              <a:tblGrid>
                <a:gridCol w="4497794">
                  <a:extLst>
                    <a:ext uri="{9D8B030D-6E8A-4147-A177-3AD203B41FA5}">
                      <a16:colId xmlns:a16="http://schemas.microsoft.com/office/drawing/2014/main" val="2389433980"/>
                    </a:ext>
                  </a:extLst>
                </a:gridCol>
                <a:gridCol w="1289739">
                  <a:extLst>
                    <a:ext uri="{9D8B030D-6E8A-4147-A177-3AD203B41FA5}">
                      <a16:colId xmlns:a16="http://schemas.microsoft.com/office/drawing/2014/main" val="991494781"/>
                    </a:ext>
                  </a:extLst>
                </a:gridCol>
                <a:gridCol w="1994998">
                  <a:extLst>
                    <a:ext uri="{9D8B030D-6E8A-4147-A177-3AD203B41FA5}">
                      <a16:colId xmlns:a16="http://schemas.microsoft.com/office/drawing/2014/main" val="3221381176"/>
                    </a:ext>
                  </a:extLst>
                </a:gridCol>
              </a:tblGrid>
              <a:tr h="370840">
                <a:tc>
                  <a:txBody>
                    <a:bodyPr/>
                    <a:lstStyle/>
                    <a:p>
                      <a:r>
                        <a:rPr lang="en-GB" sz="1600" b="0" dirty="0" smtClean="0">
                          <a:latin typeface="Ubuntu"/>
                        </a:rPr>
                        <a:t>Complaints</a:t>
                      </a:r>
                      <a:endParaRPr lang="en-GB" b="0" dirty="0">
                        <a:latin typeface="Ubuntu"/>
                      </a:endParaRPr>
                    </a:p>
                  </a:txBody>
                  <a:tcPr anchor="ctr">
                    <a:solidFill>
                      <a:srgbClr val="4FB9AB"/>
                    </a:solidFill>
                  </a:tcPr>
                </a:tc>
                <a:tc>
                  <a:txBody>
                    <a:bodyPr/>
                    <a:lstStyle/>
                    <a:p>
                      <a:pPr algn="ctr"/>
                      <a:r>
                        <a:rPr lang="en-GB" sz="1600" b="0" dirty="0" smtClean="0">
                          <a:latin typeface="Ubuntu"/>
                        </a:rPr>
                        <a:t>Target</a:t>
                      </a:r>
                      <a:endParaRPr lang="en-GB" dirty="0"/>
                    </a:p>
                  </a:txBody>
                  <a:tcPr anchor="ctr">
                    <a:solidFill>
                      <a:srgbClr val="4FB9AB"/>
                    </a:solidFill>
                  </a:tcPr>
                </a:tc>
                <a:tc>
                  <a:txBody>
                    <a:bodyPr/>
                    <a:lstStyle/>
                    <a:p>
                      <a:pPr algn="ctr"/>
                      <a:r>
                        <a:rPr lang="en-GB" sz="1600" b="0" dirty="0" smtClean="0">
                          <a:solidFill>
                            <a:schemeClr val="bg1"/>
                          </a:solidFill>
                          <a:latin typeface="Ubuntu"/>
                        </a:rPr>
                        <a:t>1</a:t>
                      </a:r>
                      <a:r>
                        <a:rPr lang="en-GB" sz="1600" b="0" baseline="0" dirty="0" smtClean="0">
                          <a:solidFill>
                            <a:schemeClr val="bg1"/>
                          </a:solidFill>
                          <a:latin typeface="Ubuntu"/>
                        </a:rPr>
                        <a:t> Apr – 30 J</a:t>
                      </a:r>
                      <a:r>
                        <a:rPr lang="en-GB" sz="1600" b="0" dirty="0" smtClean="0">
                          <a:solidFill>
                            <a:schemeClr val="bg1"/>
                          </a:solidFill>
                          <a:latin typeface="Ubuntu"/>
                        </a:rPr>
                        <a:t>une</a:t>
                      </a:r>
                      <a:endParaRPr lang="en-GB" sz="1600" dirty="0"/>
                    </a:p>
                  </a:txBody>
                  <a:tcPr anchor="ctr">
                    <a:solidFill>
                      <a:srgbClr val="4FB9AB"/>
                    </a:solidFill>
                  </a:tcPr>
                </a:tc>
                <a:extLst>
                  <a:ext uri="{0D108BD9-81ED-4DB2-BD59-A6C34878D82A}">
                    <a16:rowId xmlns:a16="http://schemas.microsoft.com/office/drawing/2014/main" val="2626771685"/>
                  </a:ext>
                </a:extLst>
              </a:tr>
              <a:tr h="370840">
                <a:tc>
                  <a:txBody>
                    <a:bodyPr/>
                    <a:lstStyle/>
                    <a:p>
                      <a:r>
                        <a:rPr lang="en-GB" sz="1400" dirty="0" smtClean="0">
                          <a:solidFill>
                            <a:schemeClr val="tx1">
                              <a:lumMod val="75000"/>
                              <a:lumOff val="25000"/>
                            </a:schemeClr>
                          </a:solidFill>
                          <a:latin typeface="Ubuntu"/>
                        </a:rPr>
                        <a:t>Total number of formal complaints received for the period 1 April </a:t>
                      </a:r>
                      <a:r>
                        <a:rPr lang="en-GB" sz="1400" kern="1200" dirty="0" smtClean="0">
                          <a:solidFill>
                            <a:schemeClr val="tx1">
                              <a:lumMod val="75000"/>
                              <a:lumOff val="25000"/>
                            </a:schemeClr>
                          </a:solidFill>
                          <a:latin typeface="Ubuntu"/>
                          <a:ea typeface="+mn-ea"/>
                          <a:cs typeface="+mn-cs"/>
                        </a:rPr>
                        <a:t>– 30 June 2020 </a:t>
                      </a:r>
                      <a:endParaRPr lang="en-GB" sz="1400" kern="1200" dirty="0">
                        <a:solidFill>
                          <a:schemeClr val="tx1">
                            <a:lumMod val="75000"/>
                            <a:lumOff val="25000"/>
                          </a:schemeClr>
                        </a:solidFill>
                        <a:latin typeface="Ubuntu"/>
                        <a:ea typeface="+mn-ea"/>
                        <a:cs typeface="+mn-cs"/>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kern="1200" dirty="0" smtClean="0">
                          <a:solidFill>
                            <a:schemeClr val="tx1">
                              <a:lumMod val="75000"/>
                              <a:lumOff val="25000"/>
                            </a:schemeClr>
                          </a:solidFill>
                          <a:latin typeface="Ubuntu"/>
                          <a:ea typeface="+mn-ea"/>
                          <a:cs typeface="+mn-cs"/>
                        </a:rPr>
                        <a:t>10</a:t>
                      </a:r>
                      <a:endParaRPr lang="en-GB" sz="1400" kern="1200" dirty="0">
                        <a:solidFill>
                          <a:schemeClr val="tx1">
                            <a:lumMod val="75000"/>
                            <a:lumOff val="25000"/>
                          </a:schemeClr>
                        </a:solidFill>
                        <a:latin typeface="Ubuntu"/>
                        <a:ea typeface="+mn-ea"/>
                        <a:cs typeface="+mn-cs"/>
                      </a:endParaRPr>
                    </a:p>
                  </a:txBody>
                  <a:tcPr anchor="ctr">
                    <a:solidFill>
                      <a:schemeClr val="bg2"/>
                    </a:solidFill>
                  </a:tcPr>
                </a:tc>
                <a:extLst>
                  <a:ext uri="{0D108BD9-81ED-4DB2-BD59-A6C34878D82A}">
                    <a16:rowId xmlns:a16="http://schemas.microsoft.com/office/drawing/2014/main" val="3443944480"/>
                  </a:ext>
                </a:extLst>
              </a:tr>
              <a:tr h="370840">
                <a:tc>
                  <a:txBody>
                    <a:bodyPr/>
                    <a:lstStyle/>
                    <a:p>
                      <a:r>
                        <a:rPr lang="en-GB" sz="1400" kern="1200" dirty="0" smtClean="0">
                          <a:solidFill>
                            <a:schemeClr val="tx1">
                              <a:lumMod val="75000"/>
                              <a:lumOff val="25000"/>
                            </a:schemeClr>
                          </a:solidFill>
                          <a:latin typeface="Ubuntu"/>
                          <a:ea typeface="+mn-ea"/>
                          <a:cs typeface="+mn-cs"/>
                        </a:rPr>
                        <a:t>Number (%) of complaints acknowledged within 2 working days</a:t>
                      </a:r>
                      <a:endParaRPr lang="en-GB" sz="1400" kern="1200" dirty="0">
                        <a:solidFill>
                          <a:schemeClr val="tx1">
                            <a:lumMod val="75000"/>
                            <a:lumOff val="25000"/>
                          </a:schemeClr>
                        </a:solidFill>
                        <a:latin typeface="Ubuntu"/>
                        <a:ea typeface="+mn-ea"/>
                        <a:cs typeface="+mn-cs"/>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95% (PHW)</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7 (70%)</a:t>
                      </a:r>
                      <a:endParaRPr lang="en-GB" sz="1400" dirty="0">
                        <a:solidFill>
                          <a:schemeClr val="tx1">
                            <a:lumMod val="75000"/>
                            <a:lumOff val="25000"/>
                          </a:schemeClr>
                        </a:solidFill>
                        <a:latin typeface="Ubuntu"/>
                      </a:endParaRPr>
                    </a:p>
                  </a:txBody>
                  <a:tcPr anchor="ctr">
                    <a:solidFill>
                      <a:schemeClr val="bg2"/>
                    </a:solidFill>
                  </a:tcPr>
                </a:tc>
                <a:extLst>
                  <a:ext uri="{0D108BD9-81ED-4DB2-BD59-A6C34878D82A}">
                    <a16:rowId xmlns:a16="http://schemas.microsoft.com/office/drawing/2014/main" val="3270840712"/>
                  </a:ext>
                </a:extLst>
              </a:tr>
              <a:tr h="370840">
                <a:tc>
                  <a:txBody>
                    <a:bodyPr/>
                    <a:lstStyle/>
                    <a:p>
                      <a:r>
                        <a:rPr lang="en-GB" sz="1400" kern="1200" dirty="0" smtClean="0">
                          <a:solidFill>
                            <a:schemeClr val="tx1">
                              <a:lumMod val="75000"/>
                              <a:lumOff val="25000"/>
                            </a:schemeClr>
                          </a:solidFill>
                          <a:latin typeface="Ubuntu"/>
                          <a:ea typeface="+mn-ea"/>
                          <a:cs typeface="+mn-cs"/>
                        </a:rPr>
                        <a:t>Number (%) of complaints responded to within 30 working days of receipt</a:t>
                      </a:r>
                      <a:endParaRPr lang="en-GB" sz="1400" kern="1200" dirty="0">
                        <a:solidFill>
                          <a:schemeClr val="tx1">
                            <a:lumMod val="75000"/>
                            <a:lumOff val="25000"/>
                          </a:schemeClr>
                        </a:solidFill>
                        <a:latin typeface="Ubuntu"/>
                        <a:ea typeface="+mn-ea"/>
                        <a:cs typeface="+mn-cs"/>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75% (WG)</a:t>
                      </a:r>
                    </a:p>
                    <a:p>
                      <a:pPr algn="ctr"/>
                      <a:r>
                        <a:rPr lang="en-GB" sz="1400" dirty="0" smtClean="0">
                          <a:solidFill>
                            <a:schemeClr val="tx1">
                              <a:lumMod val="75000"/>
                              <a:lumOff val="25000"/>
                            </a:schemeClr>
                          </a:solidFill>
                          <a:latin typeface="Ubuntu"/>
                        </a:rPr>
                        <a:t>95%</a:t>
                      </a:r>
                      <a:r>
                        <a:rPr lang="en-GB" sz="1400" baseline="0" dirty="0" smtClean="0">
                          <a:solidFill>
                            <a:schemeClr val="tx1">
                              <a:lumMod val="75000"/>
                              <a:lumOff val="25000"/>
                            </a:schemeClr>
                          </a:solidFill>
                          <a:latin typeface="Ubuntu"/>
                        </a:rPr>
                        <a:t> (PHW)</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4</a:t>
                      </a:r>
                      <a:r>
                        <a:rPr lang="en-GB" sz="1400" baseline="0" dirty="0" smtClean="0">
                          <a:solidFill>
                            <a:schemeClr val="tx1">
                              <a:lumMod val="75000"/>
                              <a:lumOff val="25000"/>
                            </a:schemeClr>
                          </a:solidFill>
                          <a:latin typeface="Ubuntu"/>
                        </a:rPr>
                        <a:t> (40%)</a:t>
                      </a:r>
                      <a:endParaRPr lang="en-GB" sz="1400" dirty="0">
                        <a:solidFill>
                          <a:schemeClr val="tx1">
                            <a:lumMod val="75000"/>
                            <a:lumOff val="25000"/>
                          </a:schemeClr>
                        </a:solidFill>
                        <a:latin typeface="Ubuntu"/>
                      </a:endParaRPr>
                    </a:p>
                  </a:txBody>
                  <a:tcPr anchor="ctr">
                    <a:solidFill>
                      <a:schemeClr val="bg2"/>
                    </a:solidFill>
                  </a:tcPr>
                </a:tc>
                <a:extLst>
                  <a:ext uri="{0D108BD9-81ED-4DB2-BD59-A6C34878D82A}">
                    <a16:rowId xmlns:a16="http://schemas.microsoft.com/office/drawing/2014/main" val="2454619161"/>
                  </a:ext>
                </a:extLst>
              </a:tr>
              <a:tr h="370840">
                <a:tc>
                  <a:txBody>
                    <a:bodyPr/>
                    <a:lstStyle/>
                    <a:p>
                      <a:r>
                        <a:rPr lang="en-GB" sz="1400" kern="1200" dirty="0" smtClean="0">
                          <a:solidFill>
                            <a:schemeClr val="tx1">
                              <a:lumMod val="75000"/>
                              <a:lumOff val="25000"/>
                            </a:schemeClr>
                          </a:solidFill>
                          <a:latin typeface="Ubuntu"/>
                          <a:ea typeface="+mn-ea"/>
                          <a:cs typeface="+mn-cs"/>
                        </a:rPr>
                        <a:t>Number of informal complaints (on the spot) received </a:t>
                      </a:r>
                      <a:endParaRPr lang="en-GB" sz="1400" kern="1200" dirty="0">
                        <a:solidFill>
                          <a:schemeClr val="tx1">
                            <a:lumMod val="75000"/>
                            <a:lumOff val="25000"/>
                          </a:schemeClr>
                        </a:solidFill>
                        <a:latin typeface="Ubuntu"/>
                        <a:ea typeface="+mn-ea"/>
                        <a:cs typeface="+mn-cs"/>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10</a:t>
                      </a:r>
                      <a:endParaRPr lang="en-GB" sz="1400" dirty="0">
                        <a:solidFill>
                          <a:schemeClr val="tx1">
                            <a:lumMod val="75000"/>
                            <a:lumOff val="25000"/>
                          </a:schemeClr>
                        </a:solidFill>
                        <a:latin typeface="Ubuntu"/>
                      </a:endParaRPr>
                    </a:p>
                  </a:txBody>
                  <a:tcPr anchor="ctr">
                    <a:solidFill>
                      <a:schemeClr val="bg2"/>
                    </a:solidFill>
                  </a:tcPr>
                </a:tc>
                <a:extLst>
                  <a:ext uri="{0D108BD9-81ED-4DB2-BD59-A6C34878D82A}">
                    <a16:rowId xmlns:a16="http://schemas.microsoft.com/office/drawing/2014/main" val="2425306434"/>
                  </a:ext>
                </a:extLst>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470107843"/>
              </p:ext>
            </p:extLst>
          </p:nvPr>
        </p:nvGraphicFramePr>
        <p:xfrm>
          <a:off x="563331" y="4091959"/>
          <a:ext cx="7798811" cy="741680"/>
        </p:xfrm>
        <a:graphic>
          <a:graphicData uri="http://schemas.openxmlformats.org/drawingml/2006/table">
            <a:tbl>
              <a:tblPr firstRow="1" bandRow="1">
                <a:tableStyleId>{5C22544A-7EE6-4342-B048-85BDC9FD1C3A}</a:tableStyleId>
              </a:tblPr>
              <a:tblGrid>
                <a:gridCol w="4496318">
                  <a:extLst>
                    <a:ext uri="{9D8B030D-6E8A-4147-A177-3AD203B41FA5}">
                      <a16:colId xmlns:a16="http://schemas.microsoft.com/office/drawing/2014/main" val="2389433980"/>
                    </a:ext>
                  </a:extLst>
                </a:gridCol>
                <a:gridCol w="1287262">
                  <a:extLst>
                    <a:ext uri="{9D8B030D-6E8A-4147-A177-3AD203B41FA5}">
                      <a16:colId xmlns:a16="http://schemas.microsoft.com/office/drawing/2014/main" val="991494781"/>
                    </a:ext>
                  </a:extLst>
                </a:gridCol>
                <a:gridCol w="2015231">
                  <a:extLst>
                    <a:ext uri="{9D8B030D-6E8A-4147-A177-3AD203B41FA5}">
                      <a16:colId xmlns:a16="http://schemas.microsoft.com/office/drawing/2014/main" val="3221381176"/>
                    </a:ext>
                  </a:extLst>
                </a:gridCol>
              </a:tblGrid>
              <a:tr h="370840">
                <a:tc>
                  <a:txBody>
                    <a:bodyPr/>
                    <a:lstStyle/>
                    <a:p>
                      <a:r>
                        <a:rPr lang="en-GB" sz="1600" b="0" dirty="0" smtClean="0">
                          <a:latin typeface="Ubuntu"/>
                        </a:rPr>
                        <a:t>Compliments</a:t>
                      </a:r>
                      <a:endParaRPr lang="en-GB" b="0" dirty="0">
                        <a:latin typeface="Ubuntu"/>
                      </a:endParaRPr>
                    </a:p>
                  </a:txBody>
                  <a:tcPr anchor="ctr">
                    <a:solidFill>
                      <a:srgbClr val="4FB9AB"/>
                    </a:solidFill>
                  </a:tcPr>
                </a:tc>
                <a:tc>
                  <a:txBody>
                    <a:bodyPr/>
                    <a:lstStyle/>
                    <a:p>
                      <a:pPr algn="ctr"/>
                      <a:r>
                        <a:rPr lang="en-GB" sz="1600" b="0" dirty="0" smtClean="0">
                          <a:latin typeface="Ubuntu"/>
                        </a:rPr>
                        <a:t>Target</a:t>
                      </a:r>
                      <a:endParaRPr lang="en-GB" dirty="0"/>
                    </a:p>
                  </a:txBody>
                  <a:tcPr anchor="ctr">
                    <a:solidFill>
                      <a:srgbClr val="4FB9AB"/>
                    </a:solidFill>
                  </a:tcPr>
                </a:tc>
                <a:tc>
                  <a:txBody>
                    <a:bodyPr/>
                    <a:lstStyle/>
                    <a:p>
                      <a:pPr algn="ctr"/>
                      <a:r>
                        <a:rPr lang="en-GB" sz="1600" b="0" dirty="0" smtClean="0">
                          <a:solidFill>
                            <a:schemeClr val="bg1"/>
                          </a:solidFill>
                          <a:latin typeface="Ubuntu"/>
                        </a:rPr>
                        <a:t>1</a:t>
                      </a:r>
                      <a:r>
                        <a:rPr lang="en-GB" sz="1600" b="0" baseline="0" dirty="0" smtClean="0">
                          <a:solidFill>
                            <a:schemeClr val="bg1"/>
                          </a:solidFill>
                          <a:latin typeface="Ubuntu"/>
                        </a:rPr>
                        <a:t> Apr – 30 J</a:t>
                      </a:r>
                      <a:r>
                        <a:rPr lang="en-GB" sz="1600" b="0" dirty="0" smtClean="0">
                          <a:solidFill>
                            <a:schemeClr val="bg1"/>
                          </a:solidFill>
                          <a:latin typeface="Ubuntu"/>
                        </a:rPr>
                        <a:t>une</a:t>
                      </a:r>
                      <a:endParaRPr lang="en-GB" sz="1600" dirty="0"/>
                    </a:p>
                  </a:txBody>
                  <a:tcPr anchor="ctr">
                    <a:solidFill>
                      <a:srgbClr val="4FB9AB"/>
                    </a:solidFill>
                  </a:tcPr>
                </a:tc>
                <a:extLst>
                  <a:ext uri="{0D108BD9-81ED-4DB2-BD59-A6C34878D82A}">
                    <a16:rowId xmlns:a16="http://schemas.microsoft.com/office/drawing/2014/main" val="2626771685"/>
                  </a:ext>
                </a:extLst>
              </a:tr>
              <a:tr h="370840">
                <a:tc>
                  <a:txBody>
                    <a:bodyPr/>
                    <a:lstStyle/>
                    <a:p>
                      <a:r>
                        <a:rPr lang="en-GB" sz="1400" dirty="0" smtClean="0">
                          <a:solidFill>
                            <a:schemeClr val="tx1">
                              <a:lumMod val="75000"/>
                              <a:lumOff val="25000"/>
                            </a:schemeClr>
                          </a:solidFill>
                          <a:latin typeface="Ubuntu"/>
                        </a:rPr>
                        <a:t>Number of compliments received</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2</a:t>
                      </a:r>
                      <a:endParaRPr lang="en-GB" sz="1400" dirty="0">
                        <a:solidFill>
                          <a:schemeClr val="tx1">
                            <a:lumMod val="75000"/>
                            <a:lumOff val="25000"/>
                          </a:schemeClr>
                        </a:solidFill>
                        <a:latin typeface="Ubuntu"/>
                      </a:endParaRPr>
                    </a:p>
                  </a:txBody>
                  <a:tcPr anchor="ctr">
                    <a:solidFill>
                      <a:schemeClr val="bg2"/>
                    </a:solidFill>
                  </a:tcPr>
                </a:tc>
                <a:extLst>
                  <a:ext uri="{0D108BD9-81ED-4DB2-BD59-A6C34878D82A}">
                    <a16:rowId xmlns:a16="http://schemas.microsoft.com/office/drawing/2014/main" val="3443944480"/>
                  </a:ext>
                </a:extLst>
              </a:tr>
            </a:tbl>
          </a:graphicData>
        </a:graphic>
      </p:graphicFrame>
      <p:sp>
        <p:nvSpPr>
          <p:cNvPr id="27" name="Rectangle 26"/>
          <p:cNvSpPr/>
          <p:nvPr/>
        </p:nvSpPr>
        <p:spPr>
          <a:xfrm>
            <a:off x="0" y="5694218"/>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26" name="Table 25"/>
          <p:cNvGraphicFramePr>
            <a:graphicFrameLocks noGrp="1"/>
          </p:cNvGraphicFramePr>
          <p:nvPr>
            <p:extLst>
              <p:ext uri="{D42A27DB-BD31-4B8C-83A1-F6EECF244321}">
                <p14:modId xmlns:p14="http://schemas.microsoft.com/office/powerpoint/2010/main" val="2249816324"/>
              </p:ext>
            </p:extLst>
          </p:nvPr>
        </p:nvGraphicFramePr>
        <p:xfrm>
          <a:off x="8465306" y="813375"/>
          <a:ext cx="3643836" cy="6050280"/>
        </p:xfrm>
        <a:graphic>
          <a:graphicData uri="http://schemas.openxmlformats.org/drawingml/2006/table">
            <a:tbl>
              <a:tblPr>
                <a:tableStyleId>{5C22544A-7EE6-4342-B048-85BDC9FD1C3A}</a:tableStyleId>
              </a:tblPr>
              <a:tblGrid>
                <a:gridCol w="3643836">
                  <a:extLst>
                    <a:ext uri="{9D8B030D-6E8A-4147-A177-3AD203B41FA5}">
                      <a16:colId xmlns:a16="http://schemas.microsoft.com/office/drawing/2014/main" val="3423005698"/>
                    </a:ext>
                  </a:extLst>
                </a:gridCol>
              </a:tblGrid>
              <a:tr h="4281971">
                <a:tc>
                  <a:txBody>
                    <a:bodyPr/>
                    <a:lstStyle/>
                    <a:p>
                      <a:pPr algn="just">
                        <a:lnSpc>
                          <a:spcPct val="100000"/>
                        </a:lnSpc>
                        <a:spcAft>
                          <a:spcPts val="0"/>
                        </a:spcAft>
                      </a:pPr>
                      <a:r>
                        <a:rPr lang="en-GB" sz="1600" kern="1200" dirty="0" smtClean="0">
                          <a:solidFill>
                            <a:srgbClr val="4FB9AB"/>
                          </a:solidFill>
                          <a:latin typeface="Ubuntu" charset="0"/>
                          <a:ea typeface="Ubuntu" charset="0"/>
                          <a:cs typeface="Ubuntu" charset="0"/>
                        </a:rPr>
                        <a:t>Summary</a:t>
                      </a:r>
                      <a:endParaRPr lang="en-GB" sz="1200" kern="1200" dirty="0" smtClean="0">
                        <a:solidFill>
                          <a:srgbClr val="4FB9AB"/>
                        </a:solidFill>
                        <a:latin typeface="Ubuntu" charset="0"/>
                        <a:ea typeface="Ubuntu" charset="0"/>
                        <a:cs typeface="Ubuntu" charset="0"/>
                      </a:endParaRPr>
                    </a:p>
                    <a:p>
                      <a:pPr algn="just">
                        <a:lnSpc>
                          <a:spcPct val="100000"/>
                        </a:lnSpc>
                        <a:spcAft>
                          <a:spcPts val="0"/>
                        </a:spcAft>
                      </a:pPr>
                      <a:endParaRPr lang="en-GB" sz="600" kern="1200" dirty="0" smtClean="0">
                        <a:solidFill>
                          <a:srgbClr val="4FB9AB"/>
                        </a:solidFill>
                        <a:effectLst/>
                        <a:latin typeface="Ubuntu" charset="0"/>
                        <a:ea typeface="Calibri" panose="020F0502020204030204" pitchFamily="34" charset="0"/>
                        <a:cs typeface="Times New Roman" panose="02020603050405020304" pitchFamily="18" charset="0"/>
                      </a:endParaRPr>
                    </a:p>
                    <a:p>
                      <a:pPr algn="just">
                        <a:lnSpc>
                          <a:spcPct val="100000"/>
                        </a:lnSpc>
                        <a:spcAft>
                          <a:spcPts val="0"/>
                        </a:spcAft>
                      </a:pPr>
                      <a:r>
                        <a:rPr lang="en-GB" sz="1200" kern="1200" dirty="0" smtClean="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During the reporting period, a total of 10 formal complaints were received and 7 were acknowledged within the target time of 2 working days.</a:t>
                      </a:r>
                      <a:r>
                        <a:rPr lang="en-GB" sz="1200" kern="1200" baseline="0" dirty="0" smtClean="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 </a:t>
                      </a:r>
                      <a:r>
                        <a:rPr lang="en-GB" sz="1200" kern="1200" dirty="0" smtClean="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There has been a delay in formal complaints being acknowledged within the target timelines due to capacity issues, but improvements to working practices within the enclosed settings cell showed improvements in this towards the end of the reporting period.</a:t>
                      </a:r>
                    </a:p>
                    <a:p>
                      <a:pPr algn="just">
                        <a:lnSpc>
                          <a:spcPct val="100000"/>
                        </a:lnSpc>
                        <a:spcAft>
                          <a:spcPts val="0"/>
                        </a:spcAft>
                      </a:pPr>
                      <a:endParaRPr lang="en-GB" sz="1000" dirty="0" smtClean="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just"/>
                      <a:r>
                        <a:rPr lang="en-GB" sz="1200" kern="1200" dirty="0" smtClean="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There were 2 compliments received during the reporting period. The ratio of compliments to formal complaints is 5:1 (informal and formal is 2:1).</a:t>
                      </a:r>
                      <a:r>
                        <a:rPr lang="en-GB" sz="1200" kern="1200" baseline="0" dirty="0" smtClean="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 </a:t>
                      </a:r>
                      <a:r>
                        <a:rPr lang="en-GB" sz="1200" kern="1200" dirty="0" smtClean="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This is a notable shift from the normal ratio in which compliments exceed complaints by a considerable margin. However this is probably caused by the fact that compliments are almost exclusively reported by the Screening programmes and their ability to receive compliments has been impacted due to the suspension of screening programmes. This is anticipated to change over the next year with a complete review of complaints and concerns handling (including compliments) and the rollout of </a:t>
                      </a:r>
                      <a:r>
                        <a:rPr lang="en-GB" sz="1200" kern="1200" dirty="0" err="1" smtClean="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Datix</a:t>
                      </a:r>
                      <a:r>
                        <a:rPr lang="en-GB" sz="1200" kern="1200" dirty="0" smtClean="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 Cloud which will have a dedicated compliments area, and the introduction of a service user feedback system across Wales.</a:t>
                      </a:r>
                    </a:p>
                    <a:p>
                      <a:pPr algn="just"/>
                      <a:endParaRPr lang="en-GB" sz="1000" kern="1200" dirty="0" smtClean="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endParaRPr>
                    </a:p>
                    <a:p>
                      <a:r>
                        <a:rPr lang="en-GB" sz="1200" kern="1200" dirty="0" smtClean="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One SI was reported during the period from Cervical Screening and a full update is being provided to QSIC on 16 July.</a:t>
                      </a:r>
                      <a:r>
                        <a:rPr lang="en-GB" sz="1200" kern="1200" baseline="0" dirty="0" smtClean="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 </a:t>
                      </a:r>
                      <a:r>
                        <a:rPr lang="en-GB" sz="1200" kern="1200" dirty="0" smtClean="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There is no longer a requirement from WG to close incidents with them within 60 working days and so this metric has been removed from the report.</a:t>
                      </a:r>
                    </a:p>
                    <a:p>
                      <a:pPr algn="just">
                        <a:lnSpc>
                          <a:spcPct val="100000"/>
                        </a:lnSpc>
                        <a:spcAft>
                          <a:spcPts val="0"/>
                        </a:spcAft>
                      </a:pPr>
                      <a:endParaRPr lang="en-GB" sz="700" dirty="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114300" marR="114300" marT="0" marB="0">
                    <a:noFill/>
                  </a:tcPr>
                </a:tc>
                <a:extLst>
                  <a:ext uri="{0D108BD9-81ED-4DB2-BD59-A6C34878D82A}">
                    <a16:rowId xmlns:a16="http://schemas.microsoft.com/office/drawing/2014/main" val="2228753049"/>
                  </a:ext>
                </a:extLst>
              </a:tr>
            </a:tbl>
          </a:graphicData>
        </a:graphic>
      </p:graphicFrame>
      <p:graphicFrame>
        <p:nvGraphicFramePr>
          <p:cNvPr id="25" name="Table 24"/>
          <p:cNvGraphicFramePr>
            <a:graphicFrameLocks noGrp="1"/>
          </p:cNvGraphicFramePr>
          <p:nvPr>
            <p:extLst>
              <p:ext uri="{D42A27DB-BD31-4B8C-83A1-F6EECF244321}">
                <p14:modId xmlns:p14="http://schemas.microsoft.com/office/powerpoint/2010/main" val="2641372092"/>
              </p:ext>
            </p:extLst>
          </p:nvPr>
        </p:nvGraphicFramePr>
        <p:xfrm>
          <a:off x="563953" y="5155165"/>
          <a:ext cx="7798811" cy="1198880"/>
        </p:xfrm>
        <a:graphic>
          <a:graphicData uri="http://schemas.openxmlformats.org/drawingml/2006/table">
            <a:tbl>
              <a:tblPr firstRow="1" bandRow="1">
                <a:tableStyleId>{5C22544A-7EE6-4342-B048-85BDC9FD1C3A}</a:tableStyleId>
              </a:tblPr>
              <a:tblGrid>
                <a:gridCol w="4496318">
                  <a:extLst>
                    <a:ext uri="{9D8B030D-6E8A-4147-A177-3AD203B41FA5}">
                      <a16:colId xmlns:a16="http://schemas.microsoft.com/office/drawing/2014/main" val="2389433980"/>
                    </a:ext>
                  </a:extLst>
                </a:gridCol>
                <a:gridCol w="1287262">
                  <a:extLst>
                    <a:ext uri="{9D8B030D-6E8A-4147-A177-3AD203B41FA5}">
                      <a16:colId xmlns:a16="http://schemas.microsoft.com/office/drawing/2014/main" val="991494781"/>
                    </a:ext>
                  </a:extLst>
                </a:gridCol>
                <a:gridCol w="2015231">
                  <a:extLst>
                    <a:ext uri="{9D8B030D-6E8A-4147-A177-3AD203B41FA5}">
                      <a16:colId xmlns:a16="http://schemas.microsoft.com/office/drawing/2014/main" val="3221381176"/>
                    </a:ext>
                  </a:extLst>
                </a:gridCol>
              </a:tblGrid>
              <a:tr h="370840">
                <a:tc>
                  <a:txBody>
                    <a:bodyPr/>
                    <a:lstStyle/>
                    <a:p>
                      <a:r>
                        <a:rPr lang="en-GB" sz="1600" b="0" dirty="0" smtClean="0">
                          <a:latin typeface="Ubuntu"/>
                        </a:rPr>
                        <a:t>Serious Incidents</a:t>
                      </a:r>
                      <a:endParaRPr lang="en-GB" b="0" dirty="0">
                        <a:latin typeface="Ubuntu"/>
                      </a:endParaRPr>
                    </a:p>
                  </a:txBody>
                  <a:tcPr anchor="ctr">
                    <a:solidFill>
                      <a:srgbClr val="4FB9AB"/>
                    </a:solidFill>
                  </a:tcPr>
                </a:tc>
                <a:tc>
                  <a:txBody>
                    <a:bodyPr/>
                    <a:lstStyle/>
                    <a:p>
                      <a:pPr algn="ctr"/>
                      <a:r>
                        <a:rPr lang="en-GB" sz="1600" b="0" dirty="0" smtClean="0">
                          <a:latin typeface="Ubuntu"/>
                        </a:rPr>
                        <a:t>Target</a:t>
                      </a:r>
                      <a:endParaRPr lang="en-GB" dirty="0"/>
                    </a:p>
                  </a:txBody>
                  <a:tcPr anchor="ctr">
                    <a:solidFill>
                      <a:srgbClr val="4FB9AB"/>
                    </a:solidFill>
                  </a:tcPr>
                </a:tc>
                <a:tc>
                  <a:txBody>
                    <a:bodyPr/>
                    <a:lstStyle/>
                    <a:p>
                      <a:pPr algn="ctr"/>
                      <a:r>
                        <a:rPr lang="en-GB" sz="1600" b="0" dirty="0" smtClean="0">
                          <a:solidFill>
                            <a:schemeClr val="bg1"/>
                          </a:solidFill>
                          <a:latin typeface="Ubuntu"/>
                        </a:rPr>
                        <a:t>1</a:t>
                      </a:r>
                      <a:r>
                        <a:rPr lang="en-GB" sz="1600" b="0" baseline="0" dirty="0" smtClean="0">
                          <a:solidFill>
                            <a:schemeClr val="bg1"/>
                          </a:solidFill>
                          <a:latin typeface="Ubuntu"/>
                        </a:rPr>
                        <a:t> Apr – 30 J</a:t>
                      </a:r>
                      <a:r>
                        <a:rPr lang="en-GB" sz="1600" b="0" dirty="0" smtClean="0">
                          <a:solidFill>
                            <a:schemeClr val="bg1"/>
                          </a:solidFill>
                          <a:latin typeface="Ubuntu"/>
                        </a:rPr>
                        <a:t>une</a:t>
                      </a:r>
                      <a:endParaRPr lang="en-GB" sz="1600" dirty="0"/>
                    </a:p>
                  </a:txBody>
                  <a:tcPr anchor="ctr">
                    <a:solidFill>
                      <a:srgbClr val="4FB9AB"/>
                    </a:solidFill>
                  </a:tcPr>
                </a:tc>
                <a:extLst>
                  <a:ext uri="{0D108BD9-81ED-4DB2-BD59-A6C34878D82A}">
                    <a16:rowId xmlns:a16="http://schemas.microsoft.com/office/drawing/2014/main" val="2626771685"/>
                  </a:ext>
                </a:extLst>
              </a:tr>
              <a:tr h="370840">
                <a:tc>
                  <a:txBody>
                    <a:bodyPr/>
                    <a:lstStyle/>
                    <a:p>
                      <a:r>
                        <a:rPr lang="en-GB" sz="1400" dirty="0" smtClean="0">
                          <a:solidFill>
                            <a:schemeClr val="tx1">
                              <a:lumMod val="75000"/>
                              <a:lumOff val="25000"/>
                            </a:schemeClr>
                          </a:solidFill>
                          <a:latin typeface="Ubuntu"/>
                        </a:rPr>
                        <a:t>Number of serious incidents reported</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1</a:t>
                      </a:r>
                      <a:endParaRPr lang="en-GB" sz="1400" dirty="0">
                        <a:solidFill>
                          <a:schemeClr val="tx1">
                            <a:lumMod val="75000"/>
                            <a:lumOff val="25000"/>
                          </a:schemeClr>
                        </a:solidFill>
                        <a:latin typeface="Ubuntu"/>
                      </a:endParaRPr>
                    </a:p>
                  </a:txBody>
                  <a:tcPr anchor="ctr">
                    <a:solidFill>
                      <a:schemeClr val="bg2"/>
                    </a:solidFill>
                  </a:tcPr>
                </a:tc>
                <a:extLst>
                  <a:ext uri="{0D108BD9-81ED-4DB2-BD59-A6C34878D82A}">
                    <a16:rowId xmlns:a16="http://schemas.microsoft.com/office/drawing/2014/main" val="344394448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kern="1200" dirty="0" smtClean="0">
                          <a:solidFill>
                            <a:schemeClr val="tx1">
                              <a:lumMod val="75000"/>
                              <a:lumOff val="25000"/>
                            </a:schemeClr>
                          </a:solidFill>
                          <a:latin typeface="Ubuntu"/>
                          <a:ea typeface="+mn-ea"/>
                          <a:cs typeface="+mn-cs"/>
                        </a:rPr>
                        <a:t>Number of serious incidents not closed within 60 days</a:t>
                      </a:r>
                    </a:p>
                  </a:txBody>
                  <a:tcPr anchor="ctr">
                    <a:solidFill>
                      <a:schemeClr val="bg2"/>
                    </a:solidFill>
                  </a:tcPr>
                </a:tc>
                <a:tc gridSpan="2">
                  <a:txBody>
                    <a:bodyPr/>
                    <a:lstStyle/>
                    <a:p>
                      <a:pPr algn="ctr"/>
                      <a:r>
                        <a:rPr lang="en-GB" sz="1200" dirty="0" smtClean="0">
                          <a:solidFill>
                            <a:schemeClr val="tx1">
                              <a:lumMod val="75000"/>
                              <a:lumOff val="25000"/>
                            </a:schemeClr>
                          </a:solidFill>
                          <a:latin typeface="Ubuntu"/>
                        </a:rPr>
                        <a:t>No longer reported in line with</a:t>
                      </a:r>
                      <a:r>
                        <a:rPr lang="en-GB" sz="1200" baseline="0" dirty="0" smtClean="0">
                          <a:solidFill>
                            <a:schemeClr val="tx1">
                              <a:lumMod val="75000"/>
                              <a:lumOff val="25000"/>
                            </a:schemeClr>
                          </a:solidFill>
                          <a:latin typeface="Ubuntu"/>
                        </a:rPr>
                        <a:t> revised</a:t>
                      </a:r>
                      <a:r>
                        <a:rPr lang="en-GB" sz="1200" dirty="0" smtClean="0">
                          <a:solidFill>
                            <a:schemeClr val="tx1">
                              <a:lumMod val="75000"/>
                              <a:lumOff val="25000"/>
                            </a:schemeClr>
                          </a:solidFill>
                          <a:latin typeface="Ubuntu"/>
                        </a:rPr>
                        <a:t> NHS Delivery Framework 2020/21</a:t>
                      </a:r>
                      <a:endParaRPr lang="en-GB" sz="1200" dirty="0">
                        <a:solidFill>
                          <a:schemeClr val="tx1">
                            <a:lumMod val="75000"/>
                            <a:lumOff val="25000"/>
                          </a:schemeClr>
                        </a:solidFill>
                        <a:latin typeface="Ubuntu"/>
                      </a:endParaRPr>
                    </a:p>
                  </a:txBody>
                  <a:tcPr anchor="ctr">
                    <a:solidFill>
                      <a:schemeClr val="bg2"/>
                    </a:solidFill>
                  </a:tcPr>
                </a:tc>
                <a:tc hMerge="1">
                  <a:txBody>
                    <a:bodyPr/>
                    <a:lstStyle/>
                    <a:p>
                      <a:pPr algn="ctr"/>
                      <a:endParaRPr lang="en-GB" sz="1400" dirty="0">
                        <a:solidFill>
                          <a:schemeClr val="tx1">
                            <a:lumMod val="75000"/>
                            <a:lumOff val="25000"/>
                          </a:schemeClr>
                        </a:solidFill>
                        <a:latin typeface="Ubuntu"/>
                      </a:endParaRPr>
                    </a:p>
                  </a:txBody>
                  <a:tcPr anchor="ctr">
                    <a:solidFill>
                      <a:schemeClr val="bg2"/>
                    </a:solidFill>
                  </a:tcPr>
                </a:tc>
                <a:extLst>
                  <a:ext uri="{0D108BD9-81ED-4DB2-BD59-A6C34878D82A}">
                    <a16:rowId xmlns:a16="http://schemas.microsoft.com/office/drawing/2014/main" val="3888841725"/>
                  </a:ext>
                </a:extLst>
              </a:tr>
            </a:tbl>
          </a:graphicData>
        </a:graphic>
      </p:graphicFrame>
      <p:sp>
        <p:nvSpPr>
          <p:cNvPr id="28" name="TextBox 27"/>
          <p:cNvSpPr txBox="1"/>
          <p:nvPr/>
        </p:nvSpPr>
        <p:spPr>
          <a:xfrm>
            <a:off x="60673" y="6480700"/>
            <a:ext cx="417250" cy="307777"/>
          </a:xfrm>
          <a:prstGeom prst="rect">
            <a:avLst/>
          </a:prstGeom>
          <a:noFill/>
        </p:spPr>
        <p:txBody>
          <a:bodyPr wrap="square" rtlCol="0">
            <a:spAutoFit/>
          </a:bodyPr>
          <a:lstStyle/>
          <a:p>
            <a:r>
              <a:rPr lang="en-GB" sz="1400" dirty="0" smtClean="0">
                <a:solidFill>
                  <a:schemeClr val="tx1">
                    <a:lumMod val="50000"/>
                    <a:lumOff val="50000"/>
                  </a:schemeClr>
                </a:solidFill>
                <a:latin typeface="Ubuntu" charset="0"/>
                <a:ea typeface="Ubuntu" charset="0"/>
                <a:cs typeface="Ubuntu" charset="0"/>
              </a:rPr>
              <a:t>22</a:t>
            </a:r>
            <a:endParaRPr lang="en-GB" sz="3000" b="0" i="0" dirty="0" smtClean="0">
              <a:solidFill>
                <a:schemeClr val="tx1">
                  <a:lumMod val="50000"/>
                  <a:lumOff val="50000"/>
                </a:schemeClr>
              </a:solidFill>
              <a:latin typeface="Ubuntu" charset="0"/>
              <a:ea typeface="Ubuntu" charset="0"/>
              <a:cs typeface="Ubuntu" charset="0"/>
            </a:endParaRPr>
          </a:p>
        </p:txBody>
      </p:sp>
    </p:spTree>
    <p:extLst>
      <p:ext uri="{BB962C8B-B14F-4D97-AF65-F5344CB8AC3E}">
        <p14:creationId xmlns:p14="http://schemas.microsoft.com/office/powerpoint/2010/main" val="36697036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5694218"/>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4FB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Putting Things Right</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669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Content Placeholder 4"/>
          <p:cNvSpPr>
            <a:spLocks noGrp="1"/>
          </p:cNvSpPr>
          <p:nvPr>
            <p:ph sz="quarter" idx="14"/>
          </p:nvPr>
        </p:nvSpPr>
        <p:spPr>
          <a:xfrm>
            <a:off x="3629557"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13" name="TextBox 12"/>
          <p:cNvSpPr txBox="1"/>
          <p:nvPr/>
        </p:nvSpPr>
        <p:spPr>
          <a:xfrm>
            <a:off x="477923" y="978736"/>
            <a:ext cx="8515157" cy="400110"/>
          </a:xfrm>
          <a:prstGeom prst="rect">
            <a:avLst/>
          </a:prstGeom>
          <a:noFill/>
        </p:spPr>
        <p:txBody>
          <a:bodyPr wrap="square" rtlCol="0">
            <a:spAutoFit/>
          </a:bodyPr>
          <a:lstStyle/>
          <a:p>
            <a:r>
              <a:rPr lang="en-GB" sz="2000" dirty="0">
                <a:solidFill>
                  <a:srgbClr val="4FB9AB"/>
                </a:solidFill>
                <a:latin typeface="Ubuntu" charset="0"/>
                <a:ea typeface="Ubuntu" charset="0"/>
                <a:cs typeface="Ubuntu" charset="0"/>
              </a:rPr>
              <a:t>Incident </a:t>
            </a:r>
            <a:r>
              <a:rPr lang="en-GB" sz="2000" dirty="0" smtClean="0">
                <a:solidFill>
                  <a:srgbClr val="4FB9AB"/>
                </a:solidFill>
                <a:latin typeface="Ubuntu" charset="0"/>
                <a:ea typeface="Ubuntu" charset="0"/>
                <a:cs typeface="Ubuntu" charset="0"/>
              </a:rPr>
              <a:t>Management</a:t>
            </a:r>
            <a:endParaRPr lang="en-GB" sz="2000" b="0" i="0" dirty="0" smtClean="0">
              <a:solidFill>
                <a:srgbClr val="4FB9AB"/>
              </a:solidFill>
              <a:latin typeface="Ubuntu" charset="0"/>
              <a:ea typeface="Ubuntu" charset="0"/>
              <a:cs typeface="Ubuntu" charset="0"/>
            </a:endParaRPr>
          </a:p>
        </p:txBody>
      </p:sp>
      <p:sp>
        <p:nvSpPr>
          <p:cNvPr id="19" name="Right Arrow 18">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ight Arrow 19">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5" name="Rectangle 24">
            <a:hlinkClick r:id="rId4" action="ppaction://hlinksldjump"/>
          </p:cNvPr>
          <p:cNvSpPr/>
          <p:nvPr/>
        </p:nvSpPr>
        <p:spPr>
          <a:xfrm>
            <a:off x="8581906" y="21909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22</a:t>
            </a:r>
            <a:endParaRPr lang="en-GB" sz="3000" b="0" i="0" dirty="0" smtClean="0">
              <a:solidFill>
                <a:schemeClr val="bg1"/>
              </a:solidFill>
              <a:latin typeface="Ubuntu" charset="0"/>
              <a:ea typeface="Ubuntu" charset="0"/>
              <a:cs typeface="Ubuntu" charset="0"/>
            </a:endParaRPr>
          </a:p>
        </p:txBody>
      </p:sp>
      <p:graphicFrame>
        <p:nvGraphicFramePr>
          <p:cNvPr id="18" name="Table 17"/>
          <p:cNvGraphicFramePr>
            <a:graphicFrameLocks noGrp="1"/>
          </p:cNvGraphicFramePr>
          <p:nvPr>
            <p:extLst>
              <p:ext uri="{D42A27DB-BD31-4B8C-83A1-F6EECF244321}">
                <p14:modId xmlns:p14="http://schemas.microsoft.com/office/powerpoint/2010/main" val="431642545"/>
              </p:ext>
            </p:extLst>
          </p:nvPr>
        </p:nvGraphicFramePr>
        <p:xfrm>
          <a:off x="7910004" y="1375419"/>
          <a:ext cx="3897297" cy="5162296"/>
        </p:xfrm>
        <a:graphic>
          <a:graphicData uri="http://schemas.openxmlformats.org/drawingml/2006/table">
            <a:tbl>
              <a:tblPr>
                <a:tableStyleId>{5C22544A-7EE6-4342-B048-85BDC9FD1C3A}</a:tableStyleId>
              </a:tblPr>
              <a:tblGrid>
                <a:gridCol w="3897297">
                  <a:extLst>
                    <a:ext uri="{9D8B030D-6E8A-4147-A177-3AD203B41FA5}">
                      <a16:colId xmlns:a16="http://schemas.microsoft.com/office/drawing/2014/main" val="2829443828"/>
                    </a:ext>
                  </a:extLst>
                </a:gridCol>
              </a:tblGrid>
              <a:tr h="2379832">
                <a:tc>
                  <a:txBody>
                    <a:bodyPr/>
                    <a:lstStyle/>
                    <a:p>
                      <a:pPr algn="l">
                        <a:lnSpc>
                          <a:spcPct val="115000"/>
                        </a:lnSpc>
                        <a:spcAft>
                          <a:spcPts val="1000"/>
                        </a:spcAft>
                      </a:pPr>
                      <a:r>
                        <a:rPr lang="en-GB" sz="1600" kern="1200" dirty="0" smtClean="0">
                          <a:solidFill>
                            <a:srgbClr val="4FB9AB"/>
                          </a:solidFill>
                          <a:latin typeface="Ubuntu" charset="0"/>
                          <a:ea typeface="Ubuntu" charset="0"/>
                          <a:cs typeface="Ubuntu" charset="0"/>
                        </a:rPr>
                        <a:t>Summary</a:t>
                      </a:r>
                      <a:endParaRPr lang="en-GB" sz="2000" kern="1200" dirty="0" smtClean="0">
                        <a:solidFill>
                          <a:srgbClr val="4FB9AB"/>
                        </a:solidFill>
                        <a:latin typeface="Ubuntu" charset="0"/>
                        <a:ea typeface="Ubuntu" charset="0"/>
                        <a:cs typeface="Ubuntu"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en-GB" sz="1300" kern="1200" dirty="0" smtClean="0">
                          <a:solidFill>
                            <a:schemeClr val="tx1">
                              <a:lumMod val="75000"/>
                              <a:lumOff val="25000"/>
                            </a:schemeClr>
                          </a:solidFill>
                          <a:effectLst/>
                          <a:latin typeface="Ubuntu"/>
                          <a:ea typeface="Calibri" panose="020F0502020204030204" pitchFamily="34" charset="0"/>
                          <a:cs typeface="Times New Roman" panose="02020603050405020304" pitchFamily="18" charset="0"/>
                        </a:rPr>
                        <a:t>During June 2020 there were a total of 141 incidents reported. The first chart shows the incident reporting totals over the previous year with the current reporting period highlighted.</a:t>
                      </a:r>
                      <a:r>
                        <a:rPr lang="en-GB" sz="1300" kern="1200" baseline="0" dirty="0" smtClean="0">
                          <a:solidFill>
                            <a:schemeClr val="tx1">
                              <a:lumMod val="75000"/>
                              <a:lumOff val="25000"/>
                            </a:schemeClr>
                          </a:solidFill>
                          <a:effectLst/>
                          <a:latin typeface="Ubuntu"/>
                          <a:ea typeface="Calibri" panose="020F0502020204030204" pitchFamily="34" charset="0"/>
                          <a:cs typeface="Times New Roman" panose="02020603050405020304" pitchFamily="18" charset="0"/>
                        </a:rPr>
                        <a:t> T</a:t>
                      </a:r>
                      <a:r>
                        <a:rPr lang="en-GB" sz="1300" kern="1200" dirty="0" smtClean="0">
                          <a:solidFill>
                            <a:schemeClr val="tx1">
                              <a:lumMod val="75000"/>
                              <a:lumOff val="25000"/>
                            </a:schemeClr>
                          </a:solidFill>
                          <a:effectLst/>
                          <a:latin typeface="Ubuntu"/>
                          <a:ea typeface="Calibri" panose="020F0502020204030204" pitchFamily="34" charset="0"/>
                          <a:cs typeface="Times New Roman" panose="02020603050405020304" pitchFamily="18" charset="0"/>
                        </a:rPr>
                        <a:t>he second chart shows the number of incidents reported by Directorates for the current reporting period.</a:t>
                      </a:r>
                    </a:p>
                    <a:p>
                      <a:pPr algn="just">
                        <a:lnSpc>
                          <a:spcPct val="100000"/>
                        </a:lnSpc>
                        <a:spcBef>
                          <a:spcPts val="0"/>
                        </a:spcBef>
                        <a:spcAft>
                          <a:spcPts val="0"/>
                        </a:spcAft>
                      </a:pPr>
                      <a:endParaRPr lang="en-GB" sz="1300" dirty="0" smtClean="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en-GB" sz="1300" kern="1200" dirty="0" smtClean="0">
                          <a:solidFill>
                            <a:schemeClr val="tx1">
                              <a:lumMod val="75000"/>
                              <a:lumOff val="25000"/>
                            </a:schemeClr>
                          </a:solidFill>
                          <a:effectLst/>
                          <a:latin typeface="Ubuntu"/>
                          <a:ea typeface="Calibri" panose="020F0502020204030204" pitchFamily="34" charset="0"/>
                          <a:cs typeface="Times New Roman" panose="02020603050405020304" pitchFamily="18" charset="0"/>
                        </a:rPr>
                        <a:t>The rise in incident reporting continues and is now closer to the average figure pre-Covid19. Out of the 141 incidents reported, 35% (49) were linked in some way to the Covid19 emergency.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n-GB" sz="1300" kern="1200" dirty="0" smtClean="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en-GB" sz="1300" kern="1200" dirty="0" smtClean="0">
                          <a:solidFill>
                            <a:schemeClr val="tx1">
                              <a:lumMod val="75000"/>
                              <a:lumOff val="25000"/>
                            </a:schemeClr>
                          </a:solidFill>
                          <a:effectLst/>
                          <a:latin typeface="Ubuntu"/>
                          <a:ea typeface="Calibri" panose="020F0502020204030204" pitchFamily="34" charset="0"/>
                          <a:cs typeface="Times New Roman" panose="02020603050405020304" pitchFamily="18" charset="0"/>
                        </a:rPr>
                        <a:t>One area of particular note is the rise of </a:t>
                      </a:r>
                      <a:r>
                        <a:rPr lang="en-GB" sz="1300" kern="1200" dirty="0" smtClean="0">
                          <a:solidFill>
                            <a:schemeClr val="tx1">
                              <a:lumMod val="75000"/>
                              <a:lumOff val="25000"/>
                            </a:schemeClr>
                          </a:solidFill>
                          <a:effectLst/>
                          <a:latin typeface="Ubuntu"/>
                          <a:ea typeface="Calibri" panose="020F0502020204030204" pitchFamily="34" charset="0"/>
                          <a:cs typeface="Times New Roman" panose="02020603050405020304" pitchFamily="18" charset="0"/>
                        </a:rPr>
                        <a:t>around 215% </a:t>
                      </a:r>
                      <a:r>
                        <a:rPr lang="en-GB" sz="1300" kern="1200" dirty="0" smtClean="0">
                          <a:solidFill>
                            <a:schemeClr val="tx1">
                              <a:lumMod val="75000"/>
                              <a:lumOff val="25000"/>
                            </a:schemeClr>
                          </a:solidFill>
                          <a:effectLst/>
                          <a:latin typeface="Ubuntu"/>
                          <a:ea typeface="Calibri" panose="020F0502020204030204" pitchFamily="34" charset="0"/>
                          <a:cs typeface="Times New Roman" panose="02020603050405020304" pitchFamily="18" charset="0"/>
                        </a:rPr>
                        <a:t>in Information Governance incidents reported, compared to the same period last </a:t>
                      </a:r>
                      <a:r>
                        <a:rPr lang="en-GB" sz="1300" kern="1200" dirty="0" smtClean="0">
                          <a:solidFill>
                            <a:schemeClr val="tx1">
                              <a:lumMod val="75000"/>
                              <a:lumOff val="25000"/>
                            </a:schemeClr>
                          </a:solidFill>
                          <a:effectLst/>
                          <a:latin typeface="Ubuntu"/>
                          <a:ea typeface="Calibri" panose="020F0502020204030204" pitchFamily="34" charset="0"/>
                          <a:cs typeface="Times New Roman" panose="02020603050405020304" pitchFamily="18" charset="0"/>
                        </a:rPr>
                        <a:t>year (6</a:t>
                      </a:r>
                      <a:r>
                        <a:rPr lang="en-GB" sz="1300" kern="1200" baseline="0" dirty="0" smtClean="0">
                          <a:solidFill>
                            <a:schemeClr val="tx1">
                              <a:lumMod val="75000"/>
                              <a:lumOff val="25000"/>
                            </a:schemeClr>
                          </a:solidFill>
                          <a:effectLst/>
                          <a:latin typeface="Ubuntu"/>
                          <a:ea typeface="Calibri" panose="020F0502020204030204" pitchFamily="34" charset="0"/>
                          <a:cs typeface="Times New Roman" panose="02020603050405020304" pitchFamily="18" charset="0"/>
                        </a:rPr>
                        <a:t> in</a:t>
                      </a:r>
                      <a:r>
                        <a:rPr lang="en-GB" sz="1300" kern="1200" dirty="0" smtClean="0">
                          <a:solidFill>
                            <a:schemeClr val="tx1">
                              <a:lumMod val="75000"/>
                              <a:lumOff val="25000"/>
                            </a:schemeClr>
                          </a:solidFill>
                          <a:effectLst/>
                          <a:latin typeface="Ubuntu"/>
                          <a:ea typeface="Calibri" panose="020F0502020204030204" pitchFamily="34" charset="0"/>
                          <a:cs typeface="Times New Roman" panose="02020603050405020304" pitchFamily="18" charset="0"/>
                        </a:rPr>
                        <a:t> June 2019; 19 in June 2020) </a:t>
                      </a:r>
                      <a:endParaRPr lang="en-GB" sz="1300" kern="1200" dirty="0" smtClean="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en-GB" sz="1300" kern="1200" dirty="0" smtClean="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en-GB" sz="1300" kern="1200" dirty="0" smtClean="0">
                          <a:solidFill>
                            <a:schemeClr val="tx1">
                              <a:lumMod val="75000"/>
                              <a:lumOff val="25000"/>
                            </a:schemeClr>
                          </a:solidFill>
                          <a:effectLst/>
                          <a:latin typeface="Ubuntu"/>
                          <a:ea typeface="Calibri" panose="020F0502020204030204" pitchFamily="34" charset="0"/>
                          <a:cs typeface="Times New Roman" panose="02020603050405020304" pitchFamily="18" charset="0"/>
                        </a:rPr>
                        <a:t>Out of 19 incidents reported, over 75% (15) were Covid19 related, and whilst this is undoubtedly influenced to a degree by changes in working practices, improved reporting procedures which make it easier for staff to identify information governance incidents is also a factor. </a:t>
                      </a:r>
                    </a:p>
                  </a:txBody>
                  <a:tcPr marL="114300" marR="114300" marT="0" marB="0">
                    <a:noFill/>
                  </a:tcPr>
                </a:tc>
                <a:extLst>
                  <a:ext uri="{0D108BD9-81ED-4DB2-BD59-A6C34878D82A}">
                    <a16:rowId xmlns:a16="http://schemas.microsoft.com/office/drawing/2014/main" val="2798881755"/>
                  </a:ext>
                </a:extLst>
              </a:tr>
            </a:tbl>
          </a:graphicData>
        </a:graphic>
      </p:graphicFrame>
      <p:sp>
        <p:nvSpPr>
          <p:cNvPr id="28" name="TextBox 27"/>
          <p:cNvSpPr txBox="1"/>
          <p:nvPr/>
        </p:nvSpPr>
        <p:spPr>
          <a:xfrm>
            <a:off x="11734801" y="6480700"/>
            <a:ext cx="417250" cy="307777"/>
          </a:xfrm>
          <a:prstGeom prst="rect">
            <a:avLst/>
          </a:prstGeom>
          <a:noFill/>
        </p:spPr>
        <p:txBody>
          <a:bodyPr wrap="square" rtlCol="0">
            <a:spAutoFit/>
          </a:bodyPr>
          <a:lstStyle/>
          <a:p>
            <a:r>
              <a:rPr lang="en-GB" sz="1400" dirty="0" smtClean="0">
                <a:solidFill>
                  <a:schemeClr val="tx1">
                    <a:lumMod val="50000"/>
                    <a:lumOff val="50000"/>
                  </a:schemeClr>
                </a:solidFill>
                <a:latin typeface="Ubuntu" charset="0"/>
                <a:ea typeface="Ubuntu" charset="0"/>
                <a:cs typeface="Ubuntu" charset="0"/>
              </a:rPr>
              <a:t>23</a:t>
            </a:r>
            <a:endParaRPr lang="en-GB" sz="3000" b="0" i="0" dirty="0" smtClean="0">
              <a:solidFill>
                <a:schemeClr val="tx1">
                  <a:lumMod val="50000"/>
                  <a:lumOff val="50000"/>
                </a:schemeClr>
              </a:solidFill>
              <a:latin typeface="Ubuntu" charset="0"/>
              <a:ea typeface="Ubuntu" charset="0"/>
              <a:cs typeface="Ubuntu" charset="0"/>
            </a:endParaRPr>
          </a:p>
        </p:txBody>
      </p:sp>
      <p:pic>
        <p:nvPicPr>
          <p:cNvPr id="29" name="Picture 28"/>
          <p:cNvPicPr/>
          <p:nvPr/>
        </p:nvPicPr>
        <p:blipFill>
          <a:blip r:embed="rId5">
            <a:extLst>
              <a:ext uri="{28A0092B-C50C-407E-A947-70E740481C1C}">
                <a14:useLocalDpi xmlns:a14="http://schemas.microsoft.com/office/drawing/2010/main" val="0"/>
              </a:ext>
            </a:extLst>
          </a:blip>
          <a:srcRect/>
          <a:stretch>
            <a:fillRect/>
          </a:stretch>
        </p:blipFill>
        <p:spPr bwMode="auto">
          <a:xfrm>
            <a:off x="565467" y="1386970"/>
            <a:ext cx="7011830" cy="2617247"/>
          </a:xfrm>
          <a:prstGeom prst="rect">
            <a:avLst/>
          </a:prstGeom>
          <a:noFill/>
        </p:spPr>
      </p:pic>
      <p:sp>
        <p:nvSpPr>
          <p:cNvPr id="30" name="Rectangle 29"/>
          <p:cNvSpPr/>
          <p:nvPr/>
        </p:nvSpPr>
        <p:spPr>
          <a:xfrm>
            <a:off x="6021898" y="2055954"/>
            <a:ext cx="504825" cy="159918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pic>
        <p:nvPicPr>
          <p:cNvPr id="3" name="Picture 2"/>
          <p:cNvPicPr>
            <a:picLocks noChangeAspect="1"/>
          </p:cNvPicPr>
          <p:nvPr/>
        </p:nvPicPr>
        <p:blipFill>
          <a:blip r:embed="rId6"/>
          <a:stretch>
            <a:fillRect/>
          </a:stretch>
        </p:blipFill>
        <p:spPr>
          <a:xfrm>
            <a:off x="565468" y="4112500"/>
            <a:ext cx="7011830" cy="2608292"/>
          </a:xfrm>
          <a:prstGeom prst="rect">
            <a:avLst/>
          </a:prstGeom>
        </p:spPr>
      </p:pic>
    </p:spTree>
    <p:extLst>
      <p:ext uri="{BB962C8B-B14F-4D97-AF65-F5344CB8AC3E}">
        <p14:creationId xmlns:p14="http://schemas.microsoft.com/office/powerpoint/2010/main" val="42434097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4FB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Putting Things Right</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669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Content Placeholder 4"/>
          <p:cNvSpPr>
            <a:spLocks noGrp="1"/>
          </p:cNvSpPr>
          <p:nvPr>
            <p:ph sz="quarter" idx="14"/>
          </p:nvPr>
        </p:nvSpPr>
        <p:spPr>
          <a:xfrm>
            <a:off x="3629557"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13" name="TextBox 12"/>
          <p:cNvSpPr txBox="1"/>
          <p:nvPr/>
        </p:nvSpPr>
        <p:spPr>
          <a:xfrm>
            <a:off x="477923" y="978736"/>
            <a:ext cx="8515157" cy="400110"/>
          </a:xfrm>
          <a:prstGeom prst="rect">
            <a:avLst/>
          </a:prstGeom>
          <a:noFill/>
        </p:spPr>
        <p:txBody>
          <a:bodyPr wrap="square" rtlCol="0">
            <a:spAutoFit/>
          </a:bodyPr>
          <a:lstStyle/>
          <a:p>
            <a:r>
              <a:rPr lang="en-GB" sz="2000" dirty="0" smtClean="0">
                <a:solidFill>
                  <a:srgbClr val="4FB9AB"/>
                </a:solidFill>
                <a:latin typeface="Ubuntu" charset="0"/>
                <a:ea typeface="Ubuntu" charset="0"/>
                <a:cs typeface="Ubuntu" charset="0"/>
              </a:rPr>
              <a:t>Claims</a:t>
            </a:r>
            <a:endParaRPr lang="en-GB" sz="2000" b="0" i="0" dirty="0" smtClean="0">
              <a:solidFill>
                <a:srgbClr val="4FB9AB"/>
              </a:solidFill>
              <a:latin typeface="Ubuntu" charset="0"/>
              <a:ea typeface="Ubuntu" charset="0"/>
              <a:cs typeface="Ubuntu" charset="0"/>
            </a:endParaRPr>
          </a:p>
        </p:txBody>
      </p:sp>
      <p:sp>
        <p:nvSpPr>
          <p:cNvPr id="18" name="Right Arrow 17">
            <a:hlinkClick r:id="rId2" action="ppaction://hlinksldjump"/>
          </p:cNvPr>
          <p:cNvSpPr/>
          <p:nvPr/>
        </p:nvSpPr>
        <p:spPr>
          <a:xfrm rot="32400000">
            <a:off x="11464760"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19" name="Rectangle 18">
            <a:hlinkClick r:id="rId3" action="ppaction://hlinksldjump"/>
          </p:cNvPr>
          <p:cNvSpPr/>
          <p:nvPr/>
        </p:nvSpPr>
        <p:spPr>
          <a:xfrm>
            <a:off x="8582297" y="20070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0" y="5694218"/>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11734801" y="6480700"/>
            <a:ext cx="417250" cy="307777"/>
          </a:xfrm>
          <a:prstGeom prst="rect">
            <a:avLst/>
          </a:prstGeom>
          <a:noFill/>
        </p:spPr>
        <p:txBody>
          <a:bodyPr wrap="square" rtlCol="0">
            <a:spAutoFit/>
          </a:bodyPr>
          <a:lstStyle/>
          <a:p>
            <a:r>
              <a:rPr lang="en-GB" sz="1400" dirty="0" smtClean="0">
                <a:solidFill>
                  <a:schemeClr val="tx1">
                    <a:lumMod val="50000"/>
                    <a:lumOff val="50000"/>
                  </a:schemeClr>
                </a:solidFill>
                <a:latin typeface="Ubuntu" charset="0"/>
                <a:ea typeface="Ubuntu" charset="0"/>
                <a:cs typeface="Ubuntu" charset="0"/>
              </a:rPr>
              <a:t>24</a:t>
            </a:r>
            <a:endParaRPr lang="en-GB" sz="3000" b="0" i="0" dirty="0" smtClean="0">
              <a:solidFill>
                <a:schemeClr val="tx1">
                  <a:lumMod val="50000"/>
                  <a:lumOff val="50000"/>
                </a:schemeClr>
              </a:solidFill>
              <a:latin typeface="Ubuntu" charset="0"/>
              <a:ea typeface="Ubuntu" charset="0"/>
              <a:cs typeface="Ubuntu" charset="0"/>
            </a:endParaRPr>
          </a:p>
        </p:txBody>
      </p:sp>
      <p:graphicFrame>
        <p:nvGraphicFramePr>
          <p:cNvPr id="21" name="Table 20"/>
          <p:cNvGraphicFramePr>
            <a:graphicFrameLocks noGrp="1"/>
          </p:cNvGraphicFramePr>
          <p:nvPr>
            <p:extLst>
              <p:ext uri="{D42A27DB-BD31-4B8C-83A1-F6EECF244321}">
                <p14:modId xmlns:p14="http://schemas.microsoft.com/office/powerpoint/2010/main" val="3511197986"/>
              </p:ext>
            </p:extLst>
          </p:nvPr>
        </p:nvGraphicFramePr>
        <p:xfrm>
          <a:off x="590705" y="1477494"/>
          <a:ext cx="6934599" cy="4881935"/>
        </p:xfrm>
        <a:graphic>
          <a:graphicData uri="http://schemas.openxmlformats.org/drawingml/2006/table">
            <a:tbl>
              <a:tblPr firstRow="1" firstCol="1" bandRow="1">
                <a:tableStyleId>{5C22544A-7EE6-4342-B048-85BDC9FD1C3A}</a:tableStyleId>
              </a:tblPr>
              <a:tblGrid>
                <a:gridCol w="4336402">
                  <a:extLst>
                    <a:ext uri="{9D8B030D-6E8A-4147-A177-3AD203B41FA5}">
                      <a16:colId xmlns:a16="http://schemas.microsoft.com/office/drawing/2014/main" val="4262137681"/>
                    </a:ext>
                  </a:extLst>
                </a:gridCol>
                <a:gridCol w="2598197">
                  <a:extLst>
                    <a:ext uri="{9D8B030D-6E8A-4147-A177-3AD203B41FA5}">
                      <a16:colId xmlns:a16="http://schemas.microsoft.com/office/drawing/2014/main" val="2892015713"/>
                    </a:ext>
                  </a:extLst>
                </a:gridCol>
              </a:tblGrid>
              <a:tr h="431207">
                <a:tc>
                  <a:txBody>
                    <a:bodyPr/>
                    <a:lstStyle/>
                    <a:p>
                      <a:pPr algn="l"/>
                      <a:endParaRPr lang="en-GB" sz="1300" dirty="0">
                        <a:effectLst/>
                        <a:latin typeface="Calibri" panose="020F0502020204030204" pitchFamily="34" charset="0"/>
                        <a:cs typeface="Times New Roman" panose="02020603050405020304" pitchFamily="18" charset="0"/>
                      </a:endParaRPr>
                    </a:p>
                  </a:txBody>
                  <a:tcPr marL="80955" marR="80955" marT="0" marB="0">
                    <a:solidFill>
                      <a:srgbClr val="4FB9AB"/>
                    </a:solidFill>
                  </a:tcPr>
                </a:tc>
                <a:tc>
                  <a:txBody>
                    <a:bodyPr/>
                    <a:lstStyle/>
                    <a:p>
                      <a:pPr algn="ctr">
                        <a:lnSpc>
                          <a:spcPct val="115000"/>
                        </a:lnSpc>
                        <a:spcAft>
                          <a:spcPts val="0"/>
                        </a:spcAft>
                      </a:pPr>
                      <a:r>
                        <a:rPr lang="en-GB" sz="1600" b="0" dirty="0" smtClean="0">
                          <a:solidFill>
                            <a:schemeClr val="bg1"/>
                          </a:solidFill>
                          <a:effectLst/>
                          <a:latin typeface="Ubuntu"/>
                        </a:rPr>
                        <a:t>June</a:t>
                      </a:r>
                      <a:r>
                        <a:rPr lang="en-GB" sz="1600" b="0" dirty="0" smtClean="0">
                          <a:effectLst/>
                          <a:latin typeface="Ubuntu"/>
                        </a:rPr>
                        <a:t> </a:t>
                      </a:r>
                      <a:r>
                        <a:rPr lang="en-GB" sz="1600" b="0" dirty="0">
                          <a:effectLst/>
                          <a:latin typeface="Ubuntu"/>
                        </a:rPr>
                        <a:t>2020</a:t>
                      </a:r>
                      <a:endParaRPr lang="en-GB" sz="1600" b="0" dirty="0">
                        <a:effectLst/>
                        <a:latin typeface="Ubuntu"/>
                        <a:ea typeface="Calibri" panose="020F0502020204030204" pitchFamily="34" charset="0"/>
                        <a:cs typeface="Times New Roman" panose="02020603050405020304" pitchFamily="18" charset="0"/>
                      </a:endParaRPr>
                    </a:p>
                  </a:txBody>
                  <a:tcPr marL="80955" marR="80955" marT="0" marB="0" anchor="ctr">
                    <a:solidFill>
                      <a:srgbClr val="4FB9AB"/>
                    </a:solidFill>
                  </a:tcPr>
                </a:tc>
                <a:extLst>
                  <a:ext uri="{0D108BD9-81ED-4DB2-BD59-A6C34878D82A}">
                    <a16:rowId xmlns:a16="http://schemas.microsoft.com/office/drawing/2014/main" val="1694308965"/>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Current number of confirmed claims</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smtClean="0">
                          <a:solidFill>
                            <a:schemeClr val="tx1">
                              <a:lumMod val="75000"/>
                              <a:lumOff val="25000"/>
                            </a:schemeClr>
                          </a:solidFill>
                          <a:effectLst/>
                          <a:latin typeface="Ubuntu"/>
                          <a:ea typeface="+mn-ea"/>
                          <a:cs typeface="+mn-cs"/>
                        </a:rPr>
                        <a:t>9</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2672847918"/>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Current number of potential claims</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smtClean="0">
                          <a:solidFill>
                            <a:schemeClr val="tx1">
                              <a:lumMod val="75000"/>
                              <a:lumOff val="25000"/>
                            </a:schemeClr>
                          </a:solidFill>
                          <a:effectLst/>
                          <a:latin typeface="Ubuntu"/>
                          <a:ea typeface="+mn-ea"/>
                          <a:cs typeface="+mn-cs"/>
                        </a:rPr>
                        <a:t>9</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2048494844"/>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Current number of redress cases</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302095531"/>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New claims received in month</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3772896725"/>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Number of claims closed in month</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smtClean="0">
                          <a:solidFill>
                            <a:schemeClr val="tx1">
                              <a:lumMod val="75000"/>
                              <a:lumOff val="25000"/>
                            </a:schemeClr>
                          </a:solidFill>
                          <a:effectLst/>
                          <a:latin typeface="Ubuntu"/>
                          <a:ea typeface="+mn-ea"/>
                          <a:cs typeface="Times New Roman" panose="02020603050405020304" pitchFamily="18" charset="0"/>
                        </a:rPr>
                        <a:t>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2225729147"/>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New redress cases received in month</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4044625907"/>
                  </a:ext>
                </a:extLst>
              </a:tr>
              <a:tr h="360000">
                <a:tc>
                  <a:txBody>
                    <a:bodyPr/>
                    <a:lstStyle/>
                    <a:p>
                      <a:pPr algn="l">
                        <a:lnSpc>
                          <a:spcPct val="115000"/>
                        </a:lnSpc>
                        <a:spcAft>
                          <a:spcPts val="0"/>
                        </a:spcAft>
                      </a:pPr>
                      <a:r>
                        <a:rPr lang="en-GB" sz="1400" b="0">
                          <a:solidFill>
                            <a:schemeClr val="tx1">
                              <a:lumMod val="75000"/>
                              <a:lumOff val="25000"/>
                            </a:schemeClr>
                          </a:solidFill>
                          <a:effectLst/>
                          <a:latin typeface="Ubuntu"/>
                        </a:rPr>
                        <a:t>Number of redress cases closed in month</a:t>
                      </a:r>
                      <a:endParaRPr lang="en-GB" sz="1400" b="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731868023"/>
                  </a:ext>
                </a:extLst>
              </a:tr>
              <a:tr h="360000">
                <a:tc>
                  <a:txBody>
                    <a:bodyPr/>
                    <a:lstStyle/>
                    <a:p>
                      <a:pPr algn="l">
                        <a:lnSpc>
                          <a:spcPct val="115000"/>
                        </a:lnSpc>
                        <a:spcAft>
                          <a:spcPts val="0"/>
                        </a:spcAft>
                      </a:pPr>
                      <a:r>
                        <a:rPr lang="en-GB" sz="1400" b="0">
                          <a:solidFill>
                            <a:schemeClr val="tx1">
                              <a:lumMod val="75000"/>
                              <a:lumOff val="25000"/>
                            </a:schemeClr>
                          </a:solidFill>
                          <a:effectLst/>
                          <a:latin typeface="Ubuntu"/>
                        </a:rPr>
                        <a:t>Number of Settled Claims in this reporting period</a:t>
                      </a:r>
                      <a:endParaRPr lang="en-GB" sz="1400" b="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869897267"/>
                  </a:ext>
                </a:extLst>
              </a:tr>
              <a:tr h="360000">
                <a:tc>
                  <a:txBody>
                    <a:bodyPr/>
                    <a:lstStyle/>
                    <a:p>
                      <a:pPr algn="l">
                        <a:lnSpc>
                          <a:spcPct val="115000"/>
                        </a:lnSpc>
                        <a:spcAft>
                          <a:spcPts val="0"/>
                        </a:spcAft>
                      </a:pPr>
                      <a:r>
                        <a:rPr lang="en-GB" sz="1400" b="0">
                          <a:solidFill>
                            <a:schemeClr val="tx1">
                              <a:lumMod val="75000"/>
                              <a:lumOff val="25000"/>
                            </a:schemeClr>
                          </a:solidFill>
                          <a:effectLst/>
                          <a:latin typeface="Ubuntu"/>
                        </a:rPr>
                        <a:t>Aggregate value of confirmed claims in progress</a:t>
                      </a:r>
                      <a:endParaRPr lang="en-GB" sz="1400" b="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smtClean="0">
                          <a:solidFill>
                            <a:schemeClr val="tx1">
                              <a:lumMod val="75000"/>
                              <a:lumOff val="25000"/>
                            </a:schemeClr>
                          </a:solidFill>
                          <a:effectLst/>
                          <a:latin typeface="Ubuntu"/>
                        </a:rPr>
                        <a:t>£1,637,791.18</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2729392403"/>
                  </a:ext>
                </a:extLst>
              </a:tr>
              <a:tr h="360000">
                <a:tc>
                  <a:txBody>
                    <a:bodyPr/>
                    <a:lstStyle/>
                    <a:p>
                      <a:pPr algn="l">
                        <a:lnSpc>
                          <a:spcPct val="115000"/>
                        </a:lnSpc>
                        <a:spcAft>
                          <a:spcPts val="0"/>
                        </a:spcAft>
                      </a:pPr>
                      <a:r>
                        <a:rPr lang="en-GB" sz="1400" b="0">
                          <a:solidFill>
                            <a:schemeClr val="tx1">
                              <a:lumMod val="75000"/>
                              <a:lumOff val="25000"/>
                            </a:schemeClr>
                          </a:solidFill>
                          <a:effectLst/>
                          <a:latin typeface="Ubuntu"/>
                        </a:rPr>
                        <a:t>Aggregate value of potential claims</a:t>
                      </a:r>
                      <a:endParaRPr lang="en-GB" sz="1400" b="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£5,725,000.00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2423585981"/>
                  </a:ext>
                </a:extLst>
              </a:tr>
              <a:tr h="360000">
                <a:tc>
                  <a:txBody>
                    <a:bodyPr/>
                    <a:lstStyle/>
                    <a:p>
                      <a:pPr algn="l">
                        <a:lnSpc>
                          <a:spcPct val="115000"/>
                        </a:lnSpc>
                        <a:spcAft>
                          <a:spcPts val="0"/>
                        </a:spcAft>
                      </a:pPr>
                      <a:r>
                        <a:rPr lang="en-GB" sz="1400" b="0">
                          <a:solidFill>
                            <a:schemeClr val="tx1">
                              <a:lumMod val="75000"/>
                              <a:lumOff val="25000"/>
                            </a:schemeClr>
                          </a:solidFill>
                          <a:effectLst/>
                          <a:latin typeface="Ubuntu"/>
                        </a:rPr>
                        <a:t>Aggregate value of confirmed and potential claims </a:t>
                      </a:r>
                      <a:endParaRPr lang="en-GB" sz="1400" b="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a:t>
                      </a:r>
                      <a:r>
                        <a:rPr lang="en-GB" sz="1400" b="0" dirty="0" smtClean="0">
                          <a:solidFill>
                            <a:schemeClr val="tx1">
                              <a:lumMod val="75000"/>
                              <a:lumOff val="25000"/>
                            </a:schemeClr>
                          </a:solidFill>
                          <a:effectLst/>
                          <a:latin typeface="Ubuntu"/>
                        </a:rPr>
                        <a:t>7,362,791.18</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1097372951"/>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Anticipated Public Health Wales Liability in respect of confirmed claims</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a:t>
                      </a:r>
                      <a:r>
                        <a:rPr lang="en-GB" sz="1400" b="0" dirty="0" smtClean="0">
                          <a:solidFill>
                            <a:schemeClr val="tx1">
                              <a:lumMod val="75000"/>
                              <a:lumOff val="25000"/>
                            </a:schemeClr>
                          </a:solidFill>
                          <a:effectLst/>
                          <a:latin typeface="Ubuntu"/>
                        </a:rPr>
                        <a:t>225,000.00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4036914120"/>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1315756148"/>
              </p:ext>
            </p:extLst>
          </p:nvPr>
        </p:nvGraphicFramePr>
        <p:xfrm>
          <a:off x="7910004" y="1419806"/>
          <a:ext cx="3897297" cy="5259324"/>
        </p:xfrm>
        <a:graphic>
          <a:graphicData uri="http://schemas.openxmlformats.org/drawingml/2006/table">
            <a:tbl>
              <a:tblPr>
                <a:tableStyleId>{5C22544A-7EE6-4342-B048-85BDC9FD1C3A}</a:tableStyleId>
              </a:tblPr>
              <a:tblGrid>
                <a:gridCol w="3897297">
                  <a:extLst>
                    <a:ext uri="{9D8B030D-6E8A-4147-A177-3AD203B41FA5}">
                      <a16:colId xmlns:a16="http://schemas.microsoft.com/office/drawing/2014/main" val="2829443828"/>
                    </a:ext>
                  </a:extLst>
                </a:gridCol>
              </a:tblGrid>
              <a:tr h="4158998">
                <a:tc>
                  <a:txBody>
                    <a:bodyPr/>
                    <a:lstStyle/>
                    <a:p>
                      <a:pPr marL="0" lvl="0" indent="0" algn="l">
                        <a:lnSpc>
                          <a:spcPct val="115000"/>
                        </a:lnSpc>
                        <a:spcAft>
                          <a:spcPts val="300"/>
                        </a:spcAft>
                        <a:buFont typeface="Symbol" panose="05050102010706020507" pitchFamily="18" charset="2"/>
                        <a:buNone/>
                      </a:pPr>
                      <a:r>
                        <a:rPr lang="en-GB" sz="1600" dirty="0" smtClean="0">
                          <a:solidFill>
                            <a:srgbClr val="4FB9AB"/>
                          </a:solidFill>
                          <a:effectLst/>
                          <a:latin typeface="Ubuntu"/>
                          <a:ea typeface="Calibri" panose="020F0502020204030204" pitchFamily="34" charset="0"/>
                          <a:cs typeface="Calibri" panose="020F0502020204030204" pitchFamily="34" charset="0"/>
                        </a:rPr>
                        <a:t>Summary</a:t>
                      </a:r>
                    </a:p>
                    <a:p>
                      <a:pPr marL="0" lvl="0" indent="0" algn="l">
                        <a:lnSpc>
                          <a:spcPct val="115000"/>
                        </a:lnSpc>
                        <a:spcAft>
                          <a:spcPts val="300"/>
                        </a:spcAft>
                        <a:buFont typeface="Symbol" panose="05050102010706020507" pitchFamily="18" charset="2"/>
                        <a:buNone/>
                      </a:pPr>
                      <a:endParaRPr lang="en-GB" sz="100" dirty="0" smtClean="0">
                        <a:solidFill>
                          <a:srgbClr val="4FB9AB"/>
                        </a:solidFill>
                        <a:effectLst/>
                        <a:latin typeface="Ubuntu"/>
                        <a:ea typeface="Calibri" panose="020F0502020204030204" pitchFamily="34" charset="0"/>
                        <a:cs typeface="Calibri" panose="020F0502020204030204" pitchFamily="34" charset="0"/>
                      </a:endParaRPr>
                    </a:p>
                    <a:p>
                      <a:pPr marL="0" lvl="0" indent="0" algn="just" defTabSz="914400" rtl="0" eaLnBrk="1" latinLnBrk="0" hangingPunct="1">
                        <a:lnSpc>
                          <a:spcPct val="115000"/>
                        </a:lnSpc>
                        <a:spcAft>
                          <a:spcPts val="300"/>
                        </a:spcAft>
                        <a:buFont typeface="Symbol" panose="05050102010706020507" pitchFamily="18" charset="2"/>
                        <a:buNone/>
                      </a:pPr>
                      <a:r>
                        <a:rPr lang="en-GB" sz="1400" kern="1200" dirty="0" smtClean="0">
                          <a:solidFill>
                            <a:schemeClr val="tx1">
                              <a:lumMod val="75000"/>
                              <a:lumOff val="25000"/>
                            </a:schemeClr>
                          </a:solidFill>
                          <a:effectLst/>
                          <a:latin typeface="Ubuntu"/>
                          <a:ea typeface="Calibri" panose="020F0502020204030204" pitchFamily="34" charset="0"/>
                          <a:cs typeface="Calibri" panose="020F0502020204030204" pitchFamily="34" charset="0"/>
                        </a:rPr>
                        <a:t>At the end of June 2020 the total number of confirmed and potential clinical negligence claims is 18.</a:t>
                      </a:r>
                    </a:p>
                    <a:p>
                      <a:pPr marL="0" lvl="0" indent="0" algn="just" defTabSz="914400" rtl="0" eaLnBrk="1" latinLnBrk="0" hangingPunct="1">
                        <a:lnSpc>
                          <a:spcPct val="115000"/>
                        </a:lnSpc>
                        <a:spcAft>
                          <a:spcPts val="300"/>
                        </a:spcAft>
                        <a:buFont typeface="Symbol" panose="05050102010706020507" pitchFamily="18" charset="2"/>
                        <a:buNone/>
                      </a:pPr>
                      <a:endParaRPr lang="en-GB" sz="100" kern="1200" dirty="0" smtClean="0">
                        <a:solidFill>
                          <a:schemeClr val="tx1">
                            <a:lumMod val="75000"/>
                            <a:lumOff val="25000"/>
                          </a:schemeClr>
                        </a:solidFill>
                        <a:effectLst/>
                        <a:latin typeface="Ubuntu"/>
                        <a:ea typeface="Calibri" panose="020F0502020204030204" pitchFamily="34" charset="0"/>
                        <a:cs typeface="Calibri" panose="020F0502020204030204" pitchFamily="34" charset="0"/>
                      </a:endParaRPr>
                    </a:p>
                    <a:p>
                      <a:pPr marL="0" lvl="0" indent="0" algn="just" defTabSz="914400" rtl="0" eaLnBrk="1" latinLnBrk="0" hangingPunct="1">
                        <a:lnSpc>
                          <a:spcPct val="115000"/>
                        </a:lnSpc>
                        <a:spcAft>
                          <a:spcPts val="300"/>
                        </a:spcAft>
                        <a:buFont typeface="Symbol" panose="05050102010706020507" pitchFamily="18" charset="2"/>
                        <a:buNone/>
                      </a:pPr>
                      <a:r>
                        <a:rPr lang="en-GB" sz="1400" kern="1200" dirty="0" smtClean="0">
                          <a:solidFill>
                            <a:schemeClr val="tx1">
                              <a:lumMod val="75000"/>
                              <a:lumOff val="25000"/>
                            </a:schemeClr>
                          </a:solidFill>
                          <a:effectLst/>
                          <a:latin typeface="Ubuntu"/>
                          <a:ea typeface="Calibri" panose="020F0502020204030204" pitchFamily="34" charset="0"/>
                          <a:cs typeface="Calibri" panose="020F0502020204030204" pitchFamily="34" charset="0"/>
                        </a:rPr>
                        <a:t>There have been 4 new potential claims received since May against Cervical Screening.</a:t>
                      </a:r>
                    </a:p>
                    <a:p>
                      <a:pPr marL="0" lvl="0" indent="0" algn="just" defTabSz="914400" rtl="0" eaLnBrk="1" latinLnBrk="0" hangingPunct="1">
                        <a:lnSpc>
                          <a:spcPct val="115000"/>
                        </a:lnSpc>
                        <a:spcAft>
                          <a:spcPts val="300"/>
                        </a:spcAft>
                        <a:buFont typeface="Symbol" panose="05050102010706020507" pitchFamily="18" charset="2"/>
                        <a:buNone/>
                      </a:pPr>
                      <a:endParaRPr lang="en-GB" sz="100" kern="1200" dirty="0" smtClean="0">
                        <a:solidFill>
                          <a:schemeClr val="tx1">
                            <a:lumMod val="75000"/>
                            <a:lumOff val="25000"/>
                          </a:schemeClr>
                        </a:solidFill>
                        <a:effectLst/>
                        <a:latin typeface="Ubuntu"/>
                        <a:ea typeface="Calibri" panose="020F0502020204030204" pitchFamily="34" charset="0"/>
                        <a:cs typeface="Calibri" panose="020F0502020204030204" pitchFamily="34" charset="0"/>
                      </a:endParaRPr>
                    </a:p>
                    <a:p>
                      <a:pPr marL="0" lvl="0" indent="0" algn="just" defTabSz="914400" rtl="0" eaLnBrk="1" latinLnBrk="0" hangingPunct="1">
                        <a:lnSpc>
                          <a:spcPct val="115000"/>
                        </a:lnSpc>
                        <a:spcAft>
                          <a:spcPts val="300"/>
                        </a:spcAft>
                        <a:buFont typeface="Symbol" panose="05050102010706020507" pitchFamily="18" charset="2"/>
                        <a:buNone/>
                      </a:pPr>
                      <a:r>
                        <a:rPr lang="en-GB" sz="1400" kern="1200" dirty="0" smtClean="0">
                          <a:solidFill>
                            <a:schemeClr val="tx1">
                              <a:lumMod val="75000"/>
                              <a:lumOff val="25000"/>
                            </a:schemeClr>
                          </a:solidFill>
                          <a:effectLst/>
                          <a:latin typeface="Ubuntu"/>
                          <a:ea typeface="Calibri" panose="020F0502020204030204" pitchFamily="34" charset="0"/>
                          <a:cs typeface="Calibri" panose="020F0502020204030204" pitchFamily="34" charset="0"/>
                        </a:rPr>
                        <a:t>The aggregated value of the confirmed claims is £1,637,791.18.</a:t>
                      </a:r>
                    </a:p>
                    <a:p>
                      <a:pPr marL="0" lvl="0" indent="0" algn="just" defTabSz="914400" rtl="0" eaLnBrk="1" latinLnBrk="0" hangingPunct="1">
                        <a:lnSpc>
                          <a:spcPct val="115000"/>
                        </a:lnSpc>
                        <a:spcAft>
                          <a:spcPts val="300"/>
                        </a:spcAft>
                        <a:buFont typeface="Symbol" panose="05050102010706020507" pitchFamily="18" charset="2"/>
                        <a:buNone/>
                      </a:pPr>
                      <a:endParaRPr lang="en-GB" sz="100" kern="1200" dirty="0" smtClean="0">
                        <a:solidFill>
                          <a:schemeClr val="tx1">
                            <a:lumMod val="75000"/>
                            <a:lumOff val="25000"/>
                          </a:schemeClr>
                        </a:solidFill>
                        <a:effectLst/>
                        <a:latin typeface="Ubuntu"/>
                        <a:ea typeface="Calibri" panose="020F0502020204030204" pitchFamily="34" charset="0"/>
                        <a:cs typeface="Calibri" panose="020F0502020204030204" pitchFamily="34" charset="0"/>
                      </a:endParaRPr>
                    </a:p>
                    <a:p>
                      <a:pPr marL="0" lvl="0" indent="0" algn="just" defTabSz="914400" rtl="0" eaLnBrk="1" latinLnBrk="0" hangingPunct="1">
                        <a:lnSpc>
                          <a:spcPct val="115000"/>
                        </a:lnSpc>
                        <a:spcAft>
                          <a:spcPts val="300"/>
                        </a:spcAft>
                        <a:buFont typeface="Symbol" panose="05050102010706020507" pitchFamily="18" charset="2"/>
                        <a:buNone/>
                      </a:pPr>
                      <a:r>
                        <a:rPr lang="en-GB" sz="1400" kern="1200" dirty="0" smtClean="0">
                          <a:solidFill>
                            <a:schemeClr val="tx1">
                              <a:lumMod val="75000"/>
                              <a:lumOff val="25000"/>
                            </a:schemeClr>
                          </a:solidFill>
                          <a:effectLst/>
                          <a:latin typeface="Ubuntu"/>
                          <a:ea typeface="Calibri" panose="020F0502020204030204" pitchFamily="34" charset="0"/>
                          <a:cs typeface="Calibri" panose="020F0502020204030204" pitchFamily="34" charset="0"/>
                        </a:rPr>
                        <a:t>The anticipated Public Health Wales liability in respect of confirmed claims is £225,000.00.</a:t>
                      </a:r>
                    </a:p>
                    <a:p>
                      <a:pPr marL="0" lvl="0" indent="0" algn="just" defTabSz="914400" rtl="0" eaLnBrk="1" latinLnBrk="0" hangingPunct="1">
                        <a:lnSpc>
                          <a:spcPct val="115000"/>
                        </a:lnSpc>
                        <a:spcAft>
                          <a:spcPts val="300"/>
                        </a:spcAft>
                        <a:buFont typeface="Symbol" panose="05050102010706020507" pitchFamily="18" charset="2"/>
                        <a:buNone/>
                      </a:pPr>
                      <a:endParaRPr lang="en-GB" sz="100" kern="1200" dirty="0" smtClean="0">
                        <a:solidFill>
                          <a:schemeClr val="tx1">
                            <a:lumMod val="75000"/>
                            <a:lumOff val="25000"/>
                          </a:schemeClr>
                        </a:solidFill>
                        <a:effectLst/>
                        <a:latin typeface="Ubuntu"/>
                        <a:ea typeface="Calibri" panose="020F0502020204030204" pitchFamily="34" charset="0"/>
                        <a:cs typeface="Calibri" panose="020F0502020204030204" pitchFamily="34" charset="0"/>
                      </a:endParaRPr>
                    </a:p>
                    <a:p>
                      <a:pPr marL="0" lvl="0" indent="0" algn="just" defTabSz="914400" rtl="0" eaLnBrk="1" latinLnBrk="0" hangingPunct="1">
                        <a:lnSpc>
                          <a:spcPct val="115000"/>
                        </a:lnSpc>
                        <a:spcAft>
                          <a:spcPts val="300"/>
                        </a:spcAft>
                        <a:buFont typeface="Symbol" panose="05050102010706020507" pitchFamily="18" charset="2"/>
                        <a:buNone/>
                      </a:pPr>
                      <a:r>
                        <a:rPr lang="en-GB" sz="1400" kern="1200" dirty="0" smtClean="0">
                          <a:solidFill>
                            <a:schemeClr val="tx1">
                              <a:lumMod val="75000"/>
                              <a:lumOff val="25000"/>
                            </a:schemeClr>
                          </a:solidFill>
                          <a:effectLst/>
                          <a:latin typeface="Ubuntu"/>
                          <a:ea typeface="Calibri" panose="020F0502020204030204" pitchFamily="34" charset="0"/>
                          <a:cs typeface="Calibri" panose="020F0502020204030204" pitchFamily="34" charset="0"/>
                        </a:rPr>
                        <a:t>The significant increase in aggregate value of potential claims is a result of a claim that is anticipated which will have a shared liability with a Health Board.</a:t>
                      </a:r>
                    </a:p>
                    <a:p>
                      <a:pPr marL="0" lvl="0" indent="0" algn="just">
                        <a:lnSpc>
                          <a:spcPct val="115000"/>
                        </a:lnSpc>
                        <a:spcAft>
                          <a:spcPts val="300"/>
                        </a:spcAft>
                        <a:buFont typeface="Symbol" panose="05050102010706020507" pitchFamily="18" charset="2"/>
                        <a:buNone/>
                      </a:pPr>
                      <a:endParaRPr lang="en-GB" sz="100" dirty="0" smtClean="0">
                        <a:solidFill>
                          <a:schemeClr val="tx1">
                            <a:lumMod val="75000"/>
                            <a:lumOff val="25000"/>
                          </a:schemeClr>
                        </a:solidFill>
                        <a:effectLst/>
                        <a:latin typeface="Ubuntu"/>
                        <a:ea typeface="Calibri" panose="020F0502020204030204" pitchFamily="34" charset="0"/>
                        <a:cs typeface="Calibri" panose="020F0502020204030204" pitchFamily="34" charset="0"/>
                      </a:endParaRPr>
                    </a:p>
                    <a:p>
                      <a:pPr marL="0" lvl="0" indent="0" algn="just">
                        <a:lnSpc>
                          <a:spcPct val="115000"/>
                        </a:lnSpc>
                        <a:spcAft>
                          <a:spcPts val="300"/>
                        </a:spcAft>
                        <a:buFont typeface="Symbol" panose="05050102010706020507" pitchFamily="18" charset="2"/>
                        <a:buNone/>
                      </a:pPr>
                      <a:r>
                        <a:rPr lang="en-GB" sz="1400" kern="1200" dirty="0" smtClean="0">
                          <a:solidFill>
                            <a:schemeClr val="tx1">
                              <a:lumMod val="75000"/>
                              <a:lumOff val="25000"/>
                            </a:schemeClr>
                          </a:solidFill>
                          <a:effectLst/>
                          <a:latin typeface="Ubuntu"/>
                          <a:ea typeface="Calibri" panose="020F0502020204030204" pitchFamily="34" charset="0"/>
                          <a:cs typeface="Calibri" panose="020F0502020204030204" pitchFamily="34" charset="0"/>
                        </a:rPr>
                        <a:t>Lessons learnt relating to any settled claims are shared via the Quality, Safety and Improvement Committee via the quarterly claims report.</a:t>
                      </a:r>
                      <a:endParaRPr lang="en-GB" sz="1400" kern="1200" dirty="0">
                        <a:solidFill>
                          <a:schemeClr val="tx1">
                            <a:lumMod val="75000"/>
                            <a:lumOff val="25000"/>
                          </a:schemeClr>
                        </a:solidFill>
                        <a:effectLst/>
                        <a:latin typeface="Ubuntu"/>
                        <a:ea typeface="Calibri" panose="020F0502020204030204" pitchFamily="34" charset="0"/>
                        <a:cs typeface="Calibri" panose="020F0502020204030204" pitchFamily="34" charset="0"/>
                      </a:endParaRPr>
                    </a:p>
                  </a:txBody>
                  <a:tcPr marL="114300" marR="114300" marT="0" marB="0">
                    <a:noFill/>
                  </a:tcPr>
                </a:tc>
                <a:extLst>
                  <a:ext uri="{0D108BD9-81ED-4DB2-BD59-A6C34878D82A}">
                    <a16:rowId xmlns:a16="http://schemas.microsoft.com/office/drawing/2014/main" val="2798881755"/>
                  </a:ext>
                </a:extLst>
              </a:tr>
            </a:tbl>
          </a:graphicData>
        </a:graphic>
      </p:graphicFrame>
    </p:spTree>
    <p:extLst>
      <p:ext uri="{BB962C8B-B14F-4D97-AF65-F5344CB8AC3E}">
        <p14:creationId xmlns:p14="http://schemas.microsoft.com/office/powerpoint/2010/main" val="30359832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5447" y="5702709"/>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591"/>
            <a:ext cx="12192000" cy="7558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COVID-19 Response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0"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tx2"/>
                </a:solidFill>
                <a:latin typeface="Ubuntu"/>
              </a:rPr>
              <a:t>COVID-19</a:t>
            </a:r>
            <a:endParaRPr lang="en-GB" sz="1200" b="1" dirty="0">
              <a:solidFill>
                <a:schemeClr val="tx2"/>
              </a:solidFill>
              <a:latin typeface="Ubuntu"/>
            </a:endParaRPr>
          </a:p>
        </p:txBody>
      </p:sp>
      <p:sp>
        <p:nvSpPr>
          <p:cNvPr id="24" name="TextBox 23"/>
          <p:cNvSpPr txBox="1"/>
          <p:nvPr/>
        </p:nvSpPr>
        <p:spPr>
          <a:xfrm>
            <a:off x="218939" y="1113501"/>
            <a:ext cx="3481824" cy="830997"/>
          </a:xfrm>
          <a:prstGeom prst="rect">
            <a:avLst/>
          </a:prstGeom>
          <a:noFill/>
        </p:spPr>
        <p:txBody>
          <a:bodyPr wrap="square" rtlCol="0">
            <a:spAutoFit/>
          </a:bodyPr>
          <a:lstStyle/>
          <a:p>
            <a:r>
              <a:rPr lang="en-GB" sz="2400" b="0" i="0" dirty="0" smtClean="0">
                <a:solidFill>
                  <a:srgbClr val="F9C402"/>
                </a:solidFill>
                <a:latin typeface="Ubuntu" charset="0"/>
                <a:ea typeface="Ubuntu" charset="0"/>
                <a:cs typeface="Ubuntu" charset="0"/>
              </a:rPr>
              <a:t>COVID-19 Surveillance: Cases</a:t>
            </a:r>
          </a:p>
        </p:txBody>
      </p:sp>
      <p:sp>
        <p:nvSpPr>
          <p:cNvPr id="26" name="TextBox 25"/>
          <p:cNvSpPr txBox="1"/>
          <p:nvPr/>
        </p:nvSpPr>
        <p:spPr>
          <a:xfrm>
            <a:off x="218938" y="2151092"/>
            <a:ext cx="3133861" cy="1200329"/>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correct as of</a:t>
            </a:r>
            <a:r>
              <a:rPr lang="en-GB" sz="1200" i="0" dirty="0" smtClean="0">
                <a:solidFill>
                  <a:srgbClr val="FF0000"/>
                </a:solidFill>
                <a:latin typeface="Ubuntu" charset="0"/>
                <a:ea typeface="Ubuntu" charset="0"/>
                <a:cs typeface="Ubuntu" charset="0"/>
              </a:rPr>
              <a:t> </a:t>
            </a:r>
            <a:r>
              <a:rPr lang="en-GB" sz="1200" b="1" dirty="0" smtClean="0">
                <a:solidFill>
                  <a:srgbClr val="324F82"/>
                </a:solidFill>
                <a:latin typeface="Ubuntu" charset="0"/>
                <a:ea typeface="Ubuntu" charset="0"/>
                <a:cs typeface="Ubuntu" charset="0"/>
              </a:rPr>
              <a:t>22 </a:t>
            </a:r>
            <a:r>
              <a:rPr lang="en-GB" sz="1200" b="1" dirty="0" smtClean="0">
                <a:solidFill>
                  <a:srgbClr val="324F82"/>
                </a:solidFill>
                <a:latin typeface="Ubuntu" charset="0"/>
                <a:ea typeface="Ubuntu" charset="0"/>
                <a:cs typeface="Ubuntu" charset="0"/>
              </a:rPr>
              <a:t>July </a:t>
            </a:r>
            <a:r>
              <a:rPr lang="en-GB" sz="1200" b="1" dirty="0">
                <a:solidFill>
                  <a:srgbClr val="324F82"/>
                </a:solidFill>
                <a:latin typeface="Ubuntu" charset="0"/>
                <a:ea typeface="Ubuntu" charset="0"/>
                <a:cs typeface="Ubuntu" charset="0"/>
              </a:rPr>
              <a:t>2020</a:t>
            </a:r>
          </a:p>
          <a:p>
            <a:endParaRPr lang="en-GB" sz="1200" dirty="0">
              <a:solidFill>
                <a:srgbClr val="324F82"/>
              </a:solidFill>
              <a:latin typeface="Ubuntu" charset="0"/>
              <a:ea typeface="Ubuntu" charset="0"/>
              <a:cs typeface="Ubuntu" charset="0"/>
            </a:endParaRPr>
          </a:p>
          <a:p>
            <a:r>
              <a:rPr lang="en-GB" sz="1200" i="0" dirty="0" smtClean="0">
                <a:solidFill>
                  <a:srgbClr val="324F82"/>
                </a:solidFill>
                <a:latin typeface="Ubuntu" charset="0"/>
                <a:ea typeface="Ubuntu" charset="0"/>
                <a:cs typeface="Ubuntu" charset="0"/>
              </a:rPr>
              <a:t>Data extracted from Public Health Wales Rapid COVID-19 surveillance tool, available </a:t>
            </a:r>
            <a:r>
              <a:rPr lang="en-GB" sz="1200" i="0" dirty="0" smtClean="0">
                <a:solidFill>
                  <a:srgbClr val="324F82"/>
                </a:solidFill>
                <a:latin typeface="Ubuntu" charset="0"/>
                <a:ea typeface="Ubuntu" charset="0"/>
                <a:cs typeface="Ubuntu" charset="0"/>
                <a:hlinkClick r:id="rId2"/>
              </a:rPr>
              <a:t>here</a:t>
            </a:r>
            <a:r>
              <a:rPr lang="en-GB" sz="1200" i="0" dirty="0" smtClean="0">
                <a:solidFill>
                  <a:srgbClr val="324F82"/>
                </a:solidFill>
                <a:latin typeface="Ubuntu" charset="0"/>
                <a:ea typeface="Ubuntu" charset="0"/>
                <a:cs typeface="Ubuntu" charset="0"/>
              </a:rPr>
              <a:t> (publically available).</a:t>
            </a:r>
          </a:p>
          <a:p>
            <a:endParaRPr lang="en-GB" sz="1200" i="0" dirty="0" smtClean="0">
              <a:solidFill>
                <a:srgbClr val="324F82"/>
              </a:solidFill>
              <a:latin typeface="Ubuntu" charset="0"/>
              <a:ea typeface="Ubuntu" charset="0"/>
              <a:cs typeface="Ubuntu" charset="0"/>
            </a:endParaRPr>
          </a:p>
        </p:txBody>
      </p:sp>
      <p:sp>
        <p:nvSpPr>
          <p:cNvPr id="3" name="Right Arrow 2">
            <a:hlinkClick r:id="rId3"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a:hlinkClick r:id="rId4"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hlinkClick r:id="rId4" action="ppaction://hlinksldjump"/>
          </p:cNvPr>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11851690" y="6480700"/>
            <a:ext cx="417250" cy="307777"/>
          </a:xfrm>
          <a:prstGeom prst="rect">
            <a:avLst/>
          </a:prstGeom>
          <a:noFill/>
        </p:spPr>
        <p:txBody>
          <a:bodyPr wrap="square" rtlCol="0">
            <a:spAutoFit/>
          </a:bodyPr>
          <a:lstStyle/>
          <a:p>
            <a:r>
              <a:rPr lang="en-GB" sz="1400" dirty="0" smtClean="0">
                <a:solidFill>
                  <a:schemeClr val="tx1">
                    <a:lumMod val="50000"/>
                    <a:lumOff val="50000"/>
                  </a:schemeClr>
                </a:solidFill>
                <a:latin typeface="Ubuntu" charset="0"/>
                <a:ea typeface="Ubuntu" charset="0"/>
                <a:cs typeface="Ubuntu" charset="0"/>
              </a:rPr>
              <a:t>3</a:t>
            </a:r>
            <a:endParaRPr lang="en-GB" sz="3000" b="0" i="0" dirty="0" smtClean="0">
              <a:solidFill>
                <a:schemeClr val="tx1">
                  <a:lumMod val="50000"/>
                  <a:lumOff val="50000"/>
                </a:schemeClr>
              </a:solidFill>
              <a:latin typeface="Ubuntu" charset="0"/>
              <a:ea typeface="Ubuntu" charset="0"/>
              <a:cs typeface="Ubuntu" charset="0"/>
            </a:endParaRPr>
          </a:p>
        </p:txBody>
      </p:sp>
      <p:pic>
        <p:nvPicPr>
          <p:cNvPr id="25" name="Picture 24"/>
          <p:cNvPicPr>
            <a:picLocks noChangeAspect="1"/>
          </p:cNvPicPr>
          <p:nvPr/>
        </p:nvPicPr>
        <p:blipFill rotWithShape="1">
          <a:blip r:embed="rId5"/>
          <a:srcRect b="92243"/>
          <a:stretch/>
        </p:blipFill>
        <p:spPr>
          <a:xfrm>
            <a:off x="7027871" y="803603"/>
            <a:ext cx="4963711" cy="284102"/>
          </a:xfrm>
          <a:prstGeom prst="rect">
            <a:avLst/>
          </a:prstGeom>
        </p:spPr>
      </p:pic>
      <p:pic>
        <p:nvPicPr>
          <p:cNvPr id="10" name="Picture 9"/>
          <p:cNvPicPr>
            <a:picLocks noChangeAspect="1"/>
          </p:cNvPicPr>
          <p:nvPr/>
        </p:nvPicPr>
        <p:blipFill rotWithShape="1">
          <a:blip r:embed="rId6"/>
          <a:srcRect l="38024" t="45309" r="19039" b="24343"/>
          <a:stretch/>
        </p:blipFill>
        <p:spPr>
          <a:xfrm>
            <a:off x="20477" y="4022916"/>
            <a:ext cx="6714546" cy="2843575"/>
          </a:xfrm>
          <a:prstGeom prst="rect">
            <a:avLst/>
          </a:prstGeom>
        </p:spPr>
      </p:pic>
      <p:pic>
        <p:nvPicPr>
          <p:cNvPr id="27" name="Picture 26"/>
          <p:cNvPicPr>
            <a:picLocks noChangeAspect="1"/>
          </p:cNvPicPr>
          <p:nvPr/>
        </p:nvPicPr>
        <p:blipFill rotWithShape="1">
          <a:blip r:embed="rId6"/>
          <a:srcRect l="17072" t="45309" r="66042" b="24343"/>
          <a:stretch/>
        </p:blipFill>
        <p:spPr>
          <a:xfrm>
            <a:off x="3767900" y="1043707"/>
            <a:ext cx="2822004" cy="2852857"/>
          </a:xfrm>
          <a:prstGeom prst="rect">
            <a:avLst/>
          </a:prstGeom>
        </p:spPr>
      </p:pic>
      <p:pic>
        <p:nvPicPr>
          <p:cNvPr id="12" name="Picture 11"/>
          <p:cNvPicPr>
            <a:picLocks noChangeAspect="1"/>
          </p:cNvPicPr>
          <p:nvPr/>
        </p:nvPicPr>
        <p:blipFill rotWithShape="1">
          <a:blip r:embed="rId7"/>
          <a:srcRect l="48990" t="26363" r="18990" b="5758"/>
          <a:stretch/>
        </p:blipFill>
        <p:spPr>
          <a:xfrm>
            <a:off x="6982091" y="1077160"/>
            <a:ext cx="4813846" cy="5740170"/>
          </a:xfrm>
          <a:prstGeom prst="rect">
            <a:avLst/>
          </a:prstGeom>
        </p:spPr>
      </p:pic>
    </p:spTree>
    <p:extLst>
      <p:ext uri="{BB962C8B-B14F-4D97-AF65-F5344CB8AC3E}">
        <p14:creationId xmlns:p14="http://schemas.microsoft.com/office/powerpoint/2010/main" val="14154105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COVID-19 Response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tx2"/>
                </a:solidFill>
                <a:latin typeface="Ubuntu"/>
              </a:rPr>
              <a:t>COVID-19</a:t>
            </a:r>
            <a:endParaRPr lang="en-GB" sz="1200" b="1" dirty="0">
              <a:solidFill>
                <a:schemeClr val="tx2"/>
              </a:solidFill>
              <a:latin typeface="Ubuntu"/>
            </a:endParaRPr>
          </a:p>
        </p:txBody>
      </p:sp>
      <p:sp>
        <p:nvSpPr>
          <p:cNvPr id="18" name="Right Arrow 17">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ight Arrow 24">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19" name="TextBox 18"/>
          <p:cNvSpPr txBox="1"/>
          <p:nvPr/>
        </p:nvSpPr>
        <p:spPr>
          <a:xfrm>
            <a:off x="460166" y="917710"/>
            <a:ext cx="6146827" cy="461665"/>
          </a:xfrm>
          <a:prstGeom prst="rect">
            <a:avLst/>
          </a:prstGeom>
          <a:noFill/>
        </p:spPr>
        <p:txBody>
          <a:bodyPr wrap="square" rtlCol="0">
            <a:spAutoFit/>
          </a:bodyPr>
          <a:lstStyle/>
          <a:p>
            <a:r>
              <a:rPr lang="en-GB" sz="2400" b="0" i="0" dirty="0" smtClean="0">
                <a:solidFill>
                  <a:srgbClr val="F9C402"/>
                </a:solidFill>
                <a:latin typeface="Ubuntu" charset="0"/>
                <a:ea typeface="Ubuntu" charset="0"/>
                <a:cs typeface="Ubuntu" charset="0"/>
              </a:rPr>
              <a:t>COVID-19 Surveillance: Testing</a:t>
            </a:r>
          </a:p>
        </p:txBody>
      </p:sp>
      <p:sp>
        <p:nvSpPr>
          <p:cNvPr id="10" name="Rectangle 9">
            <a:hlinkClick r:id="rId4" action="ppaction://hlinksldjump"/>
          </p:cNvPr>
          <p:cNvSpPr/>
          <p:nvPr/>
        </p:nvSpPr>
        <p:spPr>
          <a:xfrm>
            <a:off x="8582297" y="208489"/>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5169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4</a:t>
            </a:r>
            <a:endParaRPr lang="en-GB" sz="3000" b="0" i="0" dirty="0" smtClean="0">
              <a:solidFill>
                <a:schemeClr val="bg1"/>
              </a:solidFill>
              <a:latin typeface="Ubuntu" charset="0"/>
              <a:ea typeface="Ubuntu" charset="0"/>
              <a:cs typeface="Ubuntu" charset="0"/>
            </a:endParaRPr>
          </a:p>
        </p:txBody>
      </p:sp>
      <p:sp>
        <p:nvSpPr>
          <p:cNvPr id="16" name="TextBox 15"/>
          <p:cNvSpPr txBox="1"/>
          <p:nvPr/>
        </p:nvSpPr>
        <p:spPr>
          <a:xfrm>
            <a:off x="10446327" y="2102399"/>
            <a:ext cx="1726393" cy="1384995"/>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extracted from Public Health Wales Rapid COVID-19 surveillance tool, available </a:t>
            </a:r>
            <a:r>
              <a:rPr lang="en-GB" sz="1200" i="0" dirty="0" smtClean="0">
                <a:solidFill>
                  <a:srgbClr val="324F82"/>
                </a:solidFill>
                <a:latin typeface="Ubuntu" charset="0"/>
                <a:ea typeface="Ubuntu" charset="0"/>
                <a:cs typeface="Ubuntu" charset="0"/>
                <a:hlinkClick r:id="rId5"/>
              </a:rPr>
              <a:t>here</a:t>
            </a:r>
            <a:r>
              <a:rPr lang="en-GB" sz="1200" i="0" dirty="0" smtClean="0">
                <a:solidFill>
                  <a:srgbClr val="324F82"/>
                </a:solidFill>
                <a:latin typeface="Ubuntu" charset="0"/>
                <a:ea typeface="Ubuntu" charset="0"/>
                <a:cs typeface="Ubuntu" charset="0"/>
              </a:rPr>
              <a:t> (publically available).</a:t>
            </a:r>
          </a:p>
          <a:p>
            <a:endParaRPr lang="en-GB" sz="1200" i="0" dirty="0" smtClean="0">
              <a:solidFill>
                <a:srgbClr val="324F82"/>
              </a:solidFill>
              <a:latin typeface="Ubuntu" charset="0"/>
              <a:ea typeface="Ubuntu" charset="0"/>
              <a:cs typeface="Ubuntu" charset="0"/>
            </a:endParaRPr>
          </a:p>
        </p:txBody>
      </p:sp>
      <p:sp>
        <p:nvSpPr>
          <p:cNvPr id="24" name="TextBox 23"/>
          <p:cNvSpPr txBox="1"/>
          <p:nvPr/>
        </p:nvSpPr>
        <p:spPr>
          <a:xfrm>
            <a:off x="10446328" y="1643307"/>
            <a:ext cx="1579418" cy="461665"/>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correct as of </a:t>
            </a:r>
            <a:r>
              <a:rPr lang="en-GB" sz="1200" b="1" dirty="0" smtClean="0">
                <a:solidFill>
                  <a:srgbClr val="324F82"/>
                </a:solidFill>
                <a:latin typeface="Ubuntu" charset="0"/>
                <a:ea typeface="Ubuntu" charset="0"/>
                <a:cs typeface="Ubuntu" charset="0"/>
              </a:rPr>
              <a:t>22 </a:t>
            </a:r>
            <a:r>
              <a:rPr lang="en-GB" sz="1200" b="1" dirty="0" smtClean="0">
                <a:solidFill>
                  <a:srgbClr val="324F82"/>
                </a:solidFill>
                <a:latin typeface="Ubuntu" charset="0"/>
                <a:ea typeface="Ubuntu" charset="0"/>
                <a:cs typeface="Ubuntu" charset="0"/>
              </a:rPr>
              <a:t>July </a:t>
            </a:r>
            <a:r>
              <a:rPr lang="en-GB" sz="1200" b="1" dirty="0">
                <a:solidFill>
                  <a:srgbClr val="324F82"/>
                </a:solidFill>
                <a:latin typeface="Ubuntu" charset="0"/>
                <a:ea typeface="Ubuntu" charset="0"/>
                <a:cs typeface="Ubuntu" charset="0"/>
              </a:rPr>
              <a:t>2020</a:t>
            </a:r>
            <a:endParaRPr lang="en-GB" sz="1200" b="1" i="0" dirty="0" smtClean="0">
              <a:solidFill>
                <a:srgbClr val="324F82"/>
              </a:solidFill>
              <a:latin typeface="Ubuntu" charset="0"/>
              <a:ea typeface="Ubuntu" charset="0"/>
              <a:cs typeface="Ubuntu" charset="0"/>
            </a:endParaRPr>
          </a:p>
        </p:txBody>
      </p:sp>
      <p:sp>
        <p:nvSpPr>
          <p:cNvPr id="28" name="Rectangle 27"/>
          <p:cNvSpPr/>
          <p:nvPr/>
        </p:nvSpPr>
        <p:spPr>
          <a:xfrm>
            <a:off x="0" y="5702709"/>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p:cNvSpPr txBox="1"/>
          <p:nvPr/>
        </p:nvSpPr>
        <p:spPr>
          <a:xfrm>
            <a:off x="11680907" y="6480700"/>
            <a:ext cx="417250" cy="307777"/>
          </a:xfrm>
          <a:prstGeom prst="rect">
            <a:avLst/>
          </a:prstGeom>
          <a:noFill/>
        </p:spPr>
        <p:txBody>
          <a:bodyPr wrap="square" rtlCol="0">
            <a:spAutoFit/>
          </a:bodyPr>
          <a:lstStyle/>
          <a:p>
            <a:pPr algn="r"/>
            <a:r>
              <a:rPr lang="en-GB" sz="1400" dirty="0">
                <a:solidFill>
                  <a:schemeClr val="tx1">
                    <a:lumMod val="50000"/>
                    <a:lumOff val="50000"/>
                  </a:schemeClr>
                </a:solidFill>
                <a:latin typeface="Ubuntu" charset="0"/>
                <a:ea typeface="Ubuntu" charset="0"/>
                <a:cs typeface="Ubuntu" charset="0"/>
              </a:rPr>
              <a:t>4</a:t>
            </a:r>
            <a:endParaRPr lang="en-GB" sz="3000" b="0" i="0" dirty="0" smtClean="0">
              <a:solidFill>
                <a:schemeClr val="tx1">
                  <a:lumMod val="50000"/>
                  <a:lumOff val="50000"/>
                </a:schemeClr>
              </a:solidFill>
              <a:latin typeface="Ubuntu" charset="0"/>
              <a:ea typeface="Ubuntu" charset="0"/>
              <a:cs typeface="Ubuntu" charset="0"/>
            </a:endParaRPr>
          </a:p>
        </p:txBody>
      </p:sp>
      <p:pic>
        <p:nvPicPr>
          <p:cNvPr id="4" name="Picture 3"/>
          <p:cNvPicPr>
            <a:picLocks noChangeAspect="1"/>
          </p:cNvPicPr>
          <p:nvPr/>
        </p:nvPicPr>
        <p:blipFill rotWithShape="1">
          <a:blip r:embed="rId6"/>
          <a:srcRect l="17020" t="41538" r="19091" b="36284"/>
          <a:stretch/>
        </p:blipFill>
        <p:spPr>
          <a:xfrm>
            <a:off x="678679" y="5138231"/>
            <a:ext cx="9701701" cy="1729480"/>
          </a:xfrm>
          <a:prstGeom prst="rect">
            <a:avLst/>
          </a:prstGeom>
        </p:spPr>
      </p:pic>
      <p:pic>
        <p:nvPicPr>
          <p:cNvPr id="8" name="Picture 7"/>
          <p:cNvPicPr>
            <a:picLocks noChangeAspect="1"/>
          </p:cNvPicPr>
          <p:nvPr/>
        </p:nvPicPr>
        <p:blipFill rotWithShape="1">
          <a:blip r:embed="rId7"/>
          <a:srcRect l="17072" t="28787" r="18938" b="22638"/>
          <a:stretch/>
        </p:blipFill>
        <p:spPr>
          <a:xfrm>
            <a:off x="650943" y="1329205"/>
            <a:ext cx="9682398" cy="3713662"/>
          </a:xfrm>
          <a:prstGeom prst="rect">
            <a:avLst/>
          </a:prstGeom>
        </p:spPr>
      </p:pic>
    </p:spTree>
    <p:extLst>
      <p:ext uri="{BB962C8B-B14F-4D97-AF65-F5344CB8AC3E}">
        <p14:creationId xmlns:p14="http://schemas.microsoft.com/office/powerpoint/2010/main" val="37697278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COVID-19 Response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tx2"/>
                </a:solidFill>
                <a:latin typeface="Ubuntu"/>
              </a:rPr>
              <a:t>COVID-19</a:t>
            </a:r>
            <a:endParaRPr lang="en-GB" sz="1200" b="1" dirty="0">
              <a:solidFill>
                <a:schemeClr val="tx2"/>
              </a:solidFill>
              <a:latin typeface="Ubuntu"/>
            </a:endParaRPr>
          </a:p>
        </p:txBody>
      </p:sp>
      <p:sp>
        <p:nvSpPr>
          <p:cNvPr id="18" name="Right Arrow 17">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ight Arrow 24">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19" name="TextBox 18"/>
          <p:cNvSpPr txBox="1"/>
          <p:nvPr/>
        </p:nvSpPr>
        <p:spPr>
          <a:xfrm>
            <a:off x="460167" y="917710"/>
            <a:ext cx="10645798" cy="461665"/>
          </a:xfrm>
          <a:prstGeom prst="rect">
            <a:avLst/>
          </a:prstGeom>
          <a:noFill/>
        </p:spPr>
        <p:txBody>
          <a:bodyPr wrap="square" rtlCol="0">
            <a:spAutoFit/>
          </a:bodyPr>
          <a:lstStyle/>
          <a:p>
            <a:r>
              <a:rPr lang="en-GB" sz="2400" b="0" i="0" dirty="0" smtClean="0">
                <a:solidFill>
                  <a:srgbClr val="F9C402"/>
                </a:solidFill>
                <a:latin typeface="Ubuntu" charset="0"/>
                <a:ea typeface="Ubuntu" charset="0"/>
                <a:cs typeface="Ubuntu" charset="0"/>
              </a:rPr>
              <a:t>COVID-19 Surveillance: Suspected deaths in lab confirmed cases</a:t>
            </a:r>
          </a:p>
        </p:txBody>
      </p:sp>
      <p:sp>
        <p:nvSpPr>
          <p:cNvPr id="10" name="Rectangle 9">
            <a:hlinkClick r:id="rId4" action="ppaction://hlinksldjump"/>
          </p:cNvPr>
          <p:cNvSpPr/>
          <p:nvPr/>
        </p:nvSpPr>
        <p:spPr>
          <a:xfrm>
            <a:off x="8582297" y="208489"/>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5169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5</a:t>
            </a:r>
            <a:endParaRPr lang="en-GB" sz="3000" b="0" i="0" dirty="0" smtClean="0">
              <a:solidFill>
                <a:schemeClr val="bg1"/>
              </a:solidFill>
              <a:latin typeface="Ubuntu" charset="0"/>
              <a:ea typeface="Ubuntu" charset="0"/>
              <a:cs typeface="Ubuntu" charset="0"/>
            </a:endParaRPr>
          </a:p>
        </p:txBody>
      </p:sp>
      <p:sp>
        <p:nvSpPr>
          <p:cNvPr id="23" name="Rectangle 22"/>
          <p:cNvSpPr/>
          <p:nvPr/>
        </p:nvSpPr>
        <p:spPr>
          <a:xfrm>
            <a:off x="0" y="5702709"/>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9758026" y="1836638"/>
            <a:ext cx="2439890" cy="461665"/>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correct as of </a:t>
            </a:r>
            <a:r>
              <a:rPr lang="en-GB" sz="1200" b="1" dirty="0" smtClean="0">
                <a:solidFill>
                  <a:srgbClr val="324F82"/>
                </a:solidFill>
                <a:latin typeface="Ubuntu" charset="0"/>
                <a:ea typeface="Ubuntu" charset="0"/>
                <a:cs typeface="Ubuntu" charset="0"/>
              </a:rPr>
              <a:t>22 </a:t>
            </a:r>
            <a:r>
              <a:rPr lang="en-GB" sz="1200" b="1" dirty="0" smtClean="0">
                <a:solidFill>
                  <a:srgbClr val="324F82"/>
                </a:solidFill>
                <a:latin typeface="Ubuntu" charset="0"/>
                <a:ea typeface="Ubuntu" charset="0"/>
                <a:cs typeface="Ubuntu" charset="0"/>
              </a:rPr>
              <a:t>July </a:t>
            </a:r>
            <a:r>
              <a:rPr lang="en-GB" sz="1200" b="1" dirty="0">
                <a:solidFill>
                  <a:srgbClr val="324F82"/>
                </a:solidFill>
                <a:latin typeface="Ubuntu" charset="0"/>
                <a:ea typeface="Ubuntu" charset="0"/>
                <a:cs typeface="Ubuntu" charset="0"/>
              </a:rPr>
              <a:t>2020</a:t>
            </a:r>
          </a:p>
          <a:p>
            <a:endParaRPr lang="en-GB" sz="1200" b="1" i="0" dirty="0" smtClean="0">
              <a:solidFill>
                <a:srgbClr val="FF0000"/>
              </a:solidFill>
              <a:latin typeface="Ubuntu" charset="0"/>
              <a:ea typeface="Ubuntu" charset="0"/>
              <a:cs typeface="Ubuntu" charset="0"/>
            </a:endParaRPr>
          </a:p>
        </p:txBody>
      </p:sp>
      <p:sp>
        <p:nvSpPr>
          <p:cNvPr id="16" name="TextBox 15"/>
          <p:cNvSpPr txBox="1"/>
          <p:nvPr/>
        </p:nvSpPr>
        <p:spPr>
          <a:xfrm>
            <a:off x="9758026" y="2063429"/>
            <a:ext cx="2439890" cy="830997"/>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extracted from Public Health Wales Rapid COVID-19 surveillance tool, available </a:t>
            </a:r>
            <a:r>
              <a:rPr lang="en-GB" sz="1200" i="0" dirty="0" smtClean="0">
                <a:solidFill>
                  <a:srgbClr val="324F82"/>
                </a:solidFill>
                <a:latin typeface="Ubuntu" charset="0"/>
                <a:ea typeface="Ubuntu" charset="0"/>
                <a:cs typeface="Ubuntu" charset="0"/>
                <a:hlinkClick r:id="rId5"/>
              </a:rPr>
              <a:t>here</a:t>
            </a:r>
            <a:r>
              <a:rPr lang="en-GB" sz="1200" i="0" dirty="0" smtClean="0">
                <a:solidFill>
                  <a:srgbClr val="324F82"/>
                </a:solidFill>
                <a:latin typeface="Ubuntu" charset="0"/>
                <a:ea typeface="Ubuntu" charset="0"/>
                <a:cs typeface="Ubuntu" charset="0"/>
              </a:rPr>
              <a:t> (publically available).</a:t>
            </a:r>
          </a:p>
        </p:txBody>
      </p:sp>
      <p:sp>
        <p:nvSpPr>
          <p:cNvPr id="21" name="TextBox 20"/>
          <p:cNvSpPr txBox="1"/>
          <p:nvPr/>
        </p:nvSpPr>
        <p:spPr>
          <a:xfrm>
            <a:off x="11680907" y="6480700"/>
            <a:ext cx="417250" cy="307777"/>
          </a:xfrm>
          <a:prstGeom prst="rect">
            <a:avLst/>
          </a:prstGeom>
          <a:noFill/>
        </p:spPr>
        <p:txBody>
          <a:bodyPr wrap="square" rtlCol="0">
            <a:spAutoFit/>
          </a:bodyPr>
          <a:lstStyle/>
          <a:p>
            <a:pPr algn="r"/>
            <a:r>
              <a:rPr lang="en-GB" sz="1400" dirty="0" smtClean="0">
                <a:solidFill>
                  <a:schemeClr val="tx1">
                    <a:lumMod val="50000"/>
                    <a:lumOff val="50000"/>
                  </a:schemeClr>
                </a:solidFill>
                <a:latin typeface="Ubuntu" charset="0"/>
                <a:ea typeface="Ubuntu" charset="0"/>
                <a:cs typeface="Ubuntu" charset="0"/>
              </a:rPr>
              <a:t>5</a:t>
            </a:r>
            <a:endParaRPr lang="en-GB" sz="3000" b="0" i="0" dirty="0" smtClean="0">
              <a:solidFill>
                <a:schemeClr val="tx1">
                  <a:lumMod val="50000"/>
                  <a:lumOff val="50000"/>
                </a:schemeClr>
              </a:solidFill>
              <a:latin typeface="Ubuntu" charset="0"/>
              <a:ea typeface="Ubuntu" charset="0"/>
              <a:cs typeface="Ubuntu" charset="0"/>
            </a:endParaRPr>
          </a:p>
        </p:txBody>
      </p:sp>
      <p:pic>
        <p:nvPicPr>
          <p:cNvPr id="3" name="Picture 2"/>
          <p:cNvPicPr>
            <a:picLocks noChangeAspect="1"/>
          </p:cNvPicPr>
          <p:nvPr/>
        </p:nvPicPr>
        <p:blipFill rotWithShape="1">
          <a:blip r:embed="rId6"/>
          <a:srcRect l="17373" t="27620" r="49676" b="5583"/>
          <a:stretch/>
        </p:blipFill>
        <p:spPr>
          <a:xfrm>
            <a:off x="594672" y="1395925"/>
            <a:ext cx="4787864" cy="5459462"/>
          </a:xfrm>
          <a:prstGeom prst="rect">
            <a:avLst/>
          </a:prstGeom>
        </p:spPr>
      </p:pic>
      <p:pic>
        <p:nvPicPr>
          <p:cNvPr id="8" name="Picture 7"/>
          <p:cNvPicPr>
            <a:picLocks noChangeAspect="1"/>
          </p:cNvPicPr>
          <p:nvPr/>
        </p:nvPicPr>
        <p:blipFill rotWithShape="1">
          <a:blip r:embed="rId7"/>
          <a:srcRect l="52273" t="25017" r="18687" b="3962"/>
          <a:stretch/>
        </p:blipFill>
        <p:spPr>
          <a:xfrm>
            <a:off x="5680758" y="1431727"/>
            <a:ext cx="4077267" cy="5374843"/>
          </a:xfrm>
          <a:prstGeom prst="rect">
            <a:avLst/>
          </a:prstGeom>
        </p:spPr>
      </p:pic>
    </p:spTree>
    <p:extLst>
      <p:ext uri="{BB962C8B-B14F-4D97-AF65-F5344CB8AC3E}">
        <p14:creationId xmlns:p14="http://schemas.microsoft.com/office/powerpoint/2010/main" val="32252613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COVID-19 Response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tx2"/>
                </a:solidFill>
                <a:latin typeface="Ubuntu"/>
              </a:rPr>
              <a:t>COVID-19</a:t>
            </a:r>
            <a:endParaRPr lang="en-GB" sz="1200" b="1" dirty="0">
              <a:solidFill>
                <a:schemeClr val="tx2"/>
              </a:solidFill>
              <a:latin typeface="Ubuntu"/>
            </a:endParaRPr>
          </a:p>
        </p:txBody>
      </p:sp>
      <p:sp>
        <p:nvSpPr>
          <p:cNvPr id="18" name="Right Arrow 17">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ight Arrow 24">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19" name="TextBox 18"/>
          <p:cNvSpPr txBox="1"/>
          <p:nvPr/>
        </p:nvSpPr>
        <p:spPr>
          <a:xfrm>
            <a:off x="460167" y="917710"/>
            <a:ext cx="10645798" cy="461665"/>
          </a:xfrm>
          <a:prstGeom prst="rect">
            <a:avLst/>
          </a:prstGeom>
          <a:noFill/>
        </p:spPr>
        <p:txBody>
          <a:bodyPr wrap="square" rtlCol="0">
            <a:spAutoFit/>
          </a:bodyPr>
          <a:lstStyle/>
          <a:p>
            <a:r>
              <a:rPr lang="en-GB" sz="2400" b="0" i="0" dirty="0" smtClean="0">
                <a:solidFill>
                  <a:srgbClr val="F9C402"/>
                </a:solidFill>
                <a:latin typeface="Ubuntu" charset="0"/>
                <a:ea typeface="Ubuntu" charset="0"/>
                <a:cs typeface="Ubuntu" charset="0"/>
              </a:rPr>
              <a:t>COVID-19 Surveillance: ONS mortality data for Wales</a:t>
            </a:r>
          </a:p>
        </p:txBody>
      </p:sp>
      <p:sp>
        <p:nvSpPr>
          <p:cNvPr id="10" name="Rectangle 9">
            <a:hlinkClick r:id="rId4" action="ppaction://hlinksldjump"/>
          </p:cNvPr>
          <p:cNvSpPr/>
          <p:nvPr/>
        </p:nvSpPr>
        <p:spPr>
          <a:xfrm>
            <a:off x="8582297" y="208489"/>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5169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5</a:t>
            </a:r>
            <a:endParaRPr lang="en-GB" sz="3000" b="0" i="0" dirty="0" smtClean="0">
              <a:solidFill>
                <a:schemeClr val="bg1"/>
              </a:solidFill>
              <a:latin typeface="Ubuntu" charset="0"/>
              <a:ea typeface="Ubuntu" charset="0"/>
              <a:cs typeface="Ubuntu" charset="0"/>
            </a:endParaRPr>
          </a:p>
        </p:txBody>
      </p:sp>
      <p:sp>
        <p:nvSpPr>
          <p:cNvPr id="29" name="Rectangle 28"/>
          <p:cNvSpPr/>
          <p:nvPr/>
        </p:nvSpPr>
        <p:spPr>
          <a:xfrm>
            <a:off x="-5447" y="5702709"/>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11680907" y="6480700"/>
            <a:ext cx="417250" cy="307777"/>
          </a:xfrm>
          <a:prstGeom prst="rect">
            <a:avLst/>
          </a:prstGeom>
          <a:noFill/>
        </p:spPr>
        <p:txBody>
          <a:bodyPr wrap="square" rtlCol="0">
            <a:spAutoFit/>
          </a:bodyPr>
          <a:lstStyle/>
          <a:p>
            <a:pPr algn="r"/>
            <a:r>
              <a:rPr lang="en-GB" sz="1400" dirty="0" smtClean="0">
                <a:solidFill>
                  <a:schemeClr val="tx1">
                    <a:lumMod val="50000"/>
                    <a:lumOff val="50000"/>
                  </a:schemeClr>
                </a:solidFill>
                <a:latin typeface="Ubuntu" charset="0"/>
                <a:ea typeface="Ubuntu" charset="0"/>
                <a:cs typeface="Ubuntu" charset="0"/>
              </a:rPr>
              <a:t>6</a:t>
            </a:r>
            <a:endParaRPr lang="en-GB" sz="3000" b="0" i="0" dirty="0" smtClean="0">
              <a:solidFill>
                <a:schemeClr val="tx1">
                  <a:lumMod val="50000"/>
                  <a:lumOff val="50000"/>
                </a:schemeClr>
              </a:solidFill>
              <a:latin typeface="Ubuntu" charset="0"/>
              <a:ea typeface="Ubuntu" charset="0"/>
              <a:cs typeface="Ubuntu" charset="0"/>
            </a:endParaRPr>
          </a:p>
        </p:txBody>
      </p:sp>
      <p:pic>
        <p:nvPicPr>
          <p:cNvPr id="4" name="Picture 3"/>
          <p:cNvPicPr>
            <a:picLocks noChangeAspect="1"/>
          </p:cNvPicPr>
          <p:nvPr/>
        </p:nvPicPr>
        <p:blipFill rotWithShape="1">
          <a:blip r:embed="rId5"/>
          <a:srcRect l="17373" t="29506" r="21667" b="20124"/>
          <a:stretch/>
        </p:blipFill>
        <p:spPr>
          <a:xfrm>
            <a:off x="263584" y="1468559"/>
            <a:ext cx="11148292" cy="5181600"/>
          </a:xfrm>
          <a:prstGeom prst="rect">
            <a:avLst/>
          </a:prstGeom>
        </p:spPr>
      </p:pic>
      <p:sp>
        <p:nvSpPr>
          <p:cNvPr id="28" name="TextBox 27"/>
          <p:cNvSpPr txBox="1"/>
          <p:nvPr/>
        </p:nvSpPr>
        <p:spPr>
          <a:xfrm>
            <a:off x="10466427" y="2233120"/>
            <a:ext cx="1579418" cy="646331"/>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Updated weekly Data correct as of </a:t>
            </a:r>
            <a:r>
              <a:rPr lang="en-GB" sz="1200" b="1" dirty="0" smtClean="0">
                <a:solidFill>
                  <a:srgbClr val="324F82"/>
                </a:solidFill>
                <a:latin typeface="Ubuntu" charset="0"/>
                <a:ea typeface="Ubuntu" charset="0"/>
                <a:cs typeface="Ubuntu" charset="0"/>
              </a:rPr>
              <a:t>23 </a:t>
            </a:r>
            <a:r>
              <a:rPr lang="en-GB" sz="1200" b="1" dirty="0" smtClean="0">
                <a:solidFill>
                  <a:srgbClr val="324F82"/>
                </a:solidFill>
                <a:latin typeface="Ubuntu" charset="0"/>
                <a:ea typeface="Ubuntu" charset="0"/>
                <a:cs typeface="Ubuntu" charset="0"/>
              </a:rPr>
              <a:t>July </a:t>
            </a:r>
            <a:r>
              <a:rPr lang="en-GB" sz="1200" b="1" dirty="0">
                <a:solidFill>
                  <a:srgbClr val="324F82"/>
                </a:solidFill>
                <a:latin typeface="Ubuntu" charset="0"/>
                <a:ea typeface="Ubuntu" charset="0"/>
                <a:cs typeface="Ubuntu" charset="0"/>
              </a:rPr>
              <a:t>2020</a:t>
            </a:r>
            <a:endParaRPr lang="en-GB" sz="1200" b="1" i="0" dirty="0" smtClean="0">
              <a:solidFill>
                <a:srgbClr val="324F82"/>
              </a:solidFill>
              <a:latin typeface="Ubuntu" charset="0"/>
              <a:ea typeface="Ubuntu" charset="0"/>
              <a:cs typeface="Ubuntu" charset="0"/>
            </a:endParaRPr>
          </a:p>
        </p:txBody>
      </p:sp>
      <p:sp>
        <p:nvSpPr>
          <p:cNvPr id="23" name="TextBox 22"/>
          <p:cNvSpPr txBox="1"/>
          <p:nvPr/>
        </p:nvSpPr>
        <p:spPr>
          <a:xfrm>
            <a:off x="10466426" y="2860887"/>
            <a:ext cx="1726393" cy="1384995"/>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extracted from Public Health Wales Rapid COVID-19 surveillance tool, available </a:t>
            </a:r>
            <a:r>
              <a:rPr lang="en-GB" sz="1200" i="0" dirty="0" smtClean="0">
                <a:solidFill>
                  <a:srgbClr val="324F82"/>
                </a:solidFill>
                <a:latin typeface="Ubuntu" charset="0"/>
                <a:ea typeface="Ubuntu" charset="0"/>
                <a:cs typeface="Ubuntu" charset="0"/>
                <a:hlinkClick r:id="rId6"/>
              </a:rPr>
              <a:t>here</a:t>
            </a:r>
            <a:r>
              <a:rPr lang="en-GB" sz="1200" i="0" dirty="0" smtClean="0">
                <a:solidFill>
                  <a:srgbClr val="324F82"/>
                </a:solidFill>
                <a:latin typeface="Ubuntu" charset="0"/>
                <a:ea typeface="Ubuntu" charset="0"/>
                <a:cs typeface="Ubuntu" charset="0"/>
              </a:rPr>
              <a:t> (publically available).</a:t>
            </a:r>
          </a:p>
          <a:p>
            <a:endParaRPr lang="en-GB" sz="1200" i="0" dirty="0" smtClean="0">
              <a:solidFill>
                <a:srgbClr val="324F82"/>
              </a:solidFill>
              <a:latin typeface="Ubuntu" charset="0"/>
              <a:ea typeface="Ubuntu" charset="0"/>
              <a:cs typeface="Ubuntu" charset="0"/>
            </a:endParaRPr>
          </a:p>
        </p:txBody>
      </p:sp>
    </p:spTree>
    <p:extLst>
      <p:ext uri="{BB962C8B-B14F-4D97-AF65-F5344CB8AC3E}">
        <p14:creationId xmlns:p14="http://schemas.microsoft.com/office/powerpoint/2010/main" val="39552843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COVID-19 Response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tx2"/>
                </a:solidFill>
                <a:latin typeface="Ubuntu"/>
              </a:rPr>
              <a:t>COVID-19</a:t>
            </a:r>
            <a:endParaRPr lang="en-GB" sz="1200" b="1" dirty="0">
              <a:solidFill>
                <a:schemeClr val="tx2"/>
              </a:solidFill>
              <a:latin typeface="Ubuntu"/>
            </a:endParaRPr>
          </a:p>
        </p:txBody>
      </p:sp>
      <p:sp>
        <p:nvSpPr>
          <p:cNvPr id="18" name="Right Arrow 17">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ight Arrow 24">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19" name="TextBox 18"/>
          <p:cNvSpPr txBox="1"/>
          <p:nvPr/>
        </p:nvSpPr>
        <p:spPr>
          <a:xfrm>
            <a:off x="460167" y="834584"/>
            <a:ext cx="10645798" cy="461665"/>
          </a:xfrm>
          <a:prstGeom prst="rect">
            <a:avLst/>
          </a:prstGeom>
          <a:noFill/>
        </p:spPr>
        <p:txBody>
          <a:bodyPr wrap="square" rtlCol="0">
            <a:spAutoFit/>
          </a:bodyPr>
          <a:lstStyle/>
          <a:p>
            <a:r>
              <a:rPr lang="en-GB" sz="2400" b="0" i="0" dirty="0" smtClean="0">
                <a:solidFill>
                  <a:srgbClr val="F9C402"/>
                </a:solidFill>
                <a:latin typeface="Ubuntu" charset="0"/>
                <a:ea typeface="Ubuntu" charset="0"/>
                <a:cs typeface="Ubuntu" charset="0"/>
              </a:rPr>
              <a:t>COVID-19 Surveillance: ONS mortality data for Wales</a:t>
            </a:r>
          </a:p>
        </p:txBody>
      </p:sp>
      <p:sp>
        <p:nvSpPr>
          <p:cNvPr id="10" name="Rectangle 9">
            <a:hlinkClick r:id="rId4" action="ppaction://hlinksldjump"/>
          </p:cNvPr>
          <p:cNvSpPr/>
          <p:nvPr/>
        </p:nvSpPr>
        <p:spPr>
          <a:xfrm>
            <a:off x="8582297" y="208489"/>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5169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5</a:t>
            </a:r>
            <a:endParaRPr lang="en-GB" sz="3000" b="0" i="0" dirty="0" smtClean="0">
              <a:solidFill>
                <a:schemeClr val="bg1"/>
              </a:solidFill>
              <a:latin typeface="Ubuntu" charset="0"/>
              <a:ea typeface="Ubuntu" charset="0"/>
              <a:cs typeface="Ubuntu" charset="0"/>
            </a:endParaRPr>
          </a:p>
        </p:txBody>
      </p:sp>
      <p:sp>
        <p:nvSpPr>
          <p:cNvPr id="29" name="Rectangle 28"/>
          <p:cNvSpPr/>
          <p:nvPr/>
        </p:nvSpPr>
        <p:spPr>
          <a:xfrm>
            <a:off x="-5447" y="5702709"/>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p:cNvSpPr txBox="1"/>
          <p:nvPr/>
        </p:nvSpPr>
        <p:spPr>
          <a:xfrm>
            <a:off x="114986" y="1330551"/>
            <a:ext cx="5532619" cy="430887"/>
          </a:xfrm>
          <a:prstGeom prst="rect">
            <a:avLst/>
          </a:prstGeom>
          <a:noFill/>
        </p:spPr>
        <p:txBody>
          <a:bodyPr wrap="square" rtlCol="0">
            <a:spAutoFit/>
          </a:bodyPr>
          <a:lstStyle/>
          <a:p>
            <a:r>
              <a:rPr lang="en-GB" sz="1050" b="1" i="0" dirty="0" smtClean="0">
                <a:solidFill>
                  <a:srgbClr val="324F82"/>
                </a:solidFill>
                <a:latin typeface="Ubuntu" charset="0"/>
                <a:ea typeface="Ubuntu" charset="0"/>
                <a:cs typeface="Ubuntu" charset="0"/>
              </a:rPr>
              <a:t>Number of deaths by age group, all deaths and COVID-19 deaths (any mention), Wales, 2020 data to week ending </a:t>
            </a:r>
            <a:r>
              <a:rPr lang="en-GB" sz="1050" b="1" i="0" dirty="0" smtClean="0">
                <a:solidFill>
                  <a:srgbClr val="324F82"/>
                </a:solidFill>
                <a:latin typeface="Ubuntu" charset="0"/>
                <a:ea typeface="Ubuntu" charset="0"/>
                <a:cs typeface="Ubuntu" charset="0"/>
              </a:rPr>
              <a:t>10 </a:t>
            </a:r>
            <a:r>
              <a:rPr lang="en-GB" sz="1050" b="1" i="0" dirty="0" smtClean="0">
                <a:solidFill>
                  <a:srgbClr val="324F82"/>
                </a:solidFill>
                <a:latin typeface="Ubuntu" charset="0"/>
                <a:ea typeface="Ubuntu" charset="0"/>
                <a:cs typeface="Ubuntu" charset="0"/>
              </a:rPr>
              <a:t>July 2020 (Week </a:t>
            </a:r>
            <a:r>
              <a:rPr lang="en-GB" sz="1050" b="1" i="0" dirty="0" smtClean="0">
                <a:solidFill>
                  <a:srgbClr val="324F82"/>
                </a:solidFill>
                <a:latin typeface="Ubuntu" charset="0"/>
                <a:ea typeface="Ubuntu" charset="0"/>
                <a:cs typeface="Ubuntu" charset="0"/>
              </a:rPr>
              <a:t>28)</a:t>
            </a:r>
            <a:endParaRPr lang="en-GB" sz="1050" b="1" i="0" dirty="0" smtClean="0">
              <a:solidFill>
                <a:srgbClr val="324F82"/>
              </a:solidFill>
              <a:latin typeface="Ubuntu" charset="0"/>
              <a:ea typeface="Ubuntu" charset="0"/>
              <a:cs typeface="Ubuntu" charset="0"/>
            </a:endParaRPr>
          </a:p>
        </p:txBody>
      </p:sp>
      <p:sp>
        <p:nvSpPr>
          <p:cNvPr id="33" name="TextBox 32"/>
          <p:cNvSpPr txBox="1"/>
          <p:nvPr/>
        </p:nvSpPr>
        <p:spPr>
          <a:xfrm>
            <a:off x="6197638" y="1325935"/>
            <a:ext cx="5988916" cy="415498"/>
          </a:xfrm>
          <a:prstGeom prst="rect">
            <a:avLst/>
          </a:prstGeom>
          <a:noFill/>
        </p:spPr>
        <p:txBody>
          <a:bodyPr wrap="square" rtlCol="0">
            <a:spAutoFit/>
          </a:bodyPr>
          <a:lstStyle/>
          <a:p>
            <a:r>
              <a:rPr lang="en-GB" sz="1050" b="1" i="0" dirty="0" smtClean="0">
                <a:solidFill>
                  <a:srgbClr val="324F82"/>
                </a:solidFill>
                <a:latin typeface="Ubuntu" charset="0"/>
                <a:ea typeface="Ubuntu" charset="0"/>
                <a:cs typeface="Ubuntu" charset="0"/>
              </a:rPr>
              <a:t>Weekly number of deaths registered by place of occurrence, COVID-19 deaths (any mention), Wales, week ending 13 March (Week 11) to week ending </a:t>
            </a:r>
            <a:r>
              <a:rPr lang="en-GB" sz="1050" b="1" i="0" dirty="0" smtClean="0">
                <a:solidFill>
                  <a:srgbClr val="324F82"/>
                </a:solidFill>
                <a:latin typeface="Ubuntu" charset="0"/>
                <a:ea typeface="Ubuntu" charset="0"/>
                <a:cs typeface="Ubuntu" charset="0"/>
              </a:rPr>
              <a:t>10 </a:t>
            </a:r>
            <a:r>
              <a:rPr lang="en-GB" sz="1050" b="1" i="0" dirty="0" smtClean="0">
                <a:solidFill>
                  <a:srgbClr val="324F82"/>
                </a:solidFill>
                <a:latin typeface="Ubuntu" charset="0"/>
                <a:ea typeface="Ubuntu" charset="0"/>
                <a:cs typeface="Ubuntu" charset="0"/>
              </a:rPr>
              <a:t>July 2020 (Week </a:t>
            </a:r>
            <a:r>
              <a:rPr lang="en-GB" sz="1050" b="1" i="0" dirty="0" smtClean="0">
                <a:solidFill>
                  <a:srgbClr val="324F82"/>
                </a:solidFill>
                <a:latin typeface="Ubuntu" charset="0"/>
                <a:ea typeface="Ubuntu" charset="0"/>
                <a:cs typeface="Ubuntu" charset="0"/>
              </a:rPr>
              <a:t>28)</a:t>
            </a:r>
            <a:endParaRPr lang="en-GB" sz="1050" b="1" i="0" dirty="0" smtClean="0">
              <a:solidFill>
                <a:srgbClr val="324F82"/>
              </a:solidFill>
              <a:latin typeface="Ubuntu" charset="0"/>
              <a:ea typeface="Ubuntu" charset="0"/>
              <a:cs typeface="Ubuntu" charset="0"/>
            </a:endParaRPr>
          </a:p>
        </p:txBody>
      </p:sp>
      <p:sp>
        <p:nvSpPr>
          <p:cNvPr id="28" name="TextBox 27"/>
          <p:cNvSpPr txBox="1"/>
          <p:nvPr/>
        </p:nvSpPr>
        <p:spPr>
          <a:xfrm>
            <a:off x="11680907" y="6480700"/>
            <a:ext cx="417250" cy="307777"/>
          </a:xfrm>
          <a:prstGeom prst="rect">
            <a:avLst/>
          </a:prstGeom>
          <a:noFill/>
        </p:spPr>
        <p:txBody>
          <a:bodyPr wrap="square" rtlCol="0">
            <a:spAutoFit/>
          </a:bodyPr>
          <a:lstStyle/>
          <a:p>
            <a:pPr algn="r"/>
            <a:r>
              <a:rPr lang="en-GB" sz="1400" dirty="0" smtClean="0">
                <a:solidFill>
                  <a:schemeClr val="tx1">
                    <a:lumMod val="50000"/>
                    <a:lumOff val="50000"/>
                  </a:schemeClr>
                </a:solidFill>
                <a:latin typeface="Ubuntu" charset="0"/>
                <a:ea typeface="Ubuntu" charset="0"/>
                <a:cs typeface="Ubuntu" charset="0"/>
              </a:rPr>
              <a:t>7</a:t>
            </a:r>
            <a:endParaRPr lang="en-GB" sz="3000" b="0" i="0" dirty="0" smtClean="0">
              <a:solidFill>
                <a:schemeClr val="tx1">
                  <a:lumMod val="50000"/>
                  <a:lumOff val="50000"/>
                </a:schemeClr>
              </a:solidFill>
              <a:latin typeface="Ubuntu" charset="0"/>
              <a:ea typeface="Ubuntu" charset="0"/>
              <a:cs typeface="Ubuntu" charset="0"/>
            </a:endParaRPr>
          </a:p>
        </p:txBody>
      </p:sp>
      <p:pic>
        <p:nvPicPr>
          <p:cNvPr id="3" name="Picture 2"/>
          <p:cNvPicPr>
            <a:picLocks noChangeAspect="1"/>
          </p:cNvPicPr>
          <p:nvPr/>
        </p:nvPicPr>
        <p:blipFill rotWithShape="1">
          <a:blip r:embed="rId5"/>
          <a:srcRect l="17369" t="37495" r="37675" b="29908"/>
          <a:stretch/>
        </p:blipFill>
        <p:spPr>
          <a:xfrm>
            <a:off x="-5447" y="1767089"/>
            <a:ext cx="6068329" cy="2475061"/>
          </a:xfrm>
          <a:prstGeom prst="rect">
            <a:avLst/>
          </a:prstGeom>
        </p:spPr>
      </p:pic>
      <p:pic>
        <p:nvPicPr>
          <p:cNvPr id="12" name="Picture 11"/>
          <p:cNvPicPr>
            <a:picLocks noChangeAspect="1"/>
          </p:cNvPicPr>
          <p:nvPr/>
        </p:nvPicPr>
        <p:blipFill rotWithShape="1">
          <a:blip r:embed="rId6"/>
          <a:srcRect l="17475" t="39921" r="38888" b="28833"/>
          <a:stretch/>
        </p:blipFill>
        <p:spPr>
          <a:xfrm>
            <a:off x="6194977" y="1808513"/>
            <a:ext cx="5991576" cy="2413274"/>
          </a:xfrm>
          <a:prstGeom prst="rect">
            <a:avLst/>
          </a:prstGeom>
        </p:spPr>
      </p:pic>
      <p:pic>
        <p:nvPicPr>
          <p:cNvPr id="13" name="Picture 12"/>
          <p:cNvPicPr>
            <a:picLocks noChangeAspect="1"/>
          </p:cNvPicPr>
          <p:nvPr/>
        </p:nvPicPr>
        <p:blipFill rotWithShape="1">
          <a:blip r:embed="rId7"/>
          <a:srcRect l="17223" t="57250" r="27979" b="15814"/>
          <a:stretch/>
        </p:blipFill>
        <p:spPr>
          <a:xfrm>
            <a:off x="37046" y="4362354"/>
            <a:ext cx="9062566" cy="2456167"/>
          </a:xfrm>
          <a:prstGeom prst="rect">
            <a:avLst/>
          </a:prstGeom>
        </p:spPr>
      </p:pic>
      <p:sp>
        <p:nvSpPr>
          <p:cNvPr id="31" name="TextBox 30"/>
          <p:cNvSpPr txBox="1"/>
          <p:nvPr/>
        </p:nvSpPr>
        <p:spPr>
          <a:xfrm>
            <a:off x="7835285" y="5280063"/>
            <a:ext cx="2621915" cy="646331"/>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updated weekly</a:t>
            </a:r>
          </a:p>
          <a:p>
            <a:r>
              <a:rPr lang="en-GB" sz="1200" i="0" dirty="0" smtClean="0">
                <a:solidFill>
                  <a:srgbClr val="324F82"/>
                </a:solidFill>
                <a:latin typeface="Ubuntu" charset="0"/>
                <a:ea typeface="Ubuntu" charset="0"/>
                <a:cs typeface="Ubuntu" charset="0"/>
              </a:rPr>
              <a:t>Data correct as of </a:t>
            </a:r>
            <a:r>
              <a:rPr lang="en-GB" sz="1200" b="1" dirty="0" smtClean="0">
                <a:solidFill>
                  <a:srgbClr val="324F82"/>
                </a:solidFill>
                <a:latin typeface="Ubuntu" charset="0"/>
                <a:ea typeface="Ubuntu" charset="0"/>
                <a:cs typeface="Ubuntu" charset="0"/>
              </a:rPr>
              <a:t>23</a:t>
            </a:r>
            <a:r>
              <a:rPr lang="en-GB" sz="1200" b="1" dirty="0" smtClean="0">
                <a:solidFill>
                  <a:srgbClr val="324F82"/>
                </a:solidFill>
                <a:latin typeface="Ubuntu" charset="0"/>
                <a:ea typeface="Ubuntu" charset="0"/>
                <a:cs typeface="Ubuntu" charset="0"/>
              </a:rPr>
              <a:t> </a:t>
            </a:r>
            <a:r>
              <a:rPr lang="en-GB" sz="1200" b="1" dirty="0" smtClean="0">
                <a:solidFill>
                  <a:srgbClr val="324F82"/>
                </a:solidFill>
                <a:latin typeface="Ubuntu" charset="0"/>
                <a:ea typeface="Ubuntu" charset="0"/>
                <a:cs typeface="Ubuntu" charset="0"/>
              </a:rPr>
              <a:t>July </a:t>
            </a:r>
            <a:r>
              <a:rPr lang="en-GB" sz="1200" b="1" dirty="0">
                <a:solidFill>
                  <a:srgbClr val="324F82"/>
                </a:solidFill>
                <a:latin typeface="Ubuntu" charset="0"/>
                <a:ea typeface="Ubuntu" charset="0"/>
                <a:cs typeface="Ubuntu" charset="0"/>
              </a:rPr>
              <a:t>2020</a:t>
            </a:r>
          </a:p>
          <a:p>
            <a:endParaRPr lang="en-GB" sz="1200" b="1" i="0" dirty="0" smtClean="0">
              <a:solidFill>
                <a:srgbClr val="FF0000"/>
              </a:solidFill>
              <a:latin typeface="Ubuntu" charset="0"/>
              <a:ea typeface="Ubuntu" charset="0"/>
              <a:cs typeface="Ubuntu" charset="0"/>
            </a:endParaRPr>
          </a:p>
        </p:txBody>
      </p:sp>
      <p:sp>
        <p:nvSpPr>
          <p:cNvPr id="30" name="TextBox 29"/>
          <p:cNvSpPr txBox="1"/>
          <p:nvPr/>
        </p:nvSpPr>
        <p:spPr>
          <a:xfrm>
            <a:off x="7841669" y="5682346"/>
            <a:ext cx="4074226" cy="646331"/>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extracted from Public Health Wales Rapid COVID-19 surveillance tool, available </a:t>
            </a:r>
            <a:r>
              <a:rPr lang="en-GB" sz="1200" i="0" dirty="0" smtClean="0">
                <a:solidFill>
                  <a:srgbClr val="324F82"/>
                </a:solidFill>
                <a:latin typeface="Ubuntu" charset="0"/>
                <a:ea typeface="Ubuntu" charset="0"/>
                <a:cs typeface="Ubuntu" charset="0"/>
                <a:hlinkClick r:id="rId8"/>
              </a:rPr>
              <a:t>here</a:t>
            </a:r>
            <a:r>
              <a:rPr lang="en-GB" sz="1200" i="0" dirty="0" smtClean="0">
                <a:solidFill>
                  <a:srgbClr val="324F82"/>
                </a:solidFill>
                <a:latin typeface="Ubuntu" charset="0"/>
                <a:ea typeface="Ubuntu" charset="0"/>
                <a:cs typeface="Ubuntu" charset="0"/>
              </a:rPr>
              <a:t> (publically available).</a:t>
            </a:r>
          </a:p>
          <a:p>
            <a:endParaRPr lang="en-GB" sz="1200" i="0" dirty="0" smtClean="0">
              <a:solidFill>
                <a:srgbClr val="324F82"/>
              </a:solidFill>
              <a:latin typeface="Ubuntu" charset="0"/>
              <a:ea typeface="Ubuntu" charset="0"/>
              <a:cs typeface="Ubuntu" charset="0"/>
            </a:endParaRPr>
          </a:p>
        </p:txBody>
      </p:sp>
    </p:spTree>
    <p:extLst>
      <p:ext uri="{BB962C8B-B14F-4D97-AF65-F5344CB8AC3E}">
        <p14:creationId xmlns:p14="http://schemas.microsoft.com/office/powerpoint/2010/main" val="31054536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7" name="Rectangle 6"/>
          <p:cNvSpPr/>
          <p:nvPr/>
        </p:nvSpPr>
        <p:spPr>
          <a:xfrm>
            <a:off x="0" y="728088"/>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a:t>
            </a:r>
            <a:r>
              <a:rPr lang="en-GB" sz="2000" dirty="0">
                <a:solidFill>
                  <a:srgbClr val="E03882"/>
                </a:solidFill>
                <a:latin typeface="Ubuntu" charset="0"/>
                <a:ea typeface="Ubuntu" charset="0"/>
                <a:cs typeface="Ubuntu" charset="0"/>
              </a:rPr>
              <a:t>-</a:t>
            </a:r>
            <a:r>
              <a:rPr lang="en-GB" sz="2000" dirty="0" smtClean="0">
                <a:solidFill>
                  <a:srgbClr val="E03882"/>
                </a:solidFill>
                <a:latin typeface="Ubuntu" charset="0"/>
                <a:ea typeface="Ubuntu" charset="0"/>
                <a:cs typeface="Ubuntu" charset="0"/>
              </a:rPr>
              <a:t> Month 3 </a:t>
            </a:r>
            <a:r>
              <a:rPr lang="en-GB" sz="2000" b="0" i="0" dirty="0" smtClean="0">
                <a:solidFill>
                  <a:srgbClr val="E03882"/>
                </a:solidFill>
                <a:latin typeface="Ubuntu" charset="0"/>
                <a:ea typeface="Ubuntu" charset="0"/>
                <a:cs typeface="Ubuntu" charset="0"/>
              </a:rPr>
              <a:t>2020/21</a:t>
            </a:r>
          </a:p>
        </p:txBody>
      </p:sp>
      <p:sp>
        <p:nvSpPr>
          <p:cNvPr id="17" name="Rectangle 16"/>
          <p:cNvSpPr/>
          <p:nvPr/>
        </p:nvSpPr>
        <p:spPr>
          <a:xfrm>
            <a:off x="477624" y="5378114"/>
            <a:ext cx="11302739" cy="803297"/>
          </a:xfrm>
          <a:prstGeom prst="rect">
            <a:avLst/>
          </a:prstGeom>
        </p:spPr>
        <p:txBody>
          <a:bodyPr wrap="square">
            <a:spAutoFit/>
          </a:bodyPr>
          <a:lstStyle/>
          <a:p>
            <a:pPr lvl="0" algn="just">
              <a:lnSpc>
                <a:spcPct val="115000"/>
              </a:lnSpc>
              <a:spcAft>
                <a:spcPts val="0"/>
              </a:spcAft>
            </a:pP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The cumulative reported position for Public Health Wales is a net surplus of </a:t>
            </a: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£17k</a:t>
            </a: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 This position includes </a:t>
            </a: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£6.298m </a:t>
            </a: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of costs directly related to the Trust’s COVID-19 response. This position includes anticipated income from Welsh Government of </a:t>
            </a: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£236k.  </a:t>
            </a:r>
            <a:endPar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endParaRPr>
          </a:p>
          <a:p>
            <a:pPr lvl="0" algn="just">
              <a:spcAft>
                <a:spcPts val="0"/>
              </a:spcAft>
            </a:pPr>
            <a:endParaRPr lang="en-GB"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1" name="Rectangle 20"/>
          <p:cNvSpPr/>
          <p:nvPr/>
        </p:nvSpPr>
        <p:spPr>
          <a:xfrm>
            <a:off x="477624" y="1729338"/>
            <a:ext cx="11236751" cy="1204945"/>
          </a:xfrm>
          <a:prstGeom prst="rect">
            <a:avLst/>
          </a:prstGeom>
        </p:spPr>
        <p:txBody>
          <a:bodyPr wrap="square">
            <a:spAutoFit/>
          </a:bodyPr>
          <a:lstStyle/>
          <a:p>
            <a:pPr algn="just">
              <a:lnSpc>
                <a:spcPct val="115000"/>
              </a:lnSpc>
              <a:spcBef>
                <a:spcPts val="600"/>
              </a:spcBef>
              <a:spcAft>
                <a:spcPts val="600"/>
              </a:spcAft>
            </a:pP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The purpose of this </a:t>
            </a: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report is </a:t>
            </a: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to outline to the Executive Team and the Board the revenue and capital position for Public Health Wales as at </a:t>
            </a: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30 June </a:t>
            </a: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2020 (</a:t>
            </a: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M3), </a:t>
            </a: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which is also circulated to the Audit and Corporate Governance Committee. </a:t>
            </a: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The </a:t>
            </a: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content of this report is reflected in the Director of Finance commentary that has been submitted to Welsh Government on </a:t>
            </a: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13 July </a:t>
            </a: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2020 as part of the full financial monitoring return for Month 3</a:t>
            </a: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  </a:t>
            </a:r>
            <a:endPar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endParaRPr>
          </a:p>
          <a:p>
            <a:pPr algn="just">
              <a:spcBef>
                <a:spcPts val="600"/>
              </a:spcBef>
              <a:spcAft>
                <a:spcPts val="600"/>
              </a:spcAft>
            </a:pP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The following table highlights </a:t>
            </a: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the performance against the key </a:t>
            </a: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revenue and capital </a:t>
            </a: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financial targets. </a:t>
            </a:r>
            <a:endParaRPr lang="en-GB" sz="14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83" name="TextBox 82"/>
          <p:cNvSpPr txBox="1"/>
          <p:nvPr/>
        </p:nvSpPr>
        <p:spPr>
          <a:xfrm>
            <a:off x="477923" y="1351598"/>
            <a:ext cx="8515157" cy="369332"/>
          </a:xfrm>
          <a:prstGeom prst="rect">
            <a:avLst/>
          </a:prstGeom>
          <a:noFill/>
        </p:spPr>
        <p:txBody>
          <a:bodyPr wrap="square" rtlCol="0">
            <a:spAutoFit/>
          </a:bodyPr>
          <a:lstStyle/>
          <a:p>
            <a:r>
              <a:rPr lang="en-GB" b="0" i="0" dirty="0" smtClean="0">
                <a:solidFill>
                  <a:srgbClr val="324F82"/>
                </a:solidFill>
                <a:latin typeface="Ubuntu" charset="0"/>
                <a:ea typeface="Ubuntu" charset="0"/>
                <a:cs typeface="Ubuntu" charset="0"/>
              </a:rPr>
              <a:t>Summary</a:t>
            </a:r>
          </a:p>
        </p:txBody>
      </p:sp>
      <p:sp>
        <p:nvSpPr>
          <p:cNvPr id="18" name="Right Arrow 17">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ight Arrow 23">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7" name="Rectangle 26">
            <a:hlinkClick r:id="rId2" action="ppaction://hlinksldjump"/>
          </p:cNvPr>
          <p:cNvSpPr/>
          <p:nvPr/>
        </p:nvSpPr>
        <p:spPr>
          <a:xfrm>
            <a:off x="8584833" y="206229"/>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3469047" y="216405"/>
            <a:ext cx="1632858" cy="547852"/>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51690" y="6480700"/>
            <a:ext cx="417250" cy="307777"/>
          </a:xfrm>
          <a:prstGeom prst="rect">
            <a:avLst/>
          </a:prstGeom>
          <a:noFill/>
        </p:spPr>
        <p:txBody>
          <a:bodyPr wrap="square" rtlCol="0">
            <a:spAutoFit/>
          </a:bodyPr>
          <a:lstStyle/>
          <a:p>
            <a:r>
              <a:rPr lang="en-GB" sz="1400" dirty="0">
                <a:solidFill>
                  <a:schemeClr val="bg1"/>
                </a:solidFill>
                <a:latin typeface="Ubuntu" charset="0"/>
                <a:ea typeface="Ubuntu" charset="0"/>
                <a:cs typeface="Ubuntu" charset="0"/>
              </a:rPr>
              <a:t>8</a:t>
            </a:r>
            <a:endParaRPr lang="en-GB" sz="3000" b="0" i="0" dirty="0" smtClean="0">
              <a:solidFill>
                <a:schemeClr val="bg1"/>
              </a:solidFill>
              <a:latin typeface="Ubuntu" charset="0"/>
              <a:ea typeface="Ubuntu" charset="0"/>
              <a:cs typeface="Ubuntu" charset="0"/>
            </a:endParaRPr>
          </a:p>
        </p:txBody>
      </p:sp>
      <p:sp>
        <p:nvSpPr>
          <p:cNvPr id="19" name="Content Placeholder 4"/>
          <p:cNvSpPr>
            <a:spLocks noGrp="1"/>
          </p:cNvSpPr>
          <p:nvPr>
            <p:ph sz="quarter" idx="14"/>
          </p:nvPr>
        </p:nvSpPr>
        <p:spPr>
          <a:xfrm>
            <a:off x="3652911" y="385178"/>
            <a:ext cx="1321516" cy="184666"/>
          </a:xfrm>
        </p:spPr>
        <p:txBody>
          <a:bodyPr/>
          <a:lstStyle/>
          <a:p>
            <a:pPr marL="0" indent="0" algn="ctr">
              <a:buNone/>
            </a:pPr>
            <a:r>
              <a:rPr lang="en-GB" sz="1200" b="1" dirty="0" smtClean="0">
                <a:latin typeface="Ubuntu"/>
              </a:rPr>
              <a:t>COVID-19</a:t>
            </a:r>
            <a:endParaRPr lang="en-GB" sz="1200" b="1" dirty="0">
              <a:latin typeface="Ubuntu"/>
            </a:endParaRPr>
          </a:p>
        </p:txBody>
      </p:sp>
      <p:grpSp>
        <p:nvGrpSpPr>
          <p:cNvPr id="12" name="Group 7"/>
          <p:cNvGrpSpPr>
            <a:grpSpLocks noChangeAspect="1"/>
          </p:cNvGrpSpPr>
          <p:nvPr/>
        </p:nvGrpSpPr>
        <p:grpSpPr bwMode="auto">
          <a:xfrm>
            <a:off x="2831281" y="2942571"/>
            <a:ext cx="6219256" cy="2366275"/>
            <a:chOff x="1959" y="1953"/>
            <a:chExt cx="3196" cy="1216"/>
          </a:xfrm>
        </p:grpSpPr>
        <p:sp>
          <p:nvSpPr>
            <p:cNvPr id="14" name="AutoShape 6"/>
            <p:cNvSpPr>
              <a:spLocks noChangeAspect="1" noChangeArrowheads="1" noTextEdit="1"/>
            </p:cNvSpPr>
            <p:nvPr/>
          </p:nvSpPr>
          <p:spPr bwMode="auto">
            <a:xfrm>
              <a:off x="1959" y="1953"/>
              <a:ext cx="3130" cy="1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 name="Rectangle 8"/>
            <p:cNvSpPr>
              <a:spLocks noChangeArrowheads="1"/>
            </p:cNvSpPr>
            <p:nvPr/>
          </p:nvSpPr>
          <p:spPr bwMode="auto">
            <a:xfrm>
              <a:off x="1959" y="1953"/>
              <a:ext cx="3130" cy="258"/>
            </a:xfrm>
            <a:prstGeom prst="rect">
              <a:avLst/>
            </a:prstGeom>
            <a:solidFill>
              <a:srgbClr val="2F75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3" name="Rectangle 9"/>
            <p:cNvSpPr>
              <a:spLocks noChangeArrowheads="1"/>
            </p:cNvSpPr>
            <p:nvPr/>
          </p:nvSpPr>
          <p:spPr bwMode="auto">
            <a:xfrm>
              <a:off x="5083" y="1953"/>
              <a:ext cx="72" cy="25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0" name="Rectangle 10"/>
            <p:cNvSpPr>
              <a:spLocks noChangeArrowheads="1"/>
            </p:cNvSpPr>
            <p:nvPr/>
          </p:nvSpPr>
          <p:spPr bwMode="auto">
            <a:xfrm>
              <a:off x="1959" y="2205"/>
              <a:ext cx="1214" cy="95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1" name="Rectangle 11"/>
            <p:cNvSpPr>
              <a:spLocks noChangeArrowheads="1"/>
            </p:cNvSpPr>
            <p:nvPr/>
          </p:nvSpPr>
          <p:spPr bwMode="auto">
            <a:xfrm>
              <a:off x="3167" y="2205"/>
              <a:ext cx="504" cy="958"/>
            </a:xfrm>
            <a:prstGeom prst="rect">
              <a:avLst/>
            </a:prstGeom>
            <a:solidFill>
              <a:srgbClr val="C6E0B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4" name="Rectangle 12"/>
            <p:cNvSpPr>
              <a:spLocks noChangeArrowheads="1"/>
            </p:cNvSpPr>
            <p:nvPr/>
          </p:nvSpPr>
          <p:spPr bwMode="auto">
            <a:xfrm>
              <a:off x="3665" y="2205"/>
              <a:ext cx="487" cy="95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5" name="Rectangle 13"/>
            <p:cNvSpPr>
              <a:spLocks noChangeArrowheads="1"/>
            </p:cNvSpPr>
            <p:nvPr/>
          </p:nvSpPr>
          <p:spPr bwMode="auto">
            <a:xfrm>
              <a:off x="4146" y="2205"/>
              <a:ext cx="553" cy="958"/>
            </a:xfrm>
            <a:prstGeom prst="rect">
              <a:avLst/>
            </a:prstGeom>
            <a:solidFill>
              <a:srgbClr val="A9D08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6" name="Rectangle 14"/>
            <p:cNvSpPr>
              <a:spLocks noChangeArrowheads="1"/>
            </p:cNvSpPr>
            <p:nvPr/>
          </p:nvSpPr>
          <p:spPr bwMode="auto">
            <a:xfrm>
              <a:off x="5083" y="2205"/>
              <a:ext cx="72" cy="95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7" name="Rectangle 15"/>
            <p:cNvSpPr>
              <a:spLocks noChangeArrowheads="1"/>
            </p:cNvSpPr>
            <p:nvPr/>
          </p:nvSpPr>
          <p:spPr bwMode="auto">
            <a:xfrm>
              <a:off x="2434" y="1965"/>
              <a:ext cx="312"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smtClean="0">
                  <a:ln>
                    <a:noFill/>
                  </a:ln>
                  <a:solidFill>
                    <a:srgbClr val="FFFFFF"/>
                  </a:solidFill>
                  <a:effectLst/>
                  <a:latin typeface="Calibri" panose="020F0502020204030204" pitchFamily="34" charset="0"/>
                </a:rPr>
                <a:t>Target</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68" name="Rectangle 16"/>
            <p:cNvSpPr>
              <a:spLocks noChangeArrowheads="1"/>
            </p:cNvSpPr>
            <p:nvPr/>
          </p:nvSpPr>
          <p:spPr bwMode="auto">
            <a:xfrm>
              <a:off x="3263" y="1965"/>
              <a:ext cx="378"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smtClean="0">
                  <a:ln>
                    <a:noFill/>
                  </a:ln>
                  <a:solidFill>
                    <a:srgbClr val="FFFFFF"/>
                  </a:solidFill>
                  <a:effectLst/>
                  <a:latin typeface="Calibri" panose="020F0502020204030204" pitchFamily="34" charset="0"/>
                </a:rPr>
                <a:t>Current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69" name="Rectangle 17"/>
            <p:cNvSpPr>
              <a:spLocks noChangeArrowheads="1"/>
            </p:cNvSpPr>
            <p:nvPr/>
          </p:nvSpPr>
          <p:spPr bwMode="auto">
            <a:xfrm>
              <a:off x="3281" y="2091"/>
              <a:ext cx="324"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smtClean="0">
                  <a:ln>
                    <a:noFill/>
                  </a:ln>
                  <a:solidFill>
                    <a:srgbClr val="FFFFFF"/>
                  </a:solidFill>
                  <a:effectLst/>
                  <a:latin typeface="Calibri" panose="020F0502020204030204" pitchFamily="34" charset="0"/>
                </a:rPr>
                <a:t>Month</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70" name="Rectangle 18"/>
            <p:cNvSpPr>
              <a:spLocks noChangeArrowheads="1"/>
            </p:cNvSpPr>
            <p:nvPr/>
          </p:nvSpPr>
          <p:spPr bwMode="auto">
            <a:xfrm>
              <a:off x="3761" y="1965"/>
              <a:ext cx="360"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smtClean="0">
                  <a:ln>
                    <a:noFill/>
                  </a:ln>
                  <a:solidFill>
                    <a:srgbClr val="FFFFFF"/>
                  </a:solidFill>
                  <a:effectLst/>
                  <a:latin typeface="Calibri" panose="020F0502020204030204" pitchFamily="34" charset="0"/>
                </a:rPr>
                <a:t>Year to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71" name="Rectangle 19"/>
            <p:cNvSpPr>
              <a:spLocks noChangeArrowheads="1"/>
            </p:cNvSpPr>
            <p:nvPr/>
          </p:nvSpPr>
          <p:spPr bwMode="auto">
            <a:xfrm>
              <a:off x="3815" y="2091"/>
              <a:ext cx="240"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smtClean="0">
                  <a:ln>
                    <a:noFill/>
                  </a:ln>
                  <a:solidFill>
                    <a:srgbClr val="FFFFFF"/>
                  </a:solidFill>
                  <a:effectLst/>
                  <a:latin typeface="Calibri" panose="020F0502020204030204" pitchFamily="34" charset="0"/>
                </a:rPr>
                <a:t>Date</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72" name="Rectangle 20"/>
            <p:cNvSpPr>
              <a:spLocks noChangeArrowheads="1"/>
            </p:cNvSpPr>
            <p:nvPr/>
          </p:nvSpPr>
          <p:spPr bwMode="auto">
            <a:xfrm>
              <a:off x="4236" y="1965"/>
              <a:ext cx="439"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smtClean="0">
                  <a:ln>
                    <a:noFill/>
                  </a:ln>
                  <a:solidFill>
                    <a:srgbClr val="FFFFFF"/>
                  </a:solidFill>
                  <a:effectLst/>
                  <a:latin typeface="Calibri" panose="020F0502020204030204" pitchFamily="34" charset="0"/>
                </a:rPr>
                <a:t>Year-end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73" name="Rectangle 21"/>
            <p:cNvSpPr>
              <a:spLocks noChangeArrowheads="1"/>
            </p:cNvSpPr>
            <p:nvPr/>
          </p:nvSpPr>
          <p:spPr bwMode="auto">
            <a:xfrm>
              <a:off x="4248" y="2091"/>
              <a:ext cx="391"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smtClean="0">
                  <a:ln>
                    <a:noFill/>
                  </a:ln>
                  <a:solidFill>
                    <a:srgbClr val="FFFFFF"/>
                  </a:solidFill>
                  <a:effectLst/>
                  <a:latin typeface="Calibri" panose="020F0502020204030204" pitchFamily="34" charset="0"/>
                </a:rPr>
                <a:t>Forecast</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74" name="Rectangle 22"/>
            <p:cNvSpPr>
              <a:spLocks noChangeArrowheads="1"/>
            </p:cNvSpPr>
            <p:nvPr/>
          </p:nvSpPr>
          <p:spPr bwMode="auto">
            <a:xfrm>
              <a:off x="4759" y="1965"/>
              <a:ext cx="330"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smtClean="0">
                  <a:ln>
                    <a:noFill/>
                  </a:ln>
                  <a:solidFill>
                    <a:srgbClr val="FFFFFF"/>
                  </a:solidFill>
                  <a:effectLst/>
                  <a:latin typeface="Calibri" panose="020F0502020204030204" pitchFamily="34" charset="0"/>
                </a:rPr>
                <a:t>Traffic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75" name="Rectangle 23"/>
            <p:cNvSpPr>
              <a:spLocks noChangeArrowheads="1"/>
            </p:cNvSpPr>
            <p:nvPr/>
          </p:nvSpPr>
          <p:spPr bwMode="auto">
            <a:xfrm>
              <a:off x="4789" y="2091"/>
              <a:ext cx="252"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smtClean="0">
                  <a:ln>
                    <a:noFill/>
                  </a:ln>
                  <a:solidFill>
                    <a:srgbClr val="FFFFFF"/>
                  </a:solidFill>
                  <a:effectLst/>
                  <a:latin typeface="Calibri" panose="020F0502020204030204" pitchFamily="34" charset="0"/>
                </a:rPr>
                <a:t>Light</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76" name="Rectangle 24"/>
            <p:cNvSpPr>
              <a:spLocks noChangeArrowheads="1"/>
            </p:cNvSpPr>
            <p:nvPr/>
          </p:nvSpPr>
          <p:spPr bwMode="auto">
            <a:xfrm>
              <a:off x="1977" y="2253"/>
              <a:ext cx="920"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smtClean="0">
                  <a:ln>
                    <a:noFill/>
                  </a:ln>
                  <a:effectLst/>
                  <a:latin typeface="Calibri" panose="020F0502020204030204" pitchFamily="34" charset="0"/>
                </a:rPr>
                <a:t>Revenue financial target</a:t>
              </a:r>
              <a:r>
                <a:rPr kumimoji="0" lang="en-US" altLang="en-US" sz="1100" b="1" i="0" u="none" strike="noStrike" cap="none" normalizeH="0" baseline="0" dirty="0" smtClean="0">
                  <a:ln>
                    <a:noFill/>
                  </a:ln>
                  <a:solidFill>
                    <a:srgbClr val="FF0000"/>
                  </a:solidFill>
                  <a:effectLst/>
                  <a:latin typeface="Calibri" panose="020F0502020204030204" pitchFamily="34" charset="0"/>
                </a:rPr>
                <a:t>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77" name="Rectangle 25"/>
            <p:cNvSpPr>
              <a:spLocks noChangeArrowheads="1"/>
            </p:cNvSpPr>
            <p:nvPr/>
          </p:nvSpPr>
          <p:spPr bwMode="auto">
            <a:xfrm>
              <a:off x="1977" y="2372"/>
              <a:ext cx="1739"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smtClean="0">
                  <a:ln>
                    <a:noFill/>
                  </a:ln>
                  <a:effectLst/>
                  <a:latin typeface="Calibri" panose="020F0502020204030204" pitchFamily="34" charset="0"/>
                </a:rPr>
                <a:t>Deficit/(Surplus)                                                        </a:t>
              </a:r>
              <a:endParaRPr kumimoji="0" lang="en-US" altLang="en-US" sz="1800" b="0" i="0" u="none" strike="noStrike" cap="none" normalizeH="0" baseline="0" dirty="0" smtClean="0">
                <a:ln>
                  <a:noFill/>
                </a:ln>
                <a:effectLst/>
              </a:endParaRPr>
            </a:p>
          </p:txBody>
        </p:sp>
        <p:sp>
          <p:nvSpPr>
            <p:cNvPr id="78" name="Rectangle 26"/>
            <p:cNvSpPr>
              <a:spLocks noChangeArrowheads="1"/>
            </p:cNvSpPr>
            <p:nvPr/>
          </p:nvSpPr>
          <p:spPr bwMode="auto">
            <a:xfrm>
              <a:off x="3347" y="2312"/>
              <a:ext cx="216"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smtClean="0">
                  <a:ln>
                    <a:noFill/>
                  </a:ln>
                  <a:solidFill>
                    <a:srgbClr val="000000"/>
                  </a:solidFill>
                  <a:effectLst/>
                  <a:latin typeface="Calibri" panose="020F0502020204030204" pitchFamily="34" charset="0"/>
                </a:rPr>
                <a:t>(1K)</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79" name="Rectangle 27"/>
            <p:cNvSpPr>
              <a:spLocks noChangeArrowheads="1"/>
            </p:cNvSpPr>
            <p:nvPr/>
          </p:nvSpPr>
          <p:spPr bwMode="auto">
            <a:xfrm>
              <a:off x="3815" y="2312"/>
              <a:ext cx="264"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smtClean="0">
                  <a:ln>
                    <a:noFill/>
                  </a:ln>
                  <a:solidFill>
                    <a:srgbClr val="000000"/>
                  </a:solidFill>
                  <a:effectLst/>
                  <a:latin typeface="Calibri" panose="020F0502020204030204" pitchFamily="34" charset="0"/>
                </a:rPr>
                <a:t>(17K)</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80" name="Rectangle 28"/>
            <p:cNvSpPr>
              <a:spLocks noChangeArrowheads="1"/>
            </p:cNvSpPr>
            <p:nvPr/>
          </p:nvSpPr>
          <p:spPr bwMode="auto">
            <a:xfrm>
              <a:off x="4224" y="2312"/>
              <a:ext cx="475"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smtClean="0">
                  <a:ln>
                    <a:noFill/>
                  </a:ln>
                  <a:solidFill>
                    <a:srgbClr val="000000"/>
                  </a:solidFill>
                  <a:effectLst/>
                  <a:latin typeface="Calibri" panose="020F0502020204030204" pitchFamily="34" charset="0"/>
                </a:rPr>
                <a:t>Breakeven</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81" name="Rectangle 29"/>
            <p:cNvSpPr>
              <a:spLocks noChangeArrowheads="1"/>
            </p:cNvSpPr>
            <p:nvPr/>
          </p:nvSpPr>
          <p:spPr bwMode="auto">
            <a:xfrm>
              <a:off x="1977" y="2630"/>
              <a:ext cx="1523"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smtClean="0">
                  <a:ln>
                    <a:noFill/>
                  </a:ln>
                  <a:effectLst/>
                  <a:latin typeface="Calibri" panose="020F0502020204030204" pitchFamily="34" charset="0"/>
                </a:rPr>
                <a:t>Capital financial target                                  </a:t>
              </a:r>
              <a:endParaRPr kumimoji="0" lang="en-US" altLang="en-US" sz="1800" b="0" i="0" u="none" strike="noStrike" cap="none" normalizeH="0" baseline="0" dirty="0" smtClean="0">
                <a:ln>
                  <a:noFill/>
                </a:ln>
                <a:effectLst/>
              </a:endParaRPr>
            </a:p>
          </p:txBody>
        </p:sp>
        <p:sp>
          <p:nvSpPr>
            <p:cNvPr id="82" name="Rectangle 30"/>
            <p:cNvSpPr>
              <a:spLocks noChangeArrowheads="1"/>
            </p:cNvSpPr>
            <p:nvPr/>
          </p:nvSpPr>
          <p:spPr bwMode="auto">
            <a:xfrm>
              <a:off x="3335" y="2630"/>
              <a:ext cx="18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smtClean="0">
                  <a:ln>
                    <a:noFill/>
                  </a:ln>
                  <a:effectLst/>
                  <a:latin typeface="Calibri" panose="020F0502020204030204" pitchFamily="34" charset="0"/>
                </a:rPr>
                <a:t>281K</a:t>
              </a:r>
              <a:endParaRPr kumimoji="0" lang="en-US" altLang="en-US" sz="1800" b="0" i="0" u="none" strike="noStrike" cap="none" normalizeH="0" baseline="0" dirty="0" smtClean="0">
                <a:ln>
                  <a:noFill/>
                </a:ln>
                <a:effectLst/>
              </a:endParaRPr>
            </a:p>
          </p:txBody>
        </p:sp>
        <p:sp>
          <p:nvSpPr>
            <p:cNvPr id="84" name="Rectangle 31"/>
            <p:cNvSpPr>
              <a:spLocks noChangeArrowheads="1"/>
            </p:cNvSpPr>
            <p:nvPr/>
          </p:nvSpPr>
          <p:spPr bwMode="auto">
            <a:xfrm>
              <a:off x="3797" y="2630"/>
              <a:ext cx="253"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smtClean="0">
                  <a:ln>
                    <a:noFill/>
                  </a:ln>
                  <a:solidFill>
                    <a:srgbClr val="000000"/>
                  </a:solidFill>
                  <a:effectLst/>
                  <a:latin typeface="Calibri" panose="020F0502020204030204" pitchFamily="34" charset="0"/>
                </a:rPr>
                <a:t>1,070K</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85" name="Rectangle 32"/>
            <p:cNvSpPr>
              <a:spLocks noChangeArrowheads="1"/>
            </p:cNvSpPr>
            <p:nvPr/>
          </p:nvSpPr>
          <p:spPr bwMode="auto">
            <a:xfrm>
              <a:off x="4224" y="2630"/>
              <a:ext cx="475"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smtClean="0">
                  <a:ln>
                    <a:noFill/>
                  </a:ln>
                  <a:solidFill>
                    <a:srgbClr val="000000"/>
                  </a:solidFill>
                  <a:effectLst/>
                  <a:latin typeface="Calibri" panose="020F0502020204030204" pitchFamily="34" charset="0"/>
                </a:rPr>
                <a:t>Breakeven</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86" name="Rectangle 33"/>
            <p:cNvSpPr>
              <a:spLocks noChangeArrowheads="1"/>
            </p:cNvSpPr>
            <p:nvPr/>
          </p:nvSpPr>
          <p:spPr bwMode="auto">
            <a:xfrm>
              <a:off x="1977" y="2947"/>
              <a:ext cx="1532"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smtClean="0">
                  <a:ln>
                    <a:noFill/>
                  </a:ln>
                  <a:effectLst/>
                  <a:latin typeface="Calibri" panose="020F0502020204030204" pitchFamily="34" charset="0"/>
                </a:rPr>
                <a:t>Public Sector Payment Policy                       </a:t>
              </a:r>
              <a:endParaRPr kumimoji="0" lang="en-US" altLang="en-US" sz="1800" b="0" i="0" u="none" strike="noStrike" cap="none" normalizeH="0" baseline="0" dirty="0" smtClean="0">
                <a:ln>
                  <a:noFill/>
                </a:ln>
                <a:effectLst/>
              </a:endParaRPr>
            </a:p>
          </p:txBody>
        </p:sp>
        <p:sp>
          <p:nvSpPr>
            <p:cNvPr id="87" name="Rectangle 34"/>
            <p:cNvSpPr>
              <a:spLocks noChangeArrowheads="1"/>
            </p:cNvSpPr>
            <p:nvPr/>
          </p:nvSpPr>
          <p:spPr bwMode="auto">
            <a:xfrm>
              <a:off x="3347" y="2947"/>
              <a:ext cx="222"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smtClean="0">
                  <a:ln>
                    <a:noFill/>
                  </a:ln>
                  <a:solidFill>
                    <a:srgbClr val="000000"/>
                  </a:solidFill>
                  <a:effectLst/>
                  <a:latin typeface="Calibri" panose="020F0502020204030204" pitchFamily="34" charset="0"/>
                </a:rPr>
                <a:t>96%</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88" name="Rectangle 35"/>
            <p:cNvSpPr>
              <a:spLocks noChangeArrowheads="1"/>
            </p:cNvSpPr>
            <p:nvPr/>
          </p:nvSpPr>
          <p:spPr bwMode="auto">
            <a:xfrm>
              <a:off x="3779" y="2947"/>
              <a:ext cx="348"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smtClean="0">
                  <a:ln>
                    <a:noFill/>
                  </a:ln>
                  <a:solidFill>
                    <a:srgbClr val="000000"/>
                  </a:solidFill>
                  <a:effectLst/>
                  <a:latin typeface="Calibri" panose="020F0502020204030204" pitchFamily="34" charset="0"/>
                </a:rPr>
                <a:t>95.89%</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89" name="Rectangle 36"/>
            <p:cNvSpPr>
              <a:spLocks noChangeArrowheads="1"/>
            </p:cNvSpPr>
            <p:nvPr/>
          </p:nvSpPr>
          <p:spPr bwMode="auto">
            <a:xfrm>
              <a:off x="4326" y="2947"/>
              <a:ext cx="270"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smtClean="0">
                  <a:ln>
                    <a:noFill/>
                  </a:ln>
                  <a:solidFill>
                    <a:srgbClr val="000000"/>
                  </a:solidFill>
                  <a:effectLst/>
                  <a:latin typeface="Calibri" panose="020F0502020204030204" pitchFamily="34" charset="0"/>
                </a:rPr>
                <a:t>&gt;95%</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90" name="Rectangle 37"/>
            <p:cNvSpPr>
              <a:spLocks noChangeArrowheads="1"/>
            </p:cNvSpPr>
            <p:nvPr/>
          </p:nvSpPr>
          <p:spPr bwMode="auto">
            <a:xfrm>
              <a:off x="3665" y="1953"/>
              <a:ext cx="6" cy="1"/>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1" name="Rectangle 38"/>
            <p:cNvSpPr>
              <a:spLocks noChangeArrowheads="1"/>
            </p:cNvSpPr>
            <p:nvPr/>
          </p:nvSpPr>
          <p:spPr bwMode="auto">
            <a:xfrm>
              <a:off x="4146" y="1953"/>
              <a:ext cx="6" cy="1"/>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2" name="Rectangle 39"/>
            <p:cNvSpPr>
              <a:spLocks noChangeArrowheads="1"/>
            </p:cNvSpPr>
            <p:nvPr/>
          </p:nvSpPr>
          <p:spPr bwMode="auto">
            <a:xfrm>
              <a:off x="4693" y="1953"/>
              <a:ext cx="6" cy="1"/>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3" name="Line 40"/>
            <p:cNvSpPr>
              <a:spLocks noChangeShapeType="1"/>
            </p:cNvSpPr>
            <p:nvPr/>
          </p:nvSpPr>
          <p:spPr bwMode="auto">
            <a:xfrm>
              <a:off x="1965" y="1953"/>
              <a:ext cx="3124" cy="0"/>
            </a:xfrm>
            <a:prstGeom prst="line">
              <a:avLst/>
            </a:prstGeom>
            <a:noFill/>
            <a:ln w="0">
              <a:solidFill>
                <a:srgbClr val="0070C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4" name="Rectangle 41"/>
            <p:cNvSpPr>
              <a:spLocks noChangeArrowheads="1"/>
            </p:cNvSpPr>
            <p:nvPr/>
          </p:nvSpPr>
          <p:spPr bwMode="auto">
            <a:xfrm>
              <a:off x="1965" y="1953"/>
              <a:ext cx="3124" cy="6"/>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5" name="Rectangle 42"/>
            <p:cNvSpPr>
              <a:spLocks noChangeArrowheads="1"/>
            </p:cNvSpPr>
            <p:nvPr/>
          </p:nvSpPr>
          <p:spPr bwMode="auto">
            <a:xfrm>
              <a:off x="5083" y="1953"/>
              <a:ext cx="6" cy="1"/>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6" name="Line 43"/>
            <p:cNvSpPr>
              <a:spLocks noChangeShapeType="1"/>
            </p:cNvSpPr>
            <p:nvPr/>
          </p:nvSpPr>
          <p:spPr bwMode="auto">
            <a:xfrm>
              <a:off x="1965" y="2205"/>
              <a:ext cx="3124" cy="0"/>
            </a:xfrm>
            <a:prstGeom prst="line">
              <a:avLst/>
            </a:prstGeom>
            <a:noFill/>
            <a:ln w="0">
              <a:solidFill>
                <a:srgbClr val="0070C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7" name="Rectangle 44"/>
            <p:cNvSpPr>
              <a:spLocks noChangeArrowheads="1"/>
            </p:cNvSpPr>
            <p:nvPr/>
          </p:nvSpPr>
          <p:spPr bwMode="auto">
            <a:xfrm>
              <a:off x="1965" y="2205"/>
              <a:ext cx="3124" cy="6"/>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8" name="Line 45"/>
            <p:cNvSpPr>
              <a:spLocks noChangeShapeType="1"/>
            </p:cNvSpPr>
            <p:nvPr/>
          </p:nvSpPr>
          <p:spPr bwMode="auto">
            <a:xfrm>
              <a:off x="1965" y="2522"/>
              <a:ext cx="3124" cy="0"/>
            </a:xfrm>
            <a:prstGeom prst="line">
              <a:avLst/>
            </a:prstGeom>
            <a:noFill/>
            <a:ln w="0">
              <a:solidFill>
                <a:srgbClr val="0070C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9" name="Rectangle 46"/>
            <p:cNvSpPr>
              <a:spLocks noChangeArrowheads="1"/>
            </p:cNvSpPr>
            <p:nvPr/>
          </p:nvSpPr>
          <p:spPr bwMode="auto">
            <a:xfrm>
              <a:off x="1965" y="2522"/>
              <a:ext cx="3124" cy="6"/>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0" name="Line 47"/>
            <p:cNvSpPr>
              <a:spLocks noChangeShapeType="1"/>
            </p:cNvSpPr>
            <p:nvPr/>
          </p:nvSpPr>
          <p:spPr bwMode="auto">
            <a:xfrm>
              <a:off x="1965" y="2840"/>
              <a:ext cx="3124" cy="0"/>
            </a:xfrm>
            <a:prstGeom prst="line">
              <a:avLst/>
            </a:prstGeom>
            <a:noFill/>
            <a:ln w="0">
              <a:solidFill>
                <a:srgbClr val="0070C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1" name="Rectangle 48"/>
            <p:cNvSpPr>
              <a:spLocks noChangeArrowheads="1"/>
            </p:cNvSpPr>
            <p:nvPr/>
          </p:nvSpPr>
          <p:spPr bwMode="auto">
            <a:xfrm>
              <a:off x="1965" y="2840"/>
              <a:ext cx="3124" cy="6"/>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2" name="Line 49"/>
            <p:cNvSpPr>
              <a:spLocks noChangeShapeType="1"/>
            </p:cNvSpPr>
            <p:nvPr/>
          </p:nvSpPr>
          <p:spPr bwMode="auto">
            <a:xfrm>
              <a:off x="1959" y="1953"/>
              <a:ext cx="0" cy="1210"/>
            </a:xfrm>
            <a:prstGeom prst="line">
              <a:avLst/>
            </a:prstGeom>
            <a:noFill/>
            <a:ln w="0">
              <a:solidFill>
                <a:srgbClr val="0070C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3" name="Rectangle 50"/>
            <p:cNvSpPr>
              <a:spLocks noChangeArrowheads="1"/>
            </p:cNvSpPr>
            <p:nvPr/>
          </p:nvSpPr>
          <p:spPr bwMode="auto">
            <a:xfrm>
              <a:off x="1959" y="1953"/>
              <a:ext cx="6" cy="121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4" name="Line 51"/>
            <p:cNvSpPr>
              <a:spLocks noChangeShapeType="1"/>
            </p:cNvSpPr>
            <p:nvPr/>
          </p:nvSpPr>
          <p:spPr bwMode="auto">
            <a:xfrm>
              <a:off x="3167" y="1959"/>
              <a:ext cx="0" cy="1204"/>
            </a:xfrm>
            <a:prstGeom prst="line">
              <a:avLst/>
            </a:prstGeom>
            <a:noFill/>
            <a:ln w="0">
              <a:solidFill>
                <a:srgbClr val="0070C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5" name="Rectangle 52"/>
            <p:cNvSpPr>
              <a:spLocks noChangeArrowheads="1"/>
            </p:cNvSpPr>
            <p:nvPr/>
          </p:nvSpPr>
          <p:spPr bwMode="auto">
            <a:xfrm>
              <a:off x="3167" y="1959"/>
              <a:ext cx="6" cy="1204"/>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6" name="Line 53"/>
            <p:cNvSpPr>
              <a:spLocks noChangeShapeType="1"/>
            </p:cNvSpPr>
            <p:nvPr/>
          </p:nvSpPr>
          <p:spPr bwMode="auto">
            <a:xfrm>
              <a:off x="3665" y="1959"/>
              <a:ext cx="0" cy="1204"/>
            </a:xfrm>
            <a:prstGeom prst="line">
              <a:avLst/>
            </a:prstGeom>
            <a:noFill/>
            <a:ln w="0">
              <a:solidFill>
                <a:srgbClr val="0070C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7" name="Rectangle 54"/>
            <p:cNvSpPr>
              <a:spLocks noChangeArrowheads="1"/>
            </p:cNvSpPr>
            <p:nvPr/>
          </p:nvSpPr>
          <p:spPr bwMode="auto">
            <a:xfrm>
              <a:off x="3665" y="1959"/>
              <a:ext cx="6" cy="1204"/>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8" name="Line 55"/>
            <p:cNvSpPr>
              <a:spLocks noChangeShapeType="1"/>
            </p:cNvSpPr>
            <p:nvPr/>
          </p:nvSpPr>
          <p:spPr bwMode="auto">
            <a:xfrm>
              <a:off x="4146" y="1959"/>
              <a:ext cx="0" cy="1204"/>
            </a:xfrm>
            <a:prstGeom prst="line">
              <a:avLst/>
            </a:prstGeom>
            <a:noFill/>
            <a:ln w="0">
              <a:solidFill>
                <a:srgbClr val="0070C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9" name="Rectangle 56"/>
            <p:cNvSpPr>
              <a:spLocks noChangeArrowheads="1"/>
            </p:cNvSpPr>
            <p:nvPr/>
          </p:nvSpPr>
          <p:spPr bwMode="auto">
            <a:xfrm>
              <a:off x="4146" y="1959"/>
              <a:ext cx="6" cy="1204"/>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0" name="Line 57"/>
            <p:cNvSpPr>
              <a:spLocks noChangeShapeType="1"/>
            </p:cNvSpPr>
            <p:nvPr/>
          </p:nvSpPr>
          <p:spPr bwMode="auto">
            <a:xfrm>
              <a:off x="4693" y="1959"/>
              <a:ext cx="0" cy="1204"/>
            </a:xfrm>
            <a:prstGeom prst="line">
              <a:avLst/>
            </a:prstGeom>
            <a:noFill/>
            <a:ln w="0">
              <a:solidFill>
                <a:srgbClr val="0070C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1" name="Rectangle 58"/>
            <p:cNvSpPr>
              <a:spLocks noChangeArrowheads="1"/>
            </p:cNvSpPr>
            <p:nvPr/>
          </p:nvSpPr>
          <p:spPr bwMode="auto">
            <a:xfrm>
              <a:off x="4693" y="1959"/>
              <a:ext cx="6" cy="1204"/>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2" name="Line 59"/>
            <p:cNvSpPr>
              <a:spLocks noChangeShapeType="1"/>
            </p:cNvSpPr>
            <p:nvPr/>
          </p:nvSpPr>
          <p:spPr bwMode="auto">
            <a:xfrm>
              <a:off x="1965" y="3157"/>
              <a:ext cx="3124" cy="0"/>
            </a:xfrm>
            <a:prstGeom prst="line">
              <a:avLst/>
            </a:prstGeom>
            <a:noFill/>
            <a:ln w="0">
              <a:solidFill>
                <a:srgbClr val="0070C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3" name="Rectangle 60"/>
            <p:cNvSpPr>
              <a:spLocks noChangeArrowheads="1"/>
            </p:cNvSpPr>
            <p:nvPr/>
          </p:nvSpPr>
          <p:spPr bwMode="auto">
            <a:xfrm>
              <a:off x="1965" y="3157"/>
              <a:ext cx="3124" cy="6"/>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4" name="Line 61"/>
            <p:cNvSpPr>
              <a:spLocks noChangeShapeType="1"/>
            </p:cNvSpPr>
            <p:nvPr/>
          </p:nvSpPr>
          <p:spPr bwMode="auto">
            <a:xfrm>
              <a:off x="5083" y="1959"/>
              <a:ext cx="0" cy="1204"/>
            </a:xfrm>
            <a:prstGeom prst="line">
              <a:avLst/>
            </a:prstGeom>
            <a:noFill/>
            <a:ln w="0">
              <a:solidFill>
                <a:srgbClr val="0070C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5" name="Rectangle 62"/>
            <p:cNvSpPr>
              <a:spLocks noChangeArrowheads="1"/>
            </p:cNvSpPr>
            <p:nvPr/>
          </p:nvSpPr>
          <p:spPr bwMode="auto">
            <a:xfrm>
              <a:off x="5083" y="1959"/>
              <a:ext cx="6" cy="1204"/>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6" name="Line 63"/>
            <p:cNvSpPr>
              <a:spLocks noChangeShapeType="1"/>
            </p:cNvSpPr>
            <p:nvPr/>
          </p:nvSpPr>
          <p:spPr bwMode="auto">
            <a:xfrm>
              <a:off x="1959" y="3163"/>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7" name="Rectangle 64"/>
            <p:cNvSpPr>
              <a:spLocks noChangeArrowheads="1"/>
            </p:cNvSpPr>
            <p:nvPr/>
          </p:nvSpPr>
          <p:spPr bwMode="auto">
            <a:xfrm>
              <a:off x="1959" y="3163"/>
              <a:ext cx="6" cy="6"/>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8" name="Line 65"/>
            <p:cNvSpPr>
              <a:spLocks noChangeShapeType="1"/>
            </p:cNvSpPr>
            <p:nvPr/>
          </p:nvSpPr>
          <p:spPr bwMode="auto">
            <a:xfrm>
              <a:off x="3167" y="3163"/>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9" name="Rectangle 66"/>
            <p:cNvSpPr>
              <a:spLocks noChangeArrowheads="1"/>
            </p:cNvSpPr>
            <p:nvPr/>
          </p:nvSpPr>
          <p:spPr bwMode="auto">
            <a:xfrm>
              <a:off x="3167" y="3163"/>
              <a:ext cx="6" cy="6"/>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0" name="Line 67"/>
            <p:cNvSpPr>
              <a:spLocks noChangeShapeType="1"/>
            </p:cNvSpPr>
            <p:nvPr/>
          </p:nvSpPr>
          <p:spPr bwMode="auto">
            <a:xfrm>
              <a:off x="3665" y="3163"/>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1" name="Rectangle 68"/>
            <p:cNvSpPr>
              <a:spLocks noChangeArrowheads="1"/>
            </p:cNvSpPr>
            <p:nvPr/>
          </p:nvSpPr>
          <p:spPr bwMode="auto">
            <a:xfrm>
              <a:off x="3665" y="3163"/>
              <a:ext cx="6" cy="6"/>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2" name="Line 69"/>
            <p:cNvSpPr>
              <a:spLocks noChangeShapeType="1"/>
            </p:cNvSpPr>
            <p:nvPr/>
          </p:nvSpPr>
          <p:spPr bwMode="auto">
            <a:xfrm>
              <a:off x="4146" y="3163"/>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3" name="Rectangle 70"/>
            <p:cNvSpPr>
              <a:spLocks noChangeArrowheads="1"/>
            </p:cNvSpPr>
            <p:nvPr/>
          </p:nvSpPr>
          <p:spPr bwMode="auto">
            <a:xfrm>
              <a:off x="4146" y="3163"/>
              <a:ext cx="6" cy="6"/>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4" name="Line 71"/>
            <p:cNvSpPr>
              <a:spLocks noChangeShapeType="1"/>
            </p:cNvSpPr>
            <p:nvPr/>
          </p:nvSpPr>
          <p:spPr bwMode="auto">
            <a:xfrm>
              <a:off x="4693" y="3163"/>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5" name="Rectangle 72"/>
            <p:cNvSpPr>
              <a:spLocks noChangeArrowheads="1"/>
            </p:cNvSpPr>
            <p:nvPr/>
          </p:nvSpPr>
          <p:spPr bwMode="auto">
            <a:xfrm>
              <a:off x="4693" y="3163"/>
              <a:ext cx="6" cy="6"/>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6" name="Line 73"/>
            <p:cNvSpPr>
              <a:spLocks noChangeShapeType="1"/>
            </p:cNvSpPr>
            <p:nvPr/>
          </p:nvSpPr>
          <p:spPr bwMode="auto">
            <a:xfrm>
              <a:off x="5083" y="3163"/>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7" name="Rectangle 74"/>
            <p:cNvSpPr>
              <a:spLocks noChangeArrowheads="1"/>
            </p:cNvSpPr>
            <p:nvPr/>
          </p:nvSpPr>
          <p:spPr bwMode="auto">
            <a:xfrm>
              <a:off x="5083" y="3163"/>
              <a:ext cx="6" cy="6"/>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8" name="Oval 75"/>
            <p:cNvSpPr>
              <a:spLocks noChangeArrowheads="1"/>
            </p:cNvSpPr>
            <p:nvPr/>
          </p:nvSpPr>
          <p:spPr bwMode="auto">
            <a:xfrm>
              <a:off x="4801" y="2270"/>
              <a:ext cx="198" cy="186"/>
            </a:xfrm>
            <a:prstGeom prst="ellipse">
              <a:avLst/>
            </a:prstGeom>
            <a:solidFill>
              <a:srgbClr val="70AD47"/>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29" name="Oval 76"/>
            <p:cNvSpPr>
              <a:spLocks noChangeArrowheads="1"/>
            </p:cNvSpPr>
            <p:nvPr/>
          </p:nvSpPr>
          <p:spPr bwMode="auto">
            <a:xfrm>
              <a:off x="4801" y="2270"/>
              <a:ext cx="198" cy="186"/>
            </a:xfrm>
            <a:prstGeom prst="ellipse">
              <a:avLst/>
            </a:prstGeom>
            <a:noFill/>
            <a:ln w="9525" cap="flat">
              <a:solidFill>
                <a:srgbClr val="507E3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0" name="Oval 77"/>
            <p:cNvSpPr>
              <a:spLocks noChangeArrowheads="1"/>
            </p:cNvSpPr>
            <p:nvPr/>
          </p:nvSpPr>
          <p:spPr bwMode="auto">
            <a:xfrm>
              <a:off x="4795" y="2600"/>
              <a:ext cx="204" cy="186"/>
            </a:xfrm>
            <a:prstGeom prst="ellipse">
              <a:avLst/>
            </a:prstGeom>
            <a:solidFill>
              <a:srgbClr val="70AD47"/>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31" name="Oval 78"/>
            <p:cNvSpPr>
              <a:spLocks noChangeArrowheads="1"/>
            </p:cNvSpPr>
            <p:nvPr/>
          </p:nvSpPr>
          <p:spPr bwMode="auto">
            <a:xfrm>
              <a:off x="4795" y="2600"/>
              <a:ext cx="204" cy="186"/>
            </a:xfrm>
            <a:prstGeom prst="ellipse">
              <a:avLst/>
            </a:prstGeom>
            <a:noFill/>
            <a:ln w="9525" cap="flat">
              <a:solidFill>
                <a:srgbClr val="507E3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2" name="Oval 79"/>
            <p:cNvSpPr>
              <a:spLocks noChangeArrowheads="1"/>
            </p:cNvSpPr>
            <p:nvPr/>
          </p:nvSpPr>
          <p:spPr bwMode="auto">
            <a:xfrm>
              <a:off x="4807" y="2893"/>
              <a:ext cx="198" cy="186"/>
            </a:xfrm>
            <a:prstGeom prst="ellipse">
              <a:avLst/>
            </a:prstGeom>
            <a:solidFill>
              <a:srgbClr val="70AD47"/>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33" name="Oval 80"/>
            <p:cNvSpPr>
              <a:spLocks noChangeArrowheads="1"/>
            </p:cNvSpPr>
            <p:nvPr/>
          </p:nvSpPr>
          <p:spPr bwMode="auto">
            <a:xfrm>
              <a:off x="4807" y="2893"/>
              <a:ext cx="198" cy="186"/>
            </a:xfrm>
            <a:prstGeom prst="ellipse">
              <a:avLst/>
            </a:prstGeom>
            <a:noFill/>
            <a:ln w="9525" cap="flat">
              <a:solidFill>
                <a:srgbClr val="507E3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9948440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7" name="Rectangle 6"/>
          <p:cNvSpPr/>
          <p:nvPr/>
        </p:nvSpPr>
        <p:spPr>
          <a:xfrm>
            <a:off x="0" y="684494"/>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77923" y="1351598"/>
            <a:ext cx="8515157" cy="369332"/>
          </a:xfrm>
          <a:prstGeom prst="rect">
            <a:avLst/>
          </a:prstGeom>
          <a:noFill/>
        </p:spPr>
        <p:txBody>
          <a:bodyPr wrap="square" rtlCol="0">
            <a:spAutoFit/>
          </a:bodyPr>
          <a:lstStyle/>
          <a:p>
            <a:r>
              <a:rPr lang="en-GB" b="0" i="0" dirty="0" smtClean="0">
                <a:solidFill>
                  <a:srgbClr val="324F82"/>
                </a:solidFill>
                <a:latin typeface="Ubuntu" charset="0"/>
                <a:ea typeface="Ubuntu" charset="0"/>
                <a:cs typeface="Ubuntu" charset="0"/>
              </a:rPr>
              <a:t>Directorate</a:t>
            </a:r>
          </a:p>
        </p:txBody>
      </p:sp>
      <p:sp>
        <p:nvSpPr>
          <p:cNvPr id="27" name="TextBox 26"/>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 </a:t>
            </a:r>
            <a:r>
              <a:rPr lang="en-GB" sz="2000" dirty="0">
                <a:solidFill>
                  <a:srgbClr val="E03882"/>
                </a:solidFill>
                <a:latin typeface="Ubuntu" charset="0"/>
                <a:ea typeface="Ubuntu" charset="0"/>
                <a:cs typeface="Ubuntu" charset="0"/>
              </a:rPr>
              <a:t>Month 3</a:t>
            </a:r>
            <a:r>
              <a:rPr lang="en-GB" sz="2000" dirty="0" smtClean="0">
                <a:solidFill>
                  <a:srgbClr val="E03882"/>
                </a:solidFill>
                <a:latin typeface="Ubuntu" charset="0"/>
                <a:ea typeface="Ubuntu" charset="0"/>
                <a:cs typeface="Ubuntu" charset="0"/>
              </a:rPr>
              <a:t> 2020/21</a:t>
            </a:r>
            <a:endParaRPr lang="en-GB" sz="2000" dirty="0">
              <a:solidFill>
                <a:srgbClr val="E03882"/>
              </a:solidFill>
              <a:latin typeface="Ubuntu" charset="0"/>
              <a:ea typeface="Ubuntu" charset="0"/>
              <a:cs typeface="Ubuntu" charset="0"/>
            </a:endParaRPr>
          </a:p>
        </p:txBody>
      </p:sp>
      <p:sp>
        <p:nvSpPr>
          <p:cNvPr id="17" name="Right Arrow 16">
            <a:hlinkClick r:id="rId3"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a:hlinkClick r:id="rId4"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6" name="Rectangle 25">
            <a:hlinkClick r:id="rId5" action="ppaction://hlinksldjump"/>
          </p:cNvPr>
          <p:cNvSpPr/>
          <p:nvPr/>
        </p:nvSpPr>
        <p:spPr>
          <a:xfrm>
            <a:off x="8573893" y="21304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3482928" y="214636"/>
            <a:ext cx="1632858" cy="508109"/>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 9</a:t>
            </a:r>
            <a:endParaRPr lang="en-GB" sz="3000" b="0" i="0" dirty="0" smtClean="0">
              <a:solidFill>
                <a:schemeClr val="bg1"/>
              </a:solidFill>
              <a:latin typeface="Ubuntu" charset="0"/>
              <a:ea typeface="Ubuntu" charset="0"/>
              <a:cs typeface="Ubuntu" charset="0"/>
            </a:endParaRPr>
          </a:p>
        </p:txBody>
      </p:sp>
      <p:sp>
        <p:nvSpPr>
          <p:cNvPr id="19" name="Content Placeholder 4"/>
          <p:cNvSpPr>
            <a:spLocks noGrp="1"/>
          </p:cNvSpPr>
          <p:nvPr>
            <p:ph sz="quarter" idx="14"/>
          </p:nvPr>
        </p:nvSpPr>
        <p:spPr>
          <a:xfrm>
            <a:off x="3622182" y="369658"/>
            <a:ext cx="1321516" cy="184666"/>
          </a:xfrm>
        </p:spPr>
        <p:txBody>
          <a:bodyPr/>
          <a:lstStyle/>
          <a:p>
            <a:pPr marL="0" indent="0" algn="ctr">
              <a:buNone/>
            </a:pPr>
            <a:r>
              <a:rPr lang="en-GB" sz="1200" b="1" dirty="0" smtClean="0">
                <a:latin typeface="Ubuntu"/>
              </a:rPr>
              <a:t>COVID-19</a:t>
            </a:r>
            <a:endParaRPr lang="en-GB" sz="1200" b="1" dirty="0">
              <a:latin typeface="Ubuntu"/>
            </a:endParaRPr>
          </a:p>
        </p:txBody>
      </p:sp>
      <p:graphicFrame>
        <p:nvGraphicFramePr>
          <p:cNvPr id="4" name="Object 3"/>
          <p:cNvGraphicFramePr>
            <a:graphicFrameLocks noChangeAspect="1"/>
          </p:cNvGraphicFramePr>
          <p:nvPr>
            <p:extLst/>
          </p:nvPr>
        </p:nvGraphicFramePr>
        <p:xfrm>
          <a:off x="477923" y="1865782"/>
          <a:ext cx="11190490" cy="3421811"/>
        </p:xfrm>
        <a:graphic>
          <a:graphicData uri="http://schemas.openxmlformats.org/presentationml/2006/ole">
            <mc:AlternateContent xmlns:mc="http://schemas.openxmlformats.org/markup-compatibility/2006">
              <mc:Choice xmlns:v="urn:schemas-microsoft-com:vml" Requires="v">
                <p:oleObj spid="_x0000_s8231" name="Worksheet" r:id="rId6" imgW="11868114" imgH="3628948" progId="Excel.Sheet.12">
                  <p:embed/>
                </p:oleObj>
              </mc:Choice>
              <mc:Fallback>
                <p:oleObj name="Worksheet" r:id="rId6" imgW="11868114" imgH="3628948" progId="Excel.Sheet.12">
                  <p:embed/>
                  <p:pic>
                    <p:nvPicPr>
                      <p:cNvPr id="4" name="Object 3"/>
                      <p:cNvPicPr/>
                      <p:nvPr/>
                    </p:nvPicPr>
                    <p:blipFill>
                      <a:blip r:embed="rId7"/>
                      <a:stretch>
                        <a:fillRect/>
                      </a:stretch>
                    </p:blipFill>
                    <p:spPr>
                      <a:xfrm>
                        <a:off x="477923" y="1865782"/>
                        <a:ext cx="11190490" cy="3421811"/>
                      </a:xfrm>
                      <a:prstGeom prst="rect">
                        <a:avLst/>
                      </a:prstGeom>
                    </p:spPr>
                  </p:pic>
                </p:oleObj>
              </mc:Fallback>
            </mc:AlternateContent>
          </a:graphicData>
        </a:graphic>
      </p:graphicFrame>
    </p:spTree>
    <p:extLst>
      <p:ext uri="{BB962C8B-B14F-4D97-AF65-F5344CB8AC3E}">
        <p14:creationId xmlns:p14="http://schemas.microsoft.com/office/powerpoint/2010/main" val="4582566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Public Health Wales Theme">
      <a:dk1>
        <a:srgbClr val="000000"/>
      </a:dk1>
      <a:lt1>
        <a:srgbClr val="FFFFFF"/>
      </a:lt1>
      <a:dk2>
        <a:srgbClr val="324F82"/>
      </a:dk2>
      <a:lt2>
        <a:srgbClr val="E7E6E6"/>
      </a:lt2>
      <a:accent1>
        <a:srgbClr val="324F82"/>
      </a:accent1>
      <a:accent2>
        <a:srgbClr val="28B8CE"/>
      </a:accent2>
      <a:accent3>
        <a:srgbClr val="4FB9AB"/>
      </a:accent3>
      <a:accent4>
        <a:srgbClr val="F8C402"/>
      </a:accent4>
      <a:accent5>
        <a:srgbClr val="DF3782"/>
      </a:accent5>
      <a:accent6>
        <a:srgbClr val="70AD47"/>
      </a:accent6>
      <a:hlink>
        <a:srgbClr val="28B8CE"/>
      </a:hlink>
      <a:folHlink>
        <a:srgbClr val="DF378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3000" b="0" i="0" dirty="0" smtClean="0">
            <a:solidFill>
              <a:schemeClr val="bg1"/>
            </a:solidFill>
            <a:latin typeface="Ubuntu" charset="0"/>
            <a:ea typeface="Ubuntu" charset="0"/>
            <a:cs typeface="Ubuntu" charset="0"/>
          </a:defRPr>
        </a:defPPr>
      </a:lstStyle>
    </a:txDef>
  </a:objectDefaults>
  <a:extraClrSchemeLst/>
  <a:extLst>
    <a:ext uri="{05A4C25C-085E-4340-85A3-A5531E510DB2}">
      <thm15:themeFamily xmlns:thm15="http://schemas.microsoft.com/office/thememl/2012/main" name="PHW PPT Template" id="{CF5567AB-625C-CB4D-8AD5-4A60DD3D97F6}" vid="{EBA284EE-FC4C-2544-8931-2A4AC163670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8393</TotalTime>
  <Words>3766</Words>
  <Application>Microsoft Office PowerPoint</Application>
  <PresentationFormat>Widescreen</PresentationFormat>
  <Paragraphs>500</Paragraphs>
  <Slides>24</Slides>
  <Notes>0</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4" baseType="lpstr">
      <vt:lpstr>Arial</vt:lpstr>
      <vt:lpstr>Calibri</vt:lpstr>
      <vt:lpstr>Courier New</vt:lpstr>
      <vt:lpstr>Symbol</vt:lpstr>
      <vt:lpstr>Times New Roman</vt:lpstr>
      <vt:lpstr>Ubuntu</vt:lpstr>
      <vt:lpstr>Ubuntu Light</vt:lpstr>
      <vt:lpstr>Verdana</vt:lpstr>
      <vt:lpstr>Office Theme</vt:lpstr>
      <vt:lpstr>Worksheet</vt:lpstr>
      <vt:lpstr>Integrated Performance Report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Cadywould</dc:creator>
  <cp:lastModifiedBy>Ioan Francis (Public Health Wales - No. 2 Capital Quarter)</cp:lastModifiedBy>
  <cp:revision>331</cp:revision>
  <cp:lastPrinted>2018-02-28T08:37:13Z</cp:lastPrinted>
  <dcterms:created xsi:type="dcterms:W3CDTF">2017-10-31T10:35:26Z</dcterms:created>
  <dcterms:modified xsi:type="dcterms:W3CDTF">2020-07-23T13:50:41Z</dcterms:modified>
</cp:coreProperties>
</file>