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84" r:id="rId2"/>
    <p:sldId id="291" r:id="rId3"/>
    <p:sldId id="295" r:id="rId4"/>
    <p:sldId id="296" r:id="rId5"/>
    <p:sldId id="290" r:id="rId6"/>
    <p:sldId id="266" r:id="rId7"/>
    <p:sldId id="286" r:id="rId8"/>
    <p:sldId id="278" r:id="rId9"/>
    <p:sldId id="301" r:id="rId10"/>
    <p:sldId id="302" r:id="rId11"/>
    <p:sldId id="303" r:id="rId12"/>
    <p:sldId id="304" r:id="rId13"/>
    <p:sldId id="305" r:id="rId14"/>
    <p:sldId id="277" r:id="rId15"/>
    <p:sldId id="282" r:id="rId16"/>
    <p:sldId id="283" r:id="rId17"/>
    <p:sldId id="297" r:id="rId18"/>
    <p:sldId id="298" r:id="rId19"/>
    <p:sldId id="299" r:id="rId20"/>
    <p:sldId id="306" r:id="rId21"/>
    <p:sldId id="294" r:id="rId22"/>
    <p:sldId id="307" r:id="rId23"/>
    <p:sldId id="308" r:id="rId2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B9AB"/>
    <a:srgbClr val="324F82"/>
    <a:srgbClr val="E03882"/>
    <a:srgbClr val="28B8CE"/>
    <a:srgbClr val="F9C402"/>
    <a:srgbClr val="F8C4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12" autoAdjust="0"/>
    <p:restoredTop sz="94343" autoAdjust="0"/>
  </p:normalViewPr>
  <p:slideViewPr>
    <p:cSldViewPr snapToGrid="0" snapToObjects="1" showGuides="1">
      <p:cViewPr varScale="1">
        <p:scale>
          <a:sx n="86" d="100"/>
          <a:sy n="86" d="100"/>
        </p:scale>
        <p:origin x="787" y="53"/>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7763841F-BFA5-E84D-9FBF-C2EF90B9D7E0}" type="datetimeFigureOut">
              <a:rPr lang="en-US" smtClean="0"/>
              <a:t>4/28/2020</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1D0E142-3AF0-A947-ABB3-AF8FB947353F}" type="slidenum">
              <a:rPr lang="en-US" smtClean="0"/>
              <a:t>‹#›</a:t>
            </a:fld>
            <a:endParaRPr lang="en-US"/>
          </a:p>
        </p:txBody>
      </p:sp>
    </p:spTree>
    <p:extLst>
      <p:ext uri="{BB962C8B-B14F-4D97-AF65-F5344CB8AC3E}">
        <p14:creationId xmlns:p14="http://schemas.microsoft.com/office/powerpoint/2010/main" val="1359430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904033A-9BE4-C148-A588-EF9D888CAC46}" type="datetimeFigureOut">
              <a:rPr lang="en-US" smtClean="0"/>
              <a:t>4/28/2020</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B721FB3-2FB1-D246-9430-EC4C2EC16AD8}" type="slidenum">
              <a:rPr lang="en-US" smtClean="0"/>
              <a:t>‹#›</a:t>
            </a:fld>
            <a:endParaRPr lang="en-US"/>
          </a:p>
        </p:txBody>
      </p:sp>
    </p:spTree>
    <p:extLst>
      <p:ext uri="{BB962C8B-B14F-4D97-AF65-F5344CB8AC3E}">
        <p14:creationId xmlns:p14="http://schemas.microsoft.com/office/powerpoint/2010/main" val="1123266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16" name="Title 1"/>
          <p:cNvSpPr>
            <a:spLocks noGrp="1"/>
          </p:cNvSpPr>
          <p:nvPr>
            <p:ph type="title" hasCustomPrompt="1"/>
          </p:nvPr>
        </p:nvSpPr>
        <p:spPr>
          <a:xfrm>
            <a:off x="718457" y="718457"/>
            <a:ext cx="10492882" cy="830997"/>
          </a:xfrm>
          <a:prstGeom prst="rect">
            <a:avLst/>
          </a:prstGeom>
        </p:spPr>
        <p:txBody>
          <a:bodyPr wrap="square" lIns="0" tIns="0" rIns="0" bIns="0" anchor="ctr">
            <a:norm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a:t>
            </a:r>
            <a:endParaRPr lang="en-US" dirty="0"/>
          </a:p>
        </p:txBody>
      </p:sp>
      <p:sp>
        <p:nvSpPr>
          <p:cNvPr id="28" name="Content Placeholder 26"/>
          <p:cNvSpPr>
            <a:spLocks noGrp="1"/>
          </p:cNvSpPr>
          <p:nvPr>
            <p:ph sz="quarter" idx="14" hasCustomPrompt="1"/>
          </p:nvPr>
        </p:nvSpPr>
        <p:spPr>
          <a:xfrm>
            <a:off x="719138" y="2805101"/>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2253927"/>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Tree>
    <p:extLst>
      <p:ext uri="{BB962C8B-B14F-4D97-AF65-F5344CB8AC3E}">
        <p14:creationId xmlns:p14="http://schemas.microsoft.com/office/powerpoint/2010/main" val="1834730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Column Image &amp; Tex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33"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5"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6" name="Picture Placeholder 3" title="Click the Icon to add your Image"/>
          <p:cNvSpPr>
            <a:spLocks noGrp="1" noChangeAspect="1"/>
          </p:cNvSpPr>
          <p:nvPr>
            <p:ph type="pic" sz="quarter" idx="16" hasCustomPrompt="1"/>
          </p:nvPr>
        </p:nvSpPr>
        <p:spPr>
          <a:xfrm>
            <a:off x="1440128"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37"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5" name="Picture Placeholder 3" title="Click the Icon to add your Image"/>
          <p:cNvSpPr>
            <a:spLocks noGrp="1" noChangeAspect="1"/>
          </p:cNvSpPr>
          <p:nvPr>
            <p:ph type="pic" sz="quarter" idx="23" hasCustomPrompt="1"/>
          </p:nvPr>
        </p:nvSpPr>
        <p:spPr>
          <a:xfrm>
            <a:off x="9805562"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6"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48" name="Picture Placeholder 3" title="Click the Icon to add your Image"/>
          <p:cNvSpPr>
            <a:spLocks noGrp="1" noChangeAspect="1"/>
          </p:cNvSpPr>
          <p:nvPr>
            <p:ph type="pic" sz="quarter" idx="26" hasCustomPrompt="1"/>
          </p:nvPr>
        </p:nvSpPr>
        <p:spPr>
          <a:xfrm>
            <a:off x="4228606"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51" name="Picture Placeholder 3" title="Click the Icon to add your Image"/>
          <p:cNvSpPr>
            <a:spLocks noGrp="1" noChangeAspect="1"/>
          </p:cNvSpPr>
          <p:nvPr>
            <p:ph type="pic" sz="quarter" idx="29" hasCustomPrompt="1"/>
          </p:nvPr>
        </p:nvSpPr>
        <p:spPr>
          <a:xfrm>
            <a:off x="7017084" y="2122268"/>
            <a:ext cx="946657" cy="946657"/>
          </a:xfrm>
          <a:prstGeom prst="rect">
            <a:avLst/>
          </a:prstGeom>
          <a:noFill/>
        </p:spPr>
        <p:txBody>
          <a:bodyPr wrap="non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2"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9"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20"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Image &amp; Text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39" name="Content Placeholder 17"/>
          <p:cNvSpPr>
            <a:spLocks noGrp="1"/>
          </p:cNvSpPr>
          <p:nvPr>
            <p:ph sz="quarter" idx="21" hasCustomPrompt="1"/>
          </p:nvPr>
        </p:nvSpPr>
        <p:spPr>
          <a:xfrm>
            <a:off x="715963"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Content Placeholder 17"/>
          <p:cNvSpPr>
            <a:spLocks noGrp="1"/>
          </p:cNvSpPr>
          <p:nvPr>
            <p:ph sz="quarter" idx="24" hasCustomPrompt="1"/>
          </p:nvPr>
        </p:nvSpPr>
        <p:spPr>
          <a:xfrm>
            <a:off x="9081397" y="3308338"/>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3" name="Content Placeholder 17"/>
          <p:cNvSpPr>
            <a:spLocks noGrp="1"/>
          </p:cNvSpPr>
          <p:nvPr>
            <p:ph sz="quarter" idx="27" hasCustomPrompt="1"/>
          </p:nvPr>
        </p:nvSpPr>
        <p:spPr>
          <a:xfrm>
            <a:off x="3504441"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5" name="Content Placeholder 17"/>
          <p:cNvSpPr>
            <a:spLocks noGrp="1"/>
          </p:cNvSpPr>
          <p:nvPr>
            <p:ph sz="quarter" idx="30" hasCustomPrompt="1"/>
          </p:nvPr>
        </p:nvSpPr>
        <p:spPr>
          <a:xfrm>
            <a:off x="6292919" y="3302454"/>
            <a:ext cx="2394986"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7" name="Picture Placeholder 3" title="Click the Icon to add your Image"/>
          <p:cNvSpPr>
            <a:spLocks noGrp="1" noChangeAspect="1"/>
          </p:cNvSpPr>
          <p:nvPr>
            <p:ph type="pic" sz="quarter" idx="16" hasCustomPrompt="1"/>
          </p:nvPr>
        </p:nvSpPr>
        <p:spPr>
          <a:xfrm>
            <a:off x="1340729"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8" name="Picture Placeholder 3" title="Click the Icon to add your Image"/>
          <p:cNvSpPr>
            <a:spLocks noGrp="1" noChangeAspect="1"/>
          </p:cNvSpPr>
          <p:nvPr>
            <p:ph type="pic" sz="quarter" idx="23" hasCustomPrompt="1"/>
          </p:nvPr>
        </p:nvSpPr>
        <p:spPr>
          <a:xfrm>
            <a:off x="9706163"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9" name="Picture Placeholder 3" title="Click the Icon to add your Image"/>
          <p:cNvSpPr>
            <a:spLocks noGrp="1" noChangeAspect="1"/>
          </p:cNvSpPr>
          <p:nvPr>
            <p:ph type="pic" sz="quarter" idx="26" hasCustomPrompt="1"/>
          </p:nvPr>
        </p:nvSpPr>
        <p:spPr>
          <a:xfrm>
            <a:off x="4129207"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50" name="Picture Placeholder 3" title="Click the Icon to add your Image"/>
          <p:cNvSpPr>
            <a:spLocks noGrp="1" noChangeAspect="1"/>
          </p:cNvSpPr>
          <p:nvPr>
            <p:ph type="pic" sz="quarter" idx="29" hasCustomPrompt="1"/>
          </p:nvPr>
        </p:nvSpPr>
        <p:spPr>
          <a:xfrm>
            <a:off x="6917685" y="2032808"/>
            <a:ext cx="1145455" cy="1145455"/>
          </a:xfrm>
          <a:prstGeom prst="rect">
            <a:avLst/>
          </a:prstGeom>
          <a:noFill/>
        </p:spPr>
        <p:txBody>
          <a:bodyPr wrap="none" lIns="360000" tIns="0" rIns="360000" bIns="540000" anchor="b" anchorCtr="1">
            <a:noAutofit/>
          </a:bodyPr>
          <a:lstStyle>
            <a:lvl1pPr marL="0" indent="0" algn="ctr">
              <a:buNone/>
              <a:defRPr sz="10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Text Placeholder 4"/>
          <p:cNvSpPr>
            <a:spLocks noGrp="1"/>
          </p:cNvSpPr>
          <p:nvPr>
            <p:ph type="body" sz="quarter" idx="31"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4 Column Text &amp; Icon Slide Heading</a:t>
            </a:r>
            <a:endParaRPr lang="en-US" dirty="0"/>
          </a:p>
        </p:txBody>
      </p:sp>
      <p:sp>
        <p:nvSpPr>
          <p:cNvPr id="19" name="Text Placeholder 4"/>
          <p:cNvSpPr>
            <a:spLocks noGrp="1"/>
          </p:cNvSpPr>
          <p:nvPr>
            <p:ph type="body" sz="quarter" idx="32"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0" name="Content Placeholder 17"/>
          <p:cNvSpPr>
            <a:spLocks noGrp="1"/>
          </p:cNvSpPr>
          <p:nvPr>
            <p:ph sz="quarter" idx="15" hasCustomPrompt="1"/>
          </p:nvPr>
        </p:nvSpPr>
        <p:spPr>
          <a:xfrm>
            <a:off x="715963"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1" name="Content Placeholder 17"/>
          <p:cNvSpPr>
            <a:spLocks noGrp="1"/>
          </p:cNvSpPr>
          <p:nvPr>
            <p:ph sz="quarter" idx="22" hasCustomPrompt="1"/>
          </p:nvPr>
        </p:nvSpPr>
        <p:spPr>
          <a:xfrm>
            <a:off x="9081397" y="3644420"/>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2" name="Content Placeholder 17"/>
          <p:cNvSpPr>
            <a:spLocks noGrp="1"/>
          </p:cNvSpPr>
          <p:nvPr>
            <p:ph sz="quarter" idx="25" hasCustomPrompt="1"/>
          </p:nvPr>
        </p:nvSpPr>
        <p:spPr>
          <a:xfrm>
            <a:off x="3504441"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3" name="Content Placeholder 17"/>
          <p:cNvSpPr>
            <a:spLocks noGrp="1"/>
          </p:cNvSpPr>
          <p:nvPr>
            <p:ph sz="quarter" idx="28" hasCustomPrompt="1"/>
          </p:nvPr>
        </p:nvSpPr>
        <p:spPr>
          <a:xfrm>
            <a:off x="6292919" y="3638536"/>
            <a:ext cx="2394986" cy="215444"/>
          </a:xfrm>
          <a:prstGeom prst="rect">
            <a:avLst/>
          </a:prstGeom>
        </p:spPr>
        <p:txBody>
          <a:bodyPr wrap="square" lIns="0" tIns="0" rIns="0" bIns="0">
            <a:spAutoFit/>
          </a:bodyPr>
          <a:lstStyle>
            <a:lvl1pPr marL="0" indent="0" algn="ctr">
              <a:lnSpc>
                <a:spcPct val="100000"/>
              </a:lnSpc>
              <a:buNone/>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 Comparison">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715963"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715963"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8" name="Content Placeholder 17"/>
          <p:cNvSpPr>
            <a:spLocks noGrp="1"/>
          </p:cNvSpPr>
          <p:nvPr>
            <p:ph sz="quarter" idx="22" hasCustomPrompt="1"/>
          </p:nvPr>
        </p:nvSpPr>
        <p:spPr>
          <a:xfrm>
            <a:off x="6715887" y="3239916"/>
            <a:ext cx="4760498" cy="215444"/>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9" name="Picture Placeholder 3" title="Click the Icon to add your Image"/>
          <p:cNvSpPr>
            <a:spLocks noGrp="1" noChangeAspect="1"/>
          </p:cNvSpPr>
          <p:nvPr>
            <p:ph type="pic" sz="quarter" idx="23" hasCustomPrompt="1"/>
          </p:nvPr>
        </p:nvSpPr>
        <p:spPr>
          <a:xfrm>
            <a:off x="8656633" y="1432038"/>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0" name="Content Placeholder 17"/>
          <p:cNvSpPr>
            <a:spLocks noGrp="1"/>
          </p:cNvSpPr>
          <p:nvPr>
            <p:ph sz="quarter" idx="24" hasCustomPrompt="1"/>
          </p:nvPr>
        </p:nvSpPr>
        <p:spPr>
          <a:xfrm>
            <a:off x="6715887" y="2784566"/>
            <a:ext cx="4760498" cy="215444"/>
          </a:xfrm>
          <a:prstGeom prst="rect">
            <a:avLst/>
          </a:prstGeom>
        </p:spPr>
        <p:txBody>
          <a:bodyPr wrap="square" lIns="0" tIns="0" rIns="0" bIns="0">
            <a:spAutoFit/>
          </a:bodyPr>
          <a:lstStyle>
            <a:lvl1pPr marL="0" indent="0" algn="ctr">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2 Column Comparison Slide Heading</a:t>
            </a:r>
            <a:endParaRPr lang="en-US" dirty="0"/>
          </a:p>
        </p:txBody>
      </p:sp>
      <p:sp>
        <p:nvSpPr>
          <p:cNvPr id="16"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657554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4" name="Content Placeholder 17"/>
          <p:cNvSpPr>
            <a:spLocks noGrp="1"/>
          </p:cNvSpPr>
          <p:nvPr>
            <p:ph sz="quarter" idx="15" hasCustomPrompt="1"/>
          </p:nvPr>
        </p:nvSpPr>
        <p:spPr>
          <a:xfrm>
            <a:off x="715963"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5" name="Picture Placeholder 3" title="Click the Icon to add your Image"/>
          <p:cNvSpPr>
            <a:spLocks noGrp="1" noChangeAspect="1"/>
          </p:cNvSpPr>
          <p:nvPr>
            <p:ph type="pic" sz="quarter" idx="16" hasCustomPrompt="1"/>
          </p:nvPr>
        </p:nvSpPr>
        <p:spPr>
          <a:xfrm>
            <a:off x="2622884"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6" name="Content Placeholder 17"/>
          <p:cNvSpPr>
            <a:spLocks noGrp="1"/>
          </p:cNvSpPr>
          <p:nvPr>
            <p:ph sz="quarter" idx="21" hasCustomPrompt="1"/>
          </p:nvPr>
        </p:nvSpPr>
        <p:spPr>
          <a:xfrm>
            <a:off x="715963"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22" hasCustomPrompt="1"/>
          </p:nvPr>
        </p:nvSpPr>
        <p:spPr>
          <a:xfrm>
            <a:off x="6715887" y="3289611"/>
            <a:ext cx="4760498" cy="646331"/>
          </a:xfrm>
          <a:prstGeom prst="rect">
            <a:avLst/>
          </a:prstGeom>
        </p:spPr>
        <p:txBody>
          <a:bodyPr wrap="square" lIns="0" tIns="0" rIns="0" bIns="0">
            <a:spAutoFit/>
          </a:bodyPr>
          <a:lstStyle>
            <a:lvl1pPr marL="171450" indent="-171450" algn="l">
              <a:lnSpc>
                <a:spcPct val="100000"/>
              </a:lnSpc>
              <a:buFont typeface="Arial" charset="0"/>
              <a:buChar char="•"/>
              <a:defRPr sz="14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Lorem ipsum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Quid </a:t>
            </a:r>
            <a:r>
              <a:rPr lang="en-US" dirty="0" err="1" smtClean="0"/>
              <a:t>enim</a:t>
            </a:r>
            <a:r>
              <a:rPr lang="en-US" dirty="0" smtClean="0"/>
              <a:t> de </a:t>
            </a:r>
            <a:r>
              <a:rPr lang="en-US" dirty="0" err="1" smtClean="0"/>
              <a:t>amicitia</a:t>
            </a:r>
            <a:r>
              <a:rPr lang="en-US" dirty="0" smtClean="0"/>
              <a:t> </a:t>
            </a:r>
            <a:r>
              <a:rPr lang="en-US" dirty="0" err="1" smtClean="0"/>
              <a:t>statueris</a:t>
            </a:r>
            <a:r>
              <a:rPr lang="en-US" dirty="0" smtClean="0"/>
              <a:t> </a:t>
            </a:r>
            <a:r>
              <a:rPr lang="en-US" dirty="0" err="1" smtClean="0"/>
              <a:t>utilitatis</a:t>
            </a:r>
            <a:r>
              <a:rPr lang="en-US" dirty="0" smtClean="0"/>
              <a:t> causa </a:t>
            </a:r>
            <a:r>
              <a:rPr lang="en-US" dirty="0" err="1" smtClean="0"/>
              <a:t>expetenda</a:t>
            </a:r>
            <a:r>
              <a:rPr lang="en-US" dirty="0" smtClean="0"/>
              <a:t> vides. Quod </a:t>
            </a:r>
            <a:r>
              <a:rPr lang="en-US" dirty="0" err="1" smtClean="0"/>
              <a:t>vestri</a:t>
            </a:r>
            <a:r>
              <a:rPr lang="en-US" dirty="0" smtClean="0"/>
              <a:t> non item.</a:t>
            </a:r>
            <a:endParaRPr lang="en-US" dirty="0"/>
          </a:p>
        </p:txBody>
      </p:sp>
      <p:sp>
        <p:nvSpPr>
          <p:cNvPr id="28" name="Picture Placeholder 3" title="Click the Icon to add your Image"/>
          <p:cNvSpPr>
            <a:spLocks noGrp="1" noChangeAspect="1"/>
          </p:cNvSpPr>
          <p:nvPr>
            <p:ph type="pic" sz="quarter" idx="23" hasCustomPrompt="1"/>
          </p:nvPr>
        </p:nvSpPr>
        <p:spPr>
          <a:xfrm>
            <a:off x="8622808" y="1495647"/>
            <a:ext cx="946657" cy="946657"/>
          </a:xfrm>
          <a:prstGeom prst="rect">
            <a:avLst/>
          </a:prstGeom>
          <a:noFill/>
        </p:spPr>
        <p:txBody>
          <a:bodyPr wrap="non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9" name="Content Placeholder 17"/>
          <p:cNvSpPr>
            <a:spLocks noGrp="1"/>
          </p:cNvSpPr>
          <p:nvPr>
            <p:ph sz="quarter" idx="24" hasCustomPrompt="1"/>
          </p:nvPr>
        </p:nvSpPr>
        <p:spPr>
          <a:xfrm>
            <a:off x="6715887" y="2834261"/>
            <a:ext cx="4760498" cy="215444"/>
          </a:xfrm>
          <a:prstGeom prst="rect">
            <a:avLst/>
          </a:prstGeom>
        </p:spPr>
        <p:txBody>
          <a:bodyPr wrap="square" lIns="0" tIns="0" rIns="0" bIns="0">
            <a:spAutoFit/>
          </a:bodyPr>
          <a:lstStyle>
            <a:lvl1pPr marL="0" indent="0" algn="ctr">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30" name="Straight Connector 29"/>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 Placeholder 4"/>
          <p:cNvSpPr>
            <a:spLocks noGrp="1"/>
          </p:cNvSpPr>
          <p:nvPr>
            <p:ph type="body" sz="quarter" idx="25" hasCustomPrompt="1"/>
          </p:nvPr>
        </p:nvSpPr>
        <p:spPr>
          <a:xfrm>
            <a:off x="715963" y="716218"/>
            <a:ext cx="10760075" cy="393542"/>
          </a:xfrm>
          <a:prstGeom prst="rect">
            <a:avLst/>
          </a:prstGeom>
        </p:spPr>
        <p:txBody>
          <a:bodyPr lIns="0" tIns="0" rIns="0" bIns="0"/>
          <a:lstStyle>
            <a:lvl1pPr marL="0" indent="0" algn="ctr">
              <a:buNone/>
              <a:defRPr b="1" i="0">
                <a:solidFill>
                  <a:schemeClr val="bg1"/>
                </a:solidFill>
                <a:latin typeface="Ubuntu" charset="0"/>
                <a:ea typeface="Ubuntu" charset="0"/>
                <a:cs typeface="Ubuntu" charset="0"/>
              </a:defRPr>
            </a:lvl1pPr>
          </a:lstStyle>
          <a:p>
            <a:pPr lvl="0"/>
            <a:r>
              <a:rPr lang="en-US" dirty="0" smtClean="0"/>
              <a:t>2 Column Comparison Slide Heading</a:t>
            </a:r>
            <a:endParaRPr lang="en-US" dirty="0"/>
          </a:p>
        </p:txBody>
      </p:sp>
      <p:sp>
        <p:nvSpPr>
          <p:cNvPr id="14" name="Text Placeholder 4"/>
          <p:cNvSpPr>
            <a:spLocks noGrp="1"/>
          </p:cNvSpPr>
          <p:nvPr>
            <p:ph type="body" sz="quarter" idx="26"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Icon Slide">
    <p:spTree>
      <p:nvGrpSpPr>
        <p:cNvPr id="1" name=""/>
        <p:cNvGrpSpPr/>
        <p:nvPr/>
      </p:nvGrpSpPr>
      <p:grpSpPr>
        <a:xfrm>
          <a:off x="0" y="0"/>
          <a:ext cx="0" cy="0"/>
          <a:chOff x="0" y="0"/>
          <a:chExt cx="0" cy="0"/>
        </a:xfrm>
      </p:grpSpPr>
      <p:sp>
        <p:nvSpPr>
          <p:cNvPr id="5"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6" name="Picture Placeholder 3" title="Click the Icon to add your Image"/>
          <p:cNvSpPr>
            <a:spLocks noGrp="1" noChangeAspect="1"/>
          </p:cNvSpPr>
          <p:nvPr>
            <p:ph type="pic" sz="quarter" idx="16" hasCustomPrompt="1"/>
          </p:nvPr>
        </p:nvSpPr>
        <p:spPr>
          <a:xfrm>
            <a:off x="848173"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7"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11" name="Straight Connector 10"/>
          <p:cNvCxnSpPr/>
          <p:nvPr userDrawn="1"/>
        </p:nvCxnSpPr>
        <p:spPr>
          <a:xfrm>
            <a:off x="6096174" y="2155352"/>
            <a:ext cx="0" cy="3001617"/>
          </a:xfrm>
          <a:prstGeom prst="line">
            <a:avLst/>
          </a:prstGeom>
          <a:ln>
            <a:solidFill>
              <a:srgbClr val="324F82">
                <a:alpha val="50000"/>
              </a:srgbClr>
            </a:solidFill>
            <a:prstDash val="sysDash"/>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6" name="Picture Placeholder 3" title="Click the Icon to add your Image"/>
          <p:cNvSpPr>
            <a:spLocks noGrp="1" noChangeAspect="1"/>
          </p:cNvSpPr>
          <p:nvPr>
            <p:ph type="pic" sz="quarter" idx="26" hasCustomPrompt="1"/>
          </p:nvPr>
        </p:nvSpPr>
        <p:spPr>
          <a:xfrm>
            <a:off x="848173"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7"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18"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19" name="Picture Placeholder 3" title="Click the Icon to add your Image"/>
          <p:cNvSpPr>
            <a:spLocks noGrp="1" noChangeAspect="1"/>
          </p:cNvSpPr>
          <p:nvPr>
            <p:ph type="pic" sz="quarter" idx="29" hasCustomPrompt="1"/>
          </p:nvPr>
        </p:nvSpPr>
        <p:spPr>
          <a:xfrm>
            <a:off x="848173"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1"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3"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4"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6"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27"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9"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E038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0" name="Picture Placeholder 3" title="Click the Icon to add your Image"/>
          <p:cNvSpPr>
            <a:spLocks noGrp="1" noChangeAspect="1"/>
          </p:cNvSpPr>
          <p:nvPr>
            <p:ph type="pic" sz="quarter" idx="32" hasCustomPrompt="1"/>
          </p:nvPr>
        </p:nvSpPr>
        <p:spPr>
          <a:xfrm>
            <a:off x="10545321" y="1805183"/>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1" name="Picture Placeholder 3" title="Click the Icon to add your Image"/>
          <p:cNvSpPr>
            <a:spLocks noGrp="1" noChangeAspect="1"/>
          </p:cNvSpPr>
          <p:nvPr>
            <p:ph type="pic" sz="quarter" idx="35" hasCustomPrompt="1"/>
          </p:nvPr>
        </p:nvSpPr>
        <p:spPr>
          <a:xfrm>
            <a:off x="10545321" y="3103987"/>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38" hasCustomPrompt="1"/>
          </p:nvPr>
        </p:nvSpPr>
        <p:spPr>
          <a:xfrm>
            <a:off x="10545321" y="443339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8"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rgbClr val="324F82"/>
                </a:solidFill>
                <a:latin typeface="Ubuntu" charset="0"/>
                <a:ea typeface="Ubuntu" charset="0"/>
                <a:cs typeface="Ubuntu" charset="0"/>
              </a:defRPr>
            </a:lvl1pPr>
          </a:lstStyle>
          <a:p>
            <a:pPr lvl="0"/>
            <a:r>
              <a:rPr lang="en-US" dirty="0" smtClean="0"/>
              <a:t>6 Icons &amp; Text Slide Heading</a:t>
            </a:r>
            <a:endParaRPr lang="en-US" dirty="0"/>
          </a:p>
        </p:txBody>
      </p:sp>
      <p:sp>
        <p:nvSpPr>
          <p:cNvPr id="33"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2 Column Comparison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6" name="Picture Placeholder 3" title="Click the Icon to add your Image"/>
          <p:cNvSpPr>
            <a:spLocks noGrp="1" noChangeAspect="1"/>
          </p:cNvSpPr>
          <p:nvPr>
            <p:ph type="pic" sz="quarter" idx="16" hasCustomPrompt="1"/>
          </p:nvPr>
        </p:nvSpPr>
        <p:spPr>
          <a:xfrm>
            <a:off x="848173"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0" name="Picture Placeholder 3" title="Click the Icon to add your Image"/>
          <p:cNvSpPr>
            <a:spLocks noGrp="1" noChangeAspect="1"/>
          </p:cNvSpPr>
          <p:nvPr>
            <p:ph type="pic" sz="quarter" idx="26" hasCustomPrompt="1"/>
          </p:nvPr>
        </p:nvSpPr>
        <p:spPr>
          <a:xfrm>
            <a:off x="848173"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2" name="Picture Placeholder 3" title="Click the Icon to add your Image"/>
          <p:cNvSpPr>
            <a:spLocks noGrp="1" noChangeAspect="1"/>
          </p:cNvSpPr>
          <p:nvPr>
            <p:ph type="pic" sz="quarter" idx="29" hasCustomPrompt="1"/>
          </p:nvPr>
        </p:nvSpPr>
        <p:spPr>
          <a:xfrm>
            <a:off x="848173"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0" name="Picture Placeholder 3" title="Click the Icon to add your Image"/>
          <p:cNvSpPr>
            <a:spLocks noGrp="1" noChangeAspect="1"/>
          </p:cNvSpPr>
          <p:nvPr>
            <p:ph type="pic" sz="quarter" idx="32" hasCustomPrompt="1"/>
          </p:nvPr>
        </p:nvSpPr>
        <p:spPr>
          <a:xfrm>
            <a:off x="10545321" y="1815122"/>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1" name="Picture Placeholder 3" title="Click the Icon to add your Image"/>
          <p:cNvSpPr>
            <a:spLocks noGrp="1" noChangeAspect="1"/>
          </p:cNvSpPr>
          <p:nvPr>
            <p:ph type="pic" sz="quarter" idx="35" hasCustomPrompt="1"/>
          </p:nvPr>
        </p:nvSpPr>
        <p:spPr>
          <a:xfrm>
            <a:off x="10545321" y="3113926"/>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42" name="Picture Placeholder 3" title="Click the Icon to add your Image"/>
          <p:cNvSpPr>
            <a:spLocks noGrp="1" noChangeAspect="1"/>
          </p:cNvSpPr>
          <p:nvPr>
            <p:ph type="pic" sz="quarter" idx="38" hasCustomPrompt="1"/>
          </p:nvPr>
        </p:nvSpPr>
        <p:spPr>
          <a:xfrm>
            <a:off x="10545321" y="4443331"/>
            <a:ext cx="798855" cy="798855"/>
          </a:xfrm>
          <a:prstGeom prst="rect">
            <a:avLst/>
          </a:prstGeom>
          <a:noFill/>
        </p:spPr>
        <p:txBody>
          <a:bodyPr wrap="square" lIns="0" tIns="0" rIns="0" bIns="0" anchor="ctr"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25" name="Text Placeholder 4"/>
          <p:cNvSpPr>
            <a:spLocks noGrp="1"/>
          </p:cNvSpPr>
          <p:nvPr>
            <p:ph type="body" sz="quarter" idx="40" hasCustomPrompt="1"/>
          </p:nvPr>
        </p:nvSpPr>
        <p:spPr>
          <a:xfrm>
            <a:off x="715963" y="716218"/>
            <a:ext cx="10760075" cy="393542"/>
          </a:xfrm>
          <a:prstGeom prst="rect">
            <a:avLst/>
          </a:prstGeom>
        </p:spPr>
        <p:txBody>
          <a:bodyPr lIns="0" tIns="0" rIns="0" bIns="0"/>
          <a:lstStyle>
            <a:lvl1pPr marL="0" indent="0" algn="ctr">
              <a:buNone/>
              <a:defRPr b="1" i="0" baseline="0">
                <a:solidFill>
                  <a:schemeClr val="bg1"/>
                </a:solidFill>
                <a:latin typeface="Ubuntu" charset="0"/>
                <a:ea typeface="Ubuntu" charset="0"/>
                <a:cs typeface="Ubuntu" charset="0"/>
              </a:defRPr>
            </a:lvl1pPr>
          </a:lstStyle>
          <a:p>
            <a:pPr lvl="0"/>
            <a:r>
              <a:rPr lang="en-US" dirty="0" smtClean="0"/>
              <a:t>6 Icons &amp; Text Slide Heading</a:t>
            </a:r>
            <a:endParaRPr lang="en-US" dirty="0"/>
          </a:p>
        </p:txBody>
      </p:sp>
      <p:sp>
        <p:nvSpPr>
          <p:cNvPr id="26" name="Text Placeholder 4"/>
          <p:cNvSpPr>
            <a:spLocks noGrp="1"/>
          </p:cNvSpPr>
          <p:nvPr>
            <p:ph type="body" sz="quarter" idx="41" hasCustomPrompt="1"/>
          </p:nvPr>
        </p:nvSpPr>
        <p:spPr>
          <a:xfrm>
            <a:off x="715962" y="1158975"/>
            <a:ext cx="10760075" cy="393542"/>
          </a:xfrm>
          <a:prstGeom prst="rect">
            <a:avLst/>
          </a:prstGeom>
        </p:spPr>
        <p:txBody>
          <a:bodyPr lIns="0" tIns="0" rIns="0" bIns="0"/>
          <a:lstStyle>
            <a:lvl1pPr marL="0" indent="0" algn="ctr">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
        <p:nvSpPr>
          <p:cNvPr id="27" name="Content Placeholder 17"/>
          <p:cNvSpPr>
            <a:spLocks noGrp="1"/>
          </p:cNvSpPr>
          <p:nvPr>
            <p:ph sz="quarter" idx="15" hasCustomPrompt="1"/>
          </p:nvPr>
        </p:nvSpPr>
        <p:spPr>
          <a:xfrm>
            <a:off x="1955389"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28" name="Content Placeholder 17"/>
          <p:cNvSpPr>
            <a:spLocks noGrp="1"/>
          </p:cNvSpPr>
          <p:nvPr>
            <p:ph sz="quarter" idx="21" hasCustomPrompt="1"/>
          </p:nvPr>
        </p:nvSpPr>
        <p:spPr>
          <a:xfrm>
            <a:off x="1955389"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cxnSp>
        <p:nvCxnSpPr>
          <p:cNvPr id="29" name="Straight Connector 28"/>
          <p:cNvCxnSpPr/>
          <p:nvPr userDrawn="1"/>
        </p:nvCxnSpPr>
        <p:spPr>
          <a:xfrm>
            <a:off x="6096174" y="2155352"/>
            <a:ext cx="0" cy="3001617"/>
          </a:xfrm>
          <a:prstGeom prst="line">
            <a:avLst/>
          </a:prstGeom>
          <a:ln>
            <a:solidFill>
              <a:schemeClr val="bg1">
                <a:alpha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0" name="Content Placeholder 17"/>
          <p:cNvSpPr>
            <a:spLocks noGrp="1"/>
          </p:cNvSpPr>
          <p:nvPr>
            <p:ph sz="quarter" idx="25" hasCustomPrompt="1"/>
          </p:nvPr>
        </p:nvSpPr>
        <p:spPr>
          <a:xfrm>
            <a:off x="1955389"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3" name="Content Placeholder 17"/>
          <p:cNvSpPr>
            <a:spLocks noGrp="1"/>
          </p:cNvSpPr>
          <p:nvPr>
            <p:ph sz="quarter" idx="27" hasCustomPrompt="1"/>
          </p:nvPr>
        </p:nvSpPr>
        <p:spPr>
          <a:xfrm>
            <a:off x="1955389"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4" name="Content Placeholder 17"/>
          <p:cNvSpPr>
            <a:spLocks noGrp="1"/>
          </p:cNvSpPr>
          <p:nvPr>
            <p:ph sz="quarter" idx="28" hasCustomPrompt="1"/>
          </p:nvPr>
        </p:nvSpPr>
        <p:spPr>
          <a:xfrm>
            <a:off x="1955389"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5" name="Content Placeholder 17"/>
          <p:cNvSpPr>
            <a:spLocks noGrp="1"/>
          </p:cNvSpPr>
          <p:nvPr>
            <p:ph sz="quarter" idx="30" hasCustomPrompt="1"/>
          </p:nvPr>
        </p:nvSpPr>
        <p:spPr>
          <a:xfrm>
            <a:off x="1955389"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6" name="Content Placeholder 17"/>
          <p:cNvSpPr>
            <a:spLocks noGrp="1"/>
          </p:cNvSpPr>
          <p:nvPr>
            <p:ph sz="quarter" idx="31" hasCustomPrompt="1"/>
          </p:nvPr>
        </p:nvSpPr>
        <p:spPr>
          <a:xfrm>
            <a:off x="6715888" y="2106913"/>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7" name="Content Placeholder 17"/>
          <p:cNvSpPr>
            <a:spLocks noGrp="1"/>
          </p:cNvSpPr>
          <p:nvPr>
            <p:ph sz="quarter" idx="33" hasCustomPrompt="1"/>
          </p:nvPr>
        </p:nvSpPr>
        <p:spPr>
          <a:xfrm>
            <a:off x="6715888" y="1780480"/>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8" name="Content Placeholder 17"/>
          <p:cNvSpPr>
            <a:spLocks noGrp="1"/>
          </p:cNvSpPr>
          <p:nvPr>
            <p:ph sz="quarter" idx="34" hasCustomPrompt="1"/>
          </p:nvPr>
        </p:nvSpPr>
        <p:spPr>
          <a:xfrm>
            <a:off x="6715888" y="3405717"/>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49" name="Content Placeholder 17"/>
          <p:cNvSpPr>
            <a:spLocks noGrp="1"/>
          </p:cNvSpPr>
          <p:nvPr>
            <p:ph sz="quarter" idx="36" hasCustomPrompt="1"/>
          </p:nvPr>
        </p:nvSpPr>
        <p:spPr>
          <a:xfrm>
            <a:off x="6715888" y="3079284"/>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50" name="Content Placeholder 17"/>
          <p:cNvSpPr>
            <a:spLocks noGrp="1"/>
          </p:cNvSpPr>
          <p:nvPr>
            <p:ph sz="quarter" idx="37" hasCustomPrompt="1"/>
          </p:nvPr>
        </p:nvSpPr>
        <p:spPr>
          <a:xfrm>
            <a:off x="6715888" y="4735122"/>
            <a:ext cx="3521072" cy="184666"/>
          </a:xfrm>
          <a:prstGeom prst="rect">
            <a:avLst/>
          </a:prstGeom>
        </p:spPr>
        <p:txBody>
          <a:bodyPr wrap="square" lIns="0" tIns="0" rIns="0" bIns="0">
            <a:spAutoFit/>
          </a:bodyPr>
          <a:lstStyle>
            <a:lvl1pPr marL="171450" indent="-171450" algn="l">
              <a:lnSpc>
                <a:spcPct val="100000"/>
              </a:lnSpc>
              <a:buFont typeface="Arial" charset="0"/>
              <a:buChar char="•"/>
              <a:defRPr sz="12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endParaRPr lang="en-US" dirty="0"/>
          </a:p>
        </p:txBody>
      </p:sp>
      <p:sp>
        <p:nvSpPr>
          <p:cNvPr id="51" name="Content Placeholder 17"/>
          <p:cNvSpPr>
            <a:spLocks noGrp="1"/>
          </p:cNvSpPr>
          <p:nvPr>
            <p:ph sz="quarter" idx="39" hasCustomPrompt="1"/>
          </p:nvPr>
        </p:nvSpPr>
        <p:spPr>
          <a:xfrm>
            <a:off x="6715888" y="4408689"/>
            <a:ext cx="3521072" cy="215444"/>
          </a:xfrm>
          <a:prstGeom prst="rect">
            <a:avLst/>
          </a:prstGeom>
        </p:spPr>
        <p:txBody>
          <a:bodyPr wrap="square" lIns="0" tIns="0" rIns="0" bIns="0">
            <a:spAutoFit/>
          </a:bodyPr>
          <a:lstStyle>
            <a:lvl1pPr marL="0" indent="0" algn="l">
              <a:lnSpc>
                <a:spcPct val="100000"/>
              </a:lnSpc>
              <a:buNone/>
              <a:defRPr sz="1400" b="1" i="0" baseline="0">
                <a:solidFill>
                  <a:srgbClr val="F9C40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2" name="Content Placeholder 17"/>
          <p:cNvSpPr>
            <a:spLocks noGrp="1"/>
          </p:cNvSpPr>
          <p:nvPr>
            <p:ph sz="quarter" idx="15" hasCustomPrompt="1"/>
          </p:nvPr>
        </p:nvSpPr>
        <p:spPr>
          <a:xfrm>
            <a:off x="715962" y="4560199"/>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Picture Placeholder 3" title="Click the Icon to add your Image"/>
          <p:cNvSpPr>
            <a:spLocks noGrp="1" noChangeAspect="1"/>
          </p:cNvSpPr>
          <p:nvPr>
            <p:ph type="pic" sz="quarter" idx="16" hasCustomPrompt="1"/>
          </p:nvPr>
        </p:nvSpPr>
        <p:spPr>
          <a:xfrm>
            <a:off x="715962"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18" name="Content Placeholder 17"/>
          <p:cNvSpPr>
            <a:spLocks noGrp="1"/>
          </p:cNvSpPr>
          <p:nvPr>
            <p:ph sz="quarter" idx="21" hasCustomPrompt="1"/>
          </p:nvPr>
        </p:nvSpPr>
        <p:spPr>
          <a:xfrm>
            <a:off x="715962" y="4224117"/>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3" name="Content Placeholder 17"/>
          <p:cNvSpPr>
            <a:spLocks noGrp="1"/>
          </p:cNvSpPr>
          <p:nvPr>
            <p:ph sz="quarter" idx="22" hasCustomPrompt="1"/>
          </p:nvPr>
        </p:nvSpPr>
        <p:spPr>
          <a:xfrm>
            <a:off x="4440173"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5" name="Content Placeholder 17"/>
          <p:cNvSpPr>
            <a:spLocks noGrp="1"/>
          </p:cNvSpPr>
          <p:nvPr>
            <p:ph sz="quarter" idx="24" hasCustomPrompt="1"/>
          </p:nvPr>
        </p:nvSpPr>
        <p:spPr>
          <a:xfrm>
            <a:off x="4440173"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36" name="Content Placeholder 17"/>
          <p:cNvSpPr>
            <a:spLocks noGrp="1"/>
          </p:cNvSpPr>
          <p:nvPr>
            <p:ph sz="quarter" idx="25" hasCustomPrompt="1"/>
          </p:nvPr>
        </p:nvSpPr>
        <p:spPr>
          <a:xfrm>
            <a:off x="8164384" y="4537025"/>
            <a:ext cx="3311999" cy="184666"/>
          </a:xfrm>
          <a:prstGeom prst="rect">
            <a:avLst/>
          </a:prstGeom>
        </p:spPr>
        <p:txBody>
          <a:bodyPr wrap="square" lIns="0" tIns="0" rIns="0" bIns="0">
            <a:spAutoFit/>
          </a:bodyPr>
          <a:lstStyle>
            <a:lvl1pPr marL="0" indent="0" algn="ctr">
              <a:lnSpc>
                <a:spcPct val="100000"/>
              </a:lnSpc>
              <a:buNone/>
              <a:defRPr sz="12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38" name="Content Placeholder 17"/>
          <p:cNvSpPr>
            <a:spLocks noGrp="1"/>
          </p:cNvSpPr>
          <p:nvPr>
            <p:ph sz="quarter" idx="27" hasCustomPrompt="1"/>
          </p:nvPr>
        </p:nvSpPr>
        <p:spPr>
          <a:xfrm>
            <a:off x="8164384" y="4200943"/>
            <a:ext cx="3311999" cy="215444"/>
          </a:xfrm>
          <a:prstGeom prst="rect">
            <a:avLst/>
          </a:prstGeom>
        </p:spPr>
        <p:txBody>
          <a:bodyPr wrap="square" lIns="0" tIns="0" rIns="0" bIns="0">
            <a:spAutoFit/>
          </a:bodyPr>
          <a:lstStyle>
            <a:lvl1pPr marL="0" indent="0" algn="ctr">
              <a:lnSpc>
                <a:spcPct val="100000"/>
              </a:lnSpc>
              <a:buNone/>
              <a:defRPr sz="1400" b="1" i="0" baseline="0">
                <a:solidFill>
                  <a:srgbClr val="4FB9AB"/>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Insert Subtitle Here</a:t>
            </a:r>
            <a:endParaRPr lang="en-US" dirty="0"/>
          </a:p>
        </p:txBody>
      </p:sp>
      <p:sp>
        <p:nvSpPr>
          <p:cNvPr id="41" name="Picture Placeholder 3" title="Click the Icon to add your Image"/>
          <p:cNvSpPr>
            <a:spLocks noGrp="1" noChangeAspect="1"/>
          </p:cNvSpPr>
          <p:nvPr>
            <p:ph type="pic" sz="quarter" idx="28" hasCustomPrompt="1"/>
          </p:nvPr>
        </p:nvSpPr>
        <p:spPr>
          <a:xfrm>
            <a:off x="4440173" y="2010139"/>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2" name="Picture Placeholder 3" title="Click the Icon to add your Image"/>
          <p:cNvSpPr>
            <a:spLocks noGrp="1" noChangeAspect="1"/>
          </p:cNvSpPr>
          <p:nvPr>
            <p:ph type="pic" sz="quarter" idx="29" hasCustomPrompt="1"/>
          </p:nvPr>
        </p:nvSpPr>
        <p:spPr>
          <a:xfrm>
            <a:off x="8168689" y="2003311"/>
            <a:ext cx="3303387" cy="1943169"/>
          </a:xfrm>
          <a:prstGeom prst="rect">
            <a:avLst/>
          </a:prstGeom>
          <a:solidFill>
            <a:schemeClr val="bg2"/>
          </a:solidFill>
        </p:spPr>
        <p:txBody>
          <a:bodyPr wrap="square" lIns="360000" tIns="0" rIns="360000" bIns="540000" anchor="b" anchorCtr="1">
            <a:noAutofit/>
          </a:bodyPr>
          <a:lstStyle>
            <a:lvl1pPr marL="0" indent="0" algn="ctr">
              <a:buNone/>
              <a:defRPr sz="10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a:t>
            </a:r>
            <a:endParaRPr lang="en-US" dirty="0"/>
          </a:p>
        </p:txBody>
      </p:sp>
      <p:sp>
        <p:nvSpPr>
          <p:cNvPr id="44"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7" name="Text Placeholder 4"/>
          <p:cNvSpPr>
            <a:spLocks noGrp="1"/>
          </p:cNvSpPr>
          <p:nvPr>
            <p:ph type="body" sz="quarter" idx="30"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3 Column Text &amp; Image Slide Heading</a:t>
            </a:r>
            <a:endParaRPr lang="en-US" dirty="0"/>
          </a:p>
        </p:txBody>
      </p:sp>
      <p:sp>
        <p:nvSpPr>
          <p:cNvPr id="19" name="Text Placeholder 4"/>
          <p:cNvSpPr>
            <a:spLocks noGrp="1"/>
          </p:cNvSpPr>
          <p:nvPr>
            <p:ph type="body" sz="quarter" idx="31"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12192000" cy="5974857"/>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6089373"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cxnSp>
        <p:nvCxnSpPr>
          <p:cNvPr id="13" name="Straight Connector 12"/>
          <p:cNvCxnSpPr/>
          <p:nvPr userDrawn="1"/>
        </p:nvCxnSpPr>
        <p:spPr>
          <a:xfrm>
            <a:off x="715618"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22" name="Rectangle 21"/>
          <p:cNvSpPr/>
          <p:nvPr userDrawn="1"/>
        </p:nvSpPr>
        <p:spPr>
          <a:xfrm>
            <a:off x="6089373" y="5814391"/>
            <a:ext cx="6102626" cy="1043609"/>
          </a:xfrm>
          <a:prstGeom prst="rect">
            <a:avLst/>
          </a:prstGeom>
          <a:gradFill>
            <a:gsLst>
              <a:gs pos="100000">
                <a:srgbClr val="324F82">
                  <a:alpha val="50000"/>
                </a:srgbClr>
              </a:gs>
              <a:gs pos="0">
                <a:srgbClr val="324F8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10" name="Content Placeholder 17"/>
          <p:cNvSpPr>
            <a:spLocks noGrp="1"/>
          </p:cNvSpPr>
          <p:nvPr>
            <p:ph sz="quarter" idx="18" hasCustomPrompt="1"/>
          </p:nvPr>
        </p:nvSpPr>
        <p:spPr>
          <a:xfrm>
            <a:off x="715964" y="216673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715963" y="716218"/>
            <a:ext cx="4657793" cy="393542"/>
          </a:xfrm>
          <a:prstGeom prst="rect">
            <a:avLst/>
          </a:prstGeom>
        </p:spPr>
        <p:txBody>
          <a:bodyPr lIns="0" tIns="0" rIns="0" bIns="0"/>
          <a:lstStyle>
            <a:lvl1pPr marL="0" indent="0">
              <a:buNone/>
              <a:defRPr b="1" i="0" baseline="0">
                <a:solidFill>
                  <a:srgbClr val="324F82"/>
                </a:solidFill>
                <a:latin typeface="Ubuntu" charset="0"/>
                <a:ea typeface="Ubuntu" charset="0"/>
                <a:cs typeface="Ubuntu" charset="0"/>
              </a:defRPr>
            </a:lvl1pPr>
          </a:lstStyle>
          <a:p>
            <a:pPr lvl="0"/>
            <a:r>
              <a:rPr lang="en-US" dirty="0" smtClean="0"/>
              <a:t>Split Image Slide Heading</a:t>
            </a:r>
            <a:endParaRPr lang="en-US" dirty="0"/>
          </a:p>
        </p:txBody>
      </p:sp>
      <p:sp>
        <p:nvSpPr>
          <p:cNvPr id="15" name="Text Placeholder 4"/>
          <p:cNvSpPr>
            <a:spLocks noGrp="1"/>
          </p:cNvSpPr>
          <p:nvPr>
            <p:ph type="body" sz="quarter" idx="19" hasCustomPrompt="1"/>
          </p:nvPr>
        </p:nvSpPr>
        <p:spPr>
          <a:xfrm>
            <a:off x="715963" y="1158975"/>
            <a:ext cx="4657794"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Page Image">
    <p:spTree>
      <p:nvGrpSpPr>
        <p:cNvPr id="1" name=""/>
        <p:cNvGrpSpPr/>
        <p:nvPr/>
      </p:nvGrpSpPr>
      <p:grpSpPr>
        <a:xfrm>
          <a:off x="0" y="0"/>
          <a:ext cx="0" cy="0"/>
          <a:chOff x="0" y="0"/>
          <a:chExt cx="0" cy="0"/>
        </a:xfrm>
      </p:grpSpPr>
      <p:sp>
        <p:nvSpPr>
          <p:cNvPr id="16" name="Picture Placeholder 3" title="Click the Icon to add your Image"/>
          <p:cNvSpPr>
            <a:spLocks noGrp="1"/>
          </p:cNvSpPr>
          <p:nvPr>
            <p:ph type="pic" sz="quarter" idx="16" hasCustomPrompt="1"/>
          </p:nvPr>
        </p:nvSpPr>
        <p:spPr>
          <a:xfrm>
            <a:off x="0" y="0"/>
            <a:ext cx="6102626" cy="6858000"/>
          </a:xfrm>
          <a:prstGeom prst="rect">
            <a:avLst/>
          </a:prstGeom>
          <a:solidFill>
            <a:schemeClr val="bg2"/>
          </a:solidFill>
        </p:spPr>
        <p:txBody>
          <a:bodyPr wrap="square" lIns="0" tIns="0" rIns="0" bIns="1835999"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3" name="Rectangle 2"/>
          <p:cNvSpPr/>
          <p:nvPr userDrawn="1"/>
        </p:nvSpPr>
        <p:spPr>
          <a:xfrm>
            <a:off x="6102626" y="1"/>
            <a:ext cx="6089374" cy="6858000"/>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3" name="Straight Connector 12"/>
          <p:cNvCxnSpPr/>
          <p:nvPr userDrawn="1"/>
        </p:nvCxnSpPr>
        <p:spPr>
          <a:xfrm>
            <a:off x="6818244"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0" y="5814391"/>
            <a:ext cx="6102626" cy="1043609"/>
          </a:xfrm>
          <a:prstGeom prst="rect">
            <a:avLst/>
          </a:prstGeom>
          <a:gradFill>
            <a:gsLst>
              <a:gs pos="100000">
                <a:schemeClr val="bg1">
                  <a:alpha val="49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rgbClr val="324F82"/>
                </a:solidFill>
                <a:latin typeface="Ubuntu" charset="0"/>
                <a:ea typeface="Ubuntu" charset="0"/>
                <a:cs typeface="Ubuntu" charset="0"/>
              </a:defRPr>
            </a:lvl1pPr>
          </a:lstStyle>
          <a:p>
            <a:pPr lvl="0"/>
            <a:r>
              <a:rPr lang="en-US" dirty="0" smtClean="0"/>
              <a:t>Insert Document Title</a:t>
            </a:r>
            <a:endParaRPr lang="en-US" dirty="0"/>
          </a:p>
        </p:txBody>
      </p:sp>
      <p:sp>
        <p:nvSpPr>
          <p:cNvPr id="15" name="Content Placeholder 17"/>
          <p:cNvSpPr>
            <a:spLocks noGrp="1"/>
          </p:cNvSpPr>
          <p:nvPr>
            <p:ph sz="quarter" idx="18" hasCustomPrompt="1"/>
          </p:nvPr>
        </p:nvSpPr>
        <p:spPr>
          <a:xfrm>
            <a:off x="6818589" y="2162650"/>
            <a:ext cx="4657792" cy="316189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4" name="Text Placeholder 4"/>
          <p:cNvSpPr>
            <a:spLocks noGrp="1"/>
          </p:cNvSpPr>
          <p:nvPr>
            <p:ph type="body" sz="quarter" idx="15" hasCustomPrompt="1"/>
          </p:nvPr>
        </p:nvSpPr>
        <p:spPr>
          <a:xfrm>
            <a:off x="6818244" y="716218"/>
            <a:ext cx="4657793" cy="393542"/>
          </a:xfrm>
          <a:prstGeom prst="rect">
            <a:avLst/>
          </a:prstGeom>
        </p:spPr>
        <p:txBody>
          <a:bodyPr lIns="0" tIns="0" rIns="0" bIns="0"/>
          <a:lstStyle>
            <a:lvl1pPr marL="0" indent="0">
              <a:buNone/>
              <a:defRPr b="1" i="0" baseline="0">
                <a:solidFill>
                  <a:schemeClr val="bg1"/>
                </a:solidFill>
                <a:latin typeface="Ubuntu" charset="0"/>
                <a:ea typeface="Ubuntu" charset="0"/>
                <a:cs typeface="Ubuntu" charset="0"/>
              </a:defRPr>
            </a:lvl1pPr>
          </a:lstStyle>
          <a:p>
            <a:pPr lvl="0"/>
            <a:r>
              <a:rPr lang="en-US" dirty="0" smtClean="0"/>
              <a:t>Split Image Slide Heading</a:t>
            </a:r>
            <a:endParaRPr lang="en-US" dirty="0"/>
          </a:p>
        </p:txBody>
      </p:sp>
      <p:sp>
        <p:nvSpPr>
          <p:cNvPr id="19" name="Text Placeholder 4"/>
          <p:cNvSpPr>
            <a:spLocks noGrp="1"/>
          </p:cNvSpPr>
          <p:nvPr>
            <p:ph type="body" sz="quarter" idx="19" hasCustomPrompt="1"/>
          </p:nvPr>
        </p:nvSpPr>
        <p:spPr>
          <a:xfrm>
            <a:off x="6818244" y="1158975"/>
            <a:ext cx="4657794"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cxnSp>
        <p:nvCxnSpPr>
          <p:cNvPr id="3" name="Straight Connector 2"/>
          <p:cNvCxnSpPr/>
          <p:nvPr userDrawn="1"/>
        </p:nvCxnSpPr>
        <p:spPr>
          <a:xfrm>
            <a:off x="718456" y="2703444"/>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457" y="5207313"/>
            <a:ext cx="3247256" cy="931754"/>
          </a:xfrm>
          <a:prstGeom prst="rect">
            <a:avLst/>
          </a:prstGeom>
        </p:spPr>
      </p:pic>
      <p:sp>
        <p:nvSpPr>
          <p:cNvPr id="28" name="Content Placeholder 26"/>
          <p:cNvSpPr>
            <a:spLocks noGrp="1"/>
          </p:cNvSpPr>
          <p:nvPr>
            <p:ph sz="quarter" idx="14" hasCustomPrompt="1"/>
          </p:nvPr>
        </p:nvSpPr>
        <p:spPr>
          <a:xfrm>
            <a:off x="719138" y="3639988"/>
            <a:ext cx="10492200" cy="332399"/>
          </a:xfrm>
          <a:prstGeom prst="rect">
            <a:avLst/>
          </a:prstGeom>
        </p:spPr>
        <p:txBody>
          <a:bodyPr wrap="square" lIns="0" tIns="0" rIns="0" bIns="0">
            <a:spAutoFit/>
          </a:bodyPr>
          <a:lstStyle>
            <a:lvl1pPr marL="0" indent="0">
              <a:buNone/>
              <a:defRPr sz="2400" b="0" i="0" baseline="0">
                <a:solidFill>
                  <a:srgbClr val="F9C402"/>
                </a:solidFill>
                <a:latin typeface="Ubuntu" charset="0"/>
                <a:ea typeface="Ubuntu" charset="0"/>
                <a:cs typeface="Ubuntu" charset="0"/>
              </a:defRPr>
            </a:lvl1pPr>
          </a:lstStyle>
          <a:p>
            <a:pPr lvl="0"/>
            <a:r>
              <a:rPr lang="en-US" dirty="0" smtClean="0"/>
              <a:t>28th July 2017</a:t>
            </a:r>
            <a:endParaRPr lang="en-US" dirty="0"/>
          </a:p>
        </p:txBody>
      </p:sp>
      <p:sp>
        <p:nvSpPr>
          <p:cNvPr id="10" name="Text Placeholder 4"/>
          <p:cNvSpPr>
            <a:spLocks noGrp="1"/>
          </p:cNvSpPr>
          <p:nvPr>
            <p:ph type="body" sz="quarter" idx="15" hasCustomPrompt="1"/>
          </p:nvPr>
        </p:nvSpPr>
        <p:spPr>
          <a:xfrm>
            <a:off x="719138" y="3088814"/>
            <a:ext cx="10491787" cy="367196"/>
          </a:xfrm>
          <a:prstGeom prst="rect">
            <a:avLst/>
          </a:prstGeom>
        </p:spPr>
        <p:txBody>
          <a:bodyPr lIns="0" tIns="0" rIns="0" bIns="0"/>
          <a:lstStyle>
            <a:lvl1pPr marL="0" indent="0">
              <a:buNone/>
              <a:defRPr sz="3000" b="0" i="0">
                <a:solidFill>
                  <a:schemeClr val="bg1"/>
                </a:solidFill>
                <a:latin typeface="Ubuntu" charset="0"/>
                <a:ea typeface="Ubuntu" charset="0"/>
                <a:cs typeface="Ubuntu" charset="0"/>
              </a:defRPr>
            </a:lvl1pPr>
          </a:lstStyle>
          <a:p>
            <a:pPr lvl="0"/>
            <a:r>
              <a:rPr lang="en-US" dirty="0" smtClean="0"/>
              <a:t>Presented By: Insert Name</a:t>
            </a:r>
            <a:endParaRPr lang="en-US" dirty="0"/>
          </a:p>
        </p:txBody>
      </p:sp>
      <p:sp>
        <p:nvSpPr>
          <p:cNvPr id="12" name="Title 1"/>
          <p:cNvSpPr>
            <a:spLocks noGrp="1"/>
          </p:cNvSpPr>
          <p:nvPr>
            <p:ph type="title" hasCustomPrompt="1"/>
          </p:nvPr>
        </p:nvSpPr>
        <p:spPr>
          <a:xfrm>
            <a:off x="718457" y="721772"/>
            <a:ext cx="10492882" cy="1661993"/>
          </a:xfrm>
          <a:prstGeom prst="rect">
            <a:avLst/>
          </a:prstGeom>
        </p:spPr>
        <p:txBody>
          <a:bodyPr wrap="square" lIns="0" tIns="0" rIns="0" bIns="0" anchor="ctr">
            <a:spAutoFit/>
          </a:bodyPr>
          <a:lstStyle>
            <a:lvl1pPr algn="l">
              <a:defRPr sz="6000" b="1" i="0" baseline="0">
                <a:solidFill>
                  <a:schemeClr val="bg1"/>
                </a:solidFill>
                <a:latin typeface="Ubuntu" charset="0"/>
                <a:ea typeface="Ubuntu" charset="0"/>
                <a:cs typeface="Ubuntu" charset="0"/>
              </a:defRPr>
            </a:lvl1pPr>
          </a:lstStyle>
          <a:p>
            <a:r>
              <a:rPr lang="en-US" dirty="0" smtClean="0"/>
              <a:t>Presentation Title </a:t>
            </a:r>
            <a:br>
              <a:rPr lang="en-US" dirty="0" smtClean="0"/>
            </a:br>
            <a:r>
              <a:rPr lang="en-US" dirty="0" smtClean="0"/>
              <a:t>Two Lines Template</a:t>
            </a:r>
            <a:endParaRPr lang="en-US"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715617"/>
            <a:ext cx="10760766" cy="5401276"/>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Chapter/Slide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con Chapter Slid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sp>
        <p:nvSpPr>
          <p:cNvPr id="16" name="Title 1"/>
          <p:cNvSpPr>
            <a:spLocks noGrp="1"/>
          </p:cNvSpPr>
          <p:nvPr>
            <p:ph type="title" hasCustomPrompt="1"/>
          </p:nvPr>
        </p:nvSpPr>
        <p:spPr>
          <a:xfrm>
            <a:off x="715617" y="2057401"/>
            <a:ext cx="10760766" cy="4059492"/>
          </a:xfrm>
          <a:prstGeom prst="rect">
            <a:avLst/>
          </a:prstGeom>
        </p:spPr>
        <p:txBody>
          <a:bodyPr wrap="none" lIns="0" tIns="0" rIns="0" bIns="0" anchor="ctr" anchorCtr="1">
            <a:noAutofit/>
          </a:bodyPr>
          <a:lstStyle>
            <a:lvl1pPr algn="ctr">
              <a:defRPr sz="6000" b="1" i="0" baseline="0">
                <a:solidFill>
                  <a:schemeClr val="bg1"/>
                </a:solidFill>
                <a:latin typeface="Ubuntu" charset="0"/>
                <a:ea typeface="Ubuntu" charset="0"/>
                <a:cs typeface="Ubuntu" charset="0"/>
              </a:defRPr>
            </a:lvl1pPr>
          </a:lstStyle>
          <a:p>
            <a:r>
              <a:rPr lang="en-US" dirty="0" smtClean="0"/>
              <a:t>Icon Chapter Slide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4" name="Picture Placeholder 3" title="Click the Icon to add your Image"/>
          <p:cNvSpPr>
            <a:spLocks noGrp="1" noChangeAspect="1"/>
          </p:cNvSpPr>
          <p:nvPr>
            <p:ph type="pic" sz="quarter" idx="16" hasCustomPrompt="1"/>
          </p:nvPr>
        </p:nvSpPr>
        <p:spPr>
          <a:xfrm>
            <a:off x="5430079" y="2057400"/>
            <a:ext cx="1331842" cy="1331842"/>
          </a:xfrm>
          <a:prstGeom prst="rect">
            <a:avLst/>
          </a:prstGeom>
          <a:noFill/>
        </p:spPr>
        <p:txBody>
          <a:bodyPr wrap="square" lIns="0" tIns="0" rIns="0" bIns="540000" anchor="b" anchorCtr="1">
            <a:noAutofit/>
          </a:bodyPr>
          <a:lstStyle>
            <a:lvl1pPr marL="0" indent="0" algn="ctr">
              <a:buNone/>
              <a:defRPr sz="1200" b="0" i="0" baseline="0">
                <a:solidFill>
                  <a:schemeClr val="bg1"/>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ny questions?">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2" name="TextBox 1"/>
          <p:cNvSpPr txBox="1"/>
          <p:nvPr userDrawn="1"/>
        </p:nvSpPr>
        <p:spPr>
          <a:xfrm>
            <a:off x="715617" y="3315615"/>
            <a:ext cx="10764079" cy="1446550"/>
          </a:xfrm>
          <a:prstGeom prst="rect">
            <a:avLst/>
          </a:prstGeom>
          <a:noFill/>
        </p:spPr>
        <p:txBody>
          <a:bodyPr wrap="square" rtlCol="0">
            <a:spAutoFit/>
          </a:bodyPr>
          <a:lstStyle/>
          <a:p>
            <a:pPr algn="ctr"/>
            <a:r>
              <a:rPr lang="en-US" sz="4400" b="1" i="0" dirty="0" smtClean="0">
                <a:solidFill>
                  <a:schemeClr val="bg1"/>
                </a:solidFill>
                <a:latin typeface="Ubuntu" charset="0"/>
                <a:ea typeface="Ubuntu" charset="0"/>
                <a:cs typeface="Ubuntu" charset="0"/>
              </a:rPr>
              <a:t>Thank</a:t>
            </a:r>
            <a:r>
              <a:rPr lang="en-US" sz="4400" b="1" i="0" baseline="0" dirty="0" smtClean="0">
                <a:solidFill>
                  <a:schemeClr val="bg1"/>
                </a:solidFill>
                <a:latin typeface="Ubuntu" charset="0"/>
                <a:ea typeface="Ubuntu" charset="0"/>
                <a:cs typeface="Ubuntu" charset="0"/>
              </a:rPr>
              <a:t> you for listening.</a:t>
            </a:r>
          </a:p>
          <a:p>
            <a:pPr algn="ctr"/>
            <a:r>
              <a:rPr lang="en-US" sz="4400" b="1" i="0" baseline="0" dirty="0" smtClean="0">
                <a:solidFill>
                  <a:schemeClr val="bg1"/>
                </a:solidFill>
                <a:latin typeface="Ubuntu" charset="0"/>
                <a:ea typeface="Ubuntu" charset="0"/>
                <a:cs typeface="Ubuntu" charset="0"/>
              </a:rPr>
              <a:t> Any questions?</a:t>
            </a:r>
            <a:endParaRPr lang="en-US" sz="4400" b="1" i="0" dirty="0">
              <a:solidFill>
                <a:schemeClr val="bg1"/>
              </a:solidFill>
              <a:latin typeface="Ubuntu" charset="0"/>
              <a:ea typeface="Ubuntu" charset="0"/>
              <a:cs typeface="Ubuntu"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26389" y="1769165"/>
            <a:ext cx="1717886" cy="1409284"/>
          </a:xfrm>
          <a:prstGeom prst="rect">
            <a:avLst/>
          </a:prstGeom>
        </p:spPr>
      </p:pic>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8" name="Chart Placeholder 7"/>
          <p:cNvSpPr>
            <a:spLocks noGrp="1"/>
          </p:cNvSpPr>
          <p:nvPr>
            <p:ph type="chart" sz="quarter" idx="14" hasCustomPrompt="1"/>
          </p:nvPr>
        </p:nvSpPr>
        <p:spPr>
          <a:xfrm>
            <a:off x="715963" y="1838325"/>
            <a:ext cx="10760075" cy="3736975"/>
          </a:xfrm>
          <a:prstGeom prst="rect">
            <a:avLst/>
          </a:prstGeom>
        </p:spPr>
        <p:txBody>
          <a:bodyPr anchor="b" anchorCtr="1"/>
          <a:lstStyle>
            <a:lvl1pPr marL="0" indent="0">
              <a:buNone/>
              <a:defRPr sz="1400" b="0" i="0" baseline="0">
                <a:solidFill>
                  <a:srgbClr val="324F82"/>
                </a:solidFill>
                <a:latin typeface="Ubuntu Light" charset="0"/>
                <a:ea typeface="Ubuntu Light" charset="0"/>
                <a:cs typeface="Ubuntu Light" charset="0"/>
              </a:defRPr>
            </a:lvl1pPr>
          </a:lstStyle>
          <a:p>
            <a:r>
              <a:rPr lang="en-US" dirty="0" smtClean="0"/>
              <a:t>Click the icon to start building your chart</a:t>
            </a:r>
            <a:endParaRPr lang="en-US" dirty="0"/>
          </a:p>
        </p:txBody>
      </p:sp>
      <p:sp>
        <p:nvSpPr>
          <p:cNvPr id="10"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lgn="ctr">
              <a:buNone/>
              <a:defRPr b="1" i="0">
                <a:solidFill>
                  <a:srgbClr val="324F82"/>
                </a:solidFill>
                <a:latin typeface="Ubuntu" charset="0"/>
                <a:ea typeface="Ubuntu" charset="0"/>
                <a:cs typeface="Ubuntu" charset="0"/>
              </a:defRPr>
            </a:lvl1pPr>
          </a:lstStyle>
          <a:p>
            <a:pPr lvl="0"/>
            <a:r>
              <a:rPr lang="en-US" dirty="0" smtClean="0"/>
              <a:t>Chart Slide Heading</a:t>
            </a:r>
            <a:endParaRPr lang="en-US" dirty="0"/>
          </a:p>
        </p:txBody>
      </p:sp>
      <p:sp>
        <p:nvSpPr>
          <p:cNvPr id="11"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lgn="ctr">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2" name="TextBox 21"/>
          <p:cNvSpPr txBox="1"/>
          <p:nvPr userDrawn="1"/>
        </p:nvSpPr>
        <p:spPr>
          <a:xfrm>
            <a:off x="-1123122" y="-1838739"/>
            <a:ext cx="184731" cy="369332"/>
          </a:xfrm>
          <a:prstGeom prst="rect">
            <a:avLst/>
          </a:prstGeom>
          <a:noFill/>
        </p:spPr>
        <p:txBody>
          <a:bodyPr wrap="none" rtlCol="0">
            <a:spAutoFit/>
          </a:bodyPr>
          <a:lstStyle/>
          <a:p>
            <a:endParaRPr lang="en-US" dirty="0"/>
          </a:p>
        </p:txBody>
      </p:sp>
      <p:sp>
        <p:nvSpPr>
          <p:cNvPr id="10"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2"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1 Column Text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extLst>
      <p:ext uri="{BB962C8B-B14F-4D97-AF65-F5344CB8AC3E}">
        <p14:creationId xmlns:p14="http://schemas.microsoft.com/office/powerpoint/2010/main" val="11182999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8" name="Content Placeholder 17"/>
          <p:cNvSpPr>
            <a:spLocks noGrp="1"/>
          </p:cNvSpPr>
          <p:nvPr>
            <p:ph sz="quarter" idx="14" hasCustomPrompt="1"/>
          </p:nvPr>
        </p:nvSpPr>
        <p:spPr>
          <a:xfrm>
            <a:off x="715963" y="2230644"/>
            <a:ext cx="10760075" cy="2065181"/>
          </a:xfrm>
          <a:prstGeom prst="rect">
            <a:avLst/>
          </a:prstGeom>
        </p:spPr>
        <p:txBody>
          <a:bodyPr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9"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1 Column Text Slide Heading</a:t>
            </a:r>
            <a:endParaRPr lang="en-US" dirty="0"/>
          </a:p>
        </p:txBody>
      </p:sp>
      <p:sp>
        <p:nvSpPr>
          <p:cNvPr id="10"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7"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2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2 Column Text Slide Heading</a:t>
            </a:r>
            <a:endParaRPr lang="en-US" dirty="0"/>
          </a:p>
        </p:txBody>
      </p:sp>
      <p:sp>
        <p:nvSpPr>
          <p:cNvPr id="11"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lumn Text Slide Reverse">
    <p:bg>
      <p:bgPr>
        <a:gradFill flip="none" rotWithShape="1">
          <a:gsLst>
            <a:gs pos="10000">
              <a:srgbClr val="324F82"/>
            </a:gs>
            <a:gs pos="100000">
              <a:srgbClr val="28B8CE"/>
            </a:gs>
          </a:gsLst>
          <a:lin ang="189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sp>
        <p:nvSpPr>
          <p:cNvPr id="5"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cxnSp>
        <p:nvCxnSpPr>
          <p:cNvPr id="24" name="Straight Connector 23"/>
          <p:cNvCxnSpPr/>
          <p:nvPr userDrawn="1"/>
        </p:nvCxnSpPr>
        <p:spPr>
          <a:xfrm>
            <a:off x="718456" y="1868557"/>
            <a:ext cx="864704" cy="0"/>
          </a:xfrm>
          <a:prstGeom prst="line">
            <a:avLst/>
          </a:prstGeom>
          <a:ln w="28575">
            <a:solidFill>
              <a:srgbClr val="E03882"/>
            </a:solidFill>
          </a:ln>
        </p:spPr>
        <p:style>
          <a:lnRef idx="1">
            <a:schemeClr val="accent1"/>
          </a:lnRef>
          <a:fillRef idx="0">
            <a:schemeClr val="accent1"/>
          </a:fillRef>
          <a:effectRef idx="0">
            <a:schemeClr val="accent1"/>
          </a:effectRef>
          <a:fontRef idx="minor">
            <a:schemeClr val="tx1"/>
          </a:fontRef>
        </p:style>
      </p:cxnSp>
      <p:sp>
        <p:nvSpPr>
          <p:cNvPr id="9" name="Content Placeholder 17"/>
          <p:cNvSpPr>
            <a:spLocks noGrp="1"/>
          </p:cNvSpPr>
          <p:nvPr>
            <p:ph sz="quarter" idx="16" hasCustomPrompt="1"/>
          </p:nvPr>
        </p:nvSpPr>
        <p:spPr>
          <a:xfrm>
            <a:off x="715964"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Content Placeholder 17"/>
          <p:cNvSpPr>
            <a:spLocks noGrp="1"/>
          </p:cNvSpPr>
          <p:nvPr>
            <p:ph sz="quarter" idx="17" hasCustomPrompt="1"/>
          </p:nvPr>
        </p:nvSpPr>
        <p:spPr>
          <a:xfrm>
            <a:off x="6453809" y="2230644"/>
            <a:ext cx="5022228"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chemeClr val="bg1"/>
                </a:solidFill>
                <a:latin typeface="Verdana" charset="0"/>
                <a:ea typeface="Verdana" charset="0"/>
                <a:cs typeface="Verdana" charset="0"/>
              </a:defRPr>
            </a:lvl1pPr>
            <a:lvl2pPr marL="742950" indent="-285750">
              <a:buFont typeface="Courier New" charset="0"/>
              <a:buChar char="o"/>
              <a:defRPr sz="1800" b="0" i="0">
                <a:solidFill>
                  <a:schemeClr val="bg1"/>
                </a:solidFill>
                <a:latin typeface="Verdana" charset="0"/>
                <a:ea typeface="Verdana" charset="0"/>
                <a:cs typeface="Verdana" charset="0"/>
              </a:defRPr>
            </a:lvl2pPr>
            <a:lvl3pPr marL="1200150" indent="-285750">
              <a:buFont typeface="Arial" charset="0"/>
              <a:buChar char="•"/>
              <a:defRPr sz="1600" b="0" i="0">
                <a:solidFill>
                  <a:schemeClr val="bg1"/>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1"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chemeClr val="bg1"/>
                </a:solidFill>
                <a:latin typeface="Ubuntu" charset="0"/>
                <a:ea typeface="Ubuntu" charset="0"/>
                <a:cs typeface="Ubuntu" charset="0"/>
              </a:defRPr>
            </a:lvl1pPr>
          </a:lstStyle>
          <a:p>
            <a:pPr lvl="0"/>
            <a:r>
              <a:rPr lang="en-US" dirty="0" smtClean="0"/>
              <a:t>2 Column Text Slide Heading</a:t>
            </a:r>
            <a:endParaRPr lang="en-US" dirty="0"/>
          </a:p>
        </p:txBody>
      </p:sp>
      <p:sp>
        <p:nvSpPr>
          <p:cNvPr id="12"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F9C402"/>
                </a:solidFill>
                <a:latin typeface="Ubuntu" charset="0"/>
                <a:ea typeface="Ubuntu" charset="0"/>
                <a:cs typeface="Ubuntu" charset="0"/>
              </a:defRPr>
            </a:lvl1pPr>
          </a:lstStyle>
          <a:p>
            <a:pPr lvl="0"/>
            <a:r>
              <a:rPr lang="en-US" dirty="0" smtClean="0"/>
              <a:t>Slide Subheading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Column Text Slide">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2230641"/>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1"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Text Slide Heading</a:t>
            </a:r>
            <a:endParaRPr lang="en-US" dirty="0"/>
          </a:p>
        </p:txBody>
      </p:sp>
      <p:sp>
        <p:nvSpPr>
          <p:cNvPr id="12"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Text Slide Pullout">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22" name="Content Placeholder 17"/>
          <p:cNvSpPr>
            <a:spLocks noGrp="1"/>
          </p:cNvSpPr>
          <p:nvPr>
            <p:ph sz="quarter" idx="15" hasCustomPrompt="1"/>
          </p:nvPr>
        </p:nvSpPr>
        <p:spPr>
          <a:xfrm>
            <a:off x="715963" y="2230644"/>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6"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28" name="Content Placeholder 17"/>
          <p:cNvSpPr>
            <a:spLocks noGrp="1"/>
          </p:cNvSpPr>
          <p:nvPr>
            <p:ph sz="quarter" idx="18" hasCustomPrompt="1"/>
          </p:nvPr>
        </p:nvSpPr>
        <p:spPr>
          <a:xfrm>
            <a:off x="4481097" y="2230642"/>
            <a:ext cx="3229803" cy="246221"/>
          </a:xfrm>
          <a:prstGeom prst="rect">
            <a:avLst/>
          </a:prstGeom>
        </p:spPr>
        <p:txBody>
          <a:bodyPr wrap="square" lIns="0" tIns="0" rIns="0" bIns="0">
            <a:spAutoFit/>
          </a:bodyPr>
          <a:lstStyle>
            <a:lvl1pPr marL="285750" indent="-285750">
              <a:lnSpc>
                <a:spcPct val="100000"/>
              </a:lnSpc>
              <a:buFont typeface="Arial" charset="0"/>
              <a:buChar char="•"/>
              <a:defRPr sz="1600" b="0" i="0" baseline="0">
                <a:solidFill>
                  <a:srgbClr val="324F82"/>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29" name="Content Placeholder 17"/>
          <p:cNvSpPr>
            <a:spLocks noGrp="1"/>
          </p:cNvSpPr>
          <p:nvPr>
            <p:ph sz="quarter" idx="19" hasCustomPrompt="1"/>
          </p:nvPr>
        </p:nvSpPr>
        <p:spPr>
          <a:xfrm>
            <a:off x="8246231" y="1868557"/>
            <a:ext cx="3229803" cy="3641970"/>
          </a:xfrm>
          <a:prstGeom prst="rect">
            <a:avLst/>
          </a:prstGeom>
          <a:solidFill>
            <a:srgbClr val="324F82"/>
          </a:solidFill>
        </p:spPr>
        <p:txBody>
          <a:bodyPr wrap="square" lIns="360000" tIns="360000" rIns="360000" bIns="360000">
            <a:noAutofit/>
          </a:bodyPr>
          <a:lstStyle>
            <a:lvl1pPr marL="285750" indent="-285750">
              <a:lnSpc>
                <a:spcPct val="100000"/>
              </a:lnSpc>
              <a:buFont typeface="Arial" charset="0"/>
              <a:buChar char="•"/>
              <a:defRPr sz="1600" b="0" i="0" baseline="0">
                <a:solidFill>
                  <a:schemeClr val="bg1"/>
                </a:solidFill>
                <a:latin typeface="Verdana" charset="0"/>
                <a:ea typeface="Verdana" charset="0"/>
                <a:cs typeface="Verdana" charset="0"/>
              </a:defRPr>
            </a:lvl1pPr>
            <a:lvl2pPr marL="457200" indent="0">
              <a:buNone/>
              <a:defRPr sz="1400" b="0" i="0">
                <a:latin typeface="Verdana" charset="0"/>
                <a:ea typeface="Verdana" charset="0"/>
                <a:cs typeface="Verdana" charset="0"/>
              </a:defRPr>
            </a:lvl2pPr>
            <a:lvl3pPr marL="914400" indent="0">
              <a:buNone/>
              <a:defRPr sz="1400" b="0" i="0">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Click to add text</a:t>
            </a:r>
          </a:p>
        </p:txBody>
      </p:sp>
      <p:sp>
        <p:nvSpPr>
          <p:cNvPr id="16" name="Text Placeholder 4"/>
          <p:cNvSpPr>
            <a:spLocks noGrp="1"/>
          </p:cNvSpPr>
          <p:nvPr>
            <p:ph type="body" sz="quarter" idx="20"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3 Column Pull Out Slide Heading</a:t>
            </a:r>
            <a:endParaRPr lang="en-US" dirty="0"/>
          </a:p>
        </p:txBody>
      </p:sp>
      <p:sp>
        <p:nvSpPr>
          <p:cNvPr id="17" name="Text Placeholder 4"/>
          <p:cNvSpPr>
            <a:spLocks noGrp="1"/>
          </p:cNvSpPr>
          <p:nvPr>
            <p:ph type="body" sz="quarter" idx="16"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mp; Image Columns">
    <p:spTree>
      <p:nvGrpSpPr>
        <p:cNvPr id="1" name=""/>
        <p:cNvGrpSpPr/>
        <p:nvPr/>
      </p:nvGrpSpPr>
      <p:grpSpPr>
        <a:xfrm>
          <a:off x="0" y="0"/>
          <a:ext cx="0" cy="0"/>
          <a:chOff x="0" y="0"/>
          <a:chExt cx="0" cy="0"/>
        </a:xfrm>
      </p:grpSpPr>
      <p:sp>
        <p:nvSpPr>
          <p:cNvPr id="3" name="Rectangle 2"/>
          <p:cNvSpPr/>
          <p:nvPr userDrawn="1"/>
        </p:nvSpPr>
        <p:spPr>
          <a:xfrm>
            <a:off x="0" y="5953539"/>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0165" y="6116893"/>
            <a:ext cx="2087823" cy="599071"/>
          </a:xfrm>
          <a:prstGeom prst="rect">
            <a:avLst/>
          </a:prstGeom>
        </p:spPr>
      </p:pic>
      <p:cxnSp>
        <p:nvCxnSpPr>
          <p:cNvPr id="15" name="Straight Connector 14"/>
          <p:cNvCxnSpPr/>
          <p:nvPr userDrawn="1"/>
        </p:nvCxnSpPr>
        <p:spPr>
          <a:xfrm>
            <a:off x="718456" y="1868557"/>
            <a:ext cx="864704" cy="0"/>
          </a:xfrm>
          <a:prstGeom prst="line">
            <a:avLst/>
          </a:prstGeom>
          <a:ln w="28575">
            <a:solidFill>
              <a:srgbClr val="F9C402"/>
            </a:solidFill>
          </a:ln>
        </p:spPr>
        <p:style>
          <a:lnRef idx="1">
            <a:schemeClr val="accent1"/>
          </a:lnRef>
          <a:fillRef idx="0">
            <a:schemeClr val="accent1"/>
          </a:fillRef>
          <a:effectRef idx="0">
            <a:schemeClr val="accent1"/>
          </a:effectRef>
          <a:fontRef idx="minor">
            <a:schemeClr val="tx1"/>
          </a:fontRef>
        </p:style>
      </p:cxnSp>
      <p:sp>
        <p:nvSpPr>
          <p:cNvPr id="16" name="Picture Placeholder 3" title="Click the Icon to add your Image"/>
          <p:cNvSpPr>
            <a:spLocks noGrp="1" noChangeAspect="1"/>
          </p:cNvSpPr>
          <p:nvPr>
            <p:ph type="pic" sz="quarter" idx="16" hasCustomPrompt="1"/>
          </p:nvPr>
        </p:nvSpPr>
        <p:spPr>
          <a:xfrm>
            <a:off x="6453807" y="2230643"/>
            <a:ext cx="5022576" cy="2929007"/>
          </a:xfrm>
          <a:prstGeom prst="rect">
            <a:avLst/>
          </a:prstGeom>
          <a:solidFill>
            <a:schemeClr val="bg2"/>
          </a:solidFill>
        </p:spPr>
        <p:txBody>
          <a:bodyPr wrap="square" lIns="0" tIns="0" rIns="0" bIns="540000" anchor="b" anchorCtr="1">
            <a:noAutofit/>
          </a:bodyPr>
          <a:lstStyle>
            <a:lvl1pPr marL="0" indent="0" algn="ctr">
              <a:buNone/>
              <a:defRPr sz="1200" b="0" i="0" baseline="0">
                <a:solidFill>
                  <a:schemeClr val="bg1">
                    <a:lumMod val="50000"/>
                  </a:schemeClr>
                </a:solidFill>
                <a:latin typeface="Verdana" charset="0"/>
                <a:ea typeface="Verdana" charset="0"/>
                <a:cs typeface="Verdana" charset="0"/>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Click the icon to add your image </a:t>
            </a:r>
            <a:endParaRPr lang="en-US" dirty="0"/>
          </a:p>
        </p:txBody>
      </p:sp>
      <p:sp>
        <p:nvSpPr>
          <p:cNvPr id="11" name="Content Placeholder 5"/>
          <p:cNvSpPr>
            <a:spLocks noGrp="1"/>
          </p:cNvSpPr>
          <p:nvPr>
            <p:ph sz="quarter" idx="10" hasCustomPrompt="1"/>
          </p:nvPr>
        </p:nvSpPr>
        <p:spPr>
          <a:xfrm>
            <a:off x="348491" y="6294968"/>
            <a:ext cx="3597275" cy="221599"/>
          </a:xfrm>
          <a:prstGeom prst="rect">
            <a:avLst/>
          </a:prstGeom>
        </p:spPr>
        <p:txBody>
          <a:bodyPr lIns="0" tIns="0" rIns="0" bIns="0">
            <a:spAutoFit/>
          </a:bodyPr>
          <a:lstStyle>
            <a:lvl1pPr marL="0" indent="0">
              <a:buNone/>
              <a:defRPr sz="1600" b="1" i="0">
                <a:solidFill>
                  <a:schemeClr val="bg1"/>
                </a:solidFill>
                <a:latin typeface="Ubuntu" charset="0"/>
                <a:ea typeface="Ubuntu" charset="0"/>
                <a:cs typeface="Ubuntu" charset="0"/>
              </a:defRPr>
            </a:lvl1pPr>
          </a:lstStyle>
          <a:p>
            <a:pPr lvl="0"/>
            <a:r>
              <a:rPr lang="en-US" dirty="0" smtClean="0"/>
              <a:t>Insert Document Title</a:t>
            </a:r>
            <a:endParaRPr lang="en-US" dirty="0"/>
          </a:p>
        </p:txBody>
      </p:sp>
      <p:sp>
        <p:nvSpPr>
          <p:cNvPr id="12" name="Content Placeholder 17"/>
          <p:cNvSpPr>
            <a:spLocks noGrp="1"/>
          </p:cNvSpPr>
          <p:nvPr>
            <p:ph sz="quarter" idx="17" hasCustomPrompt="1"/>
          </p:nvPr>
        </p:nvSpPr>
        <p:spPr>
          <a:xfrm>
            <a:off x="715963" y="2230644"/>
            <a:ext cx="5022227" cy="2065181"/>
          </a:xfrm>
          <a:prstGeom prst="rect">
            <a:avLst/>
          </a:prstGeom>
        </p:spPr>
        <p:txBody>
          <a:bodyPr wrap="square" lIns="0" tIns="0" rIns="0" bIns="0">
            <a:spAutoFit/>
          </a:bodyPr>
          <a:lstStyle>
            <a:lvl1pPr marL="285750" marR="0" indent="-285750" algn="l" defTabSz="914400" rtl="0" eaLnBrk="1" fontAlgn="auto" latinLnBrk="0" hangingPunct="1">
              <a:lnSpc>
                <a:spcPct val="100000"/>
              </a:lnSpc>
              <a:spcBef>
                <a:spcPts val="1000"/>
              </a:spcBef>
              <a:spcAft>
                <a:spcPts val="0"/>
              </a:spcAft>
              <a:buClrTx/>
              <a:buSzTx/>
              <a:buFont typeface="Arial" charset="0"/>
              <a:buChar char="•"/>
              <a:tabLst/>
              <a:defRPr sz="2400" b="0" i="0" baseline="0">
                <a:solidFill>
                  <a:srgbClr val="324F82"/>
                </a:solidFill>
                <a:latin typeface="Verdana" charset="0"/>
                <a:ea typeface="Verdana" charset="0"/>
                <a:cs typeface="Verdana" charset="0"/>
              </a:defRPr>
            </a:lvl1pPr>
            <a:lvl2pPr marL="742950" indent="-285750">
              <a:buFont typeface="Courier New" charset="0"/>
              <a:buChar char="o"/>
              <a:defRPr sz="1800" b="0" i="0">
                <a:solidFill>
                  <a:srgbClr val="324F82"/>
                </a:solidFill>
                <a:latin typeface="Verdana" charset="0"/>
                <a:ea typeface="Verdana" charset="0"/>
                <a:cs typeface="Verdana" charset="0"/>
              </a:defRPr>
            </a:lvl2pPr>
            <a:lvl3pPr marL="1200150" indent="-285750">
              <a:buFont typeface="Arial" charset="0"/>
              <a:buChar char="•"/>
              <a:defRPr sz="1600" b="0" i="0">
                <a:solidFill>
                  <a:srgbClr val="324F82"/>
                </a:solidFill>
                <a:latin typeface="Verdana" charset="0"/>
                <a:ea typeface="Verdana" charset="0"/>
                <a:cs typeface="Verdana" charset="0"/>
              </a:defRPr>
            </a:lvl3pPr>
            <a:lvl4pPr marL="1371600" indent="0">
              <a:buNone/>
              <a:defRPr sz="1400" b="0" i="0">
                <a:latin typeface="Verdana" charset="0"/>
                <a:ea typeface="Verdana" charset="0"/>
                <a:cs typeface="Verdana" charset="0"/>
              </a:defRPr>
            </a:lvl4pPr>
            <a:lvl5pPr marL="1828800" indent="0">
              <a:buNone/>
              <a:defRPr sz="1400" b="0" i="0">
                <a:latin typeface="Verdana" charset="0"/>
                <a:ea typeface="Verdana" charset="0"/>
                <a:cs typeface="Verdana" charset="0"/>
              </a:defRPr>
            </a:lvl5pPr>
          </a:lstStyle>
          <a:p>
            <a:pPr lvl="0"/>
            <a:r>
              <a:rPr lang="en-US" dirty="0" smtClean="0"/>
              <a:t>Bullet Point Bullet Point</a:t>
            </a:r>
          </a:p>
          <a:p>
            <a:pPr lvl="1"/>
            <a:r>
              <a:rPr lang="en-US" dirty="0" smtClean="0"/>
              <a:t>Bullet Point Bullet Point</a:t>
            </a:r>
          </a:p>
          <a:p>
            <a:pPr lvl="2"/>
            <a:r>
              <a:rPr lang="en-US" dirty="0" smtClean="0"/>
              <a:t>Bullet Point Bullet Point</a:t>
            </a:r>
          </a:p>
          <a:p>
            <a:pPr lvl="0"/>
            <a:r>
              <a:rPr lang="en-US" dirty="0" smtClean="0"/>
              <a:t>Bullet Point Bullet Point</a:t>
            </a:r>
          </a:p>
          <a:p>
            <a:pPr lvl="1"/>
            <a:r>
              <a:rPr lang="en-US" dirty="0" smtClean="0"/>
              <a:t>Bullet Point Bullet Point</a:t>
            </a:r>
          </a:p>
          <a:p>
            <a:pPr lvl="2"/>
            <a:r>
              <a:rPr lang="en-US" dirty="0" smtClean="0"/>
              <a:t>Bullet Point Bullet Point</a:t>
            </a:r>
          </a:p>
        </p:txBody>
      </p:sp>
      <p:sp>
        <p:nvSpPr>
          <p:cNvPr id="10" name="Text Placeholder 4"/>
          <p:cNvSpPr>
            <a:spLocks noGrp="1"/>
          </p:cNvSpPr>
          <p:nvPr>
            <p:ph type="body" sz="quarter" idx="15" hasCustomPrompt="1"/>
          </p:nvPr>
        </p:nvSpPr>
        <p:spPr>
          <a:xfrm>
            <a:off x="715963"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dirty="0" smtClean="0"/>
              <a:t>Text &amp; Image Slide Heading</a:t>
            </a:r>
            <a:endParaRPr lang="en-US" dirty="0"/>
          </a:p>
        </p:txBody>
      </p:sp>
      <p:sp>
        <p:nvSpPr>
          <p:cNvPr id="17" name="Text Placeholder 4"/>
          <p:cNvSpPr>
            <a:spLocks noGrp="1"/>
          </p:cNvSpPr>
          <p:nvPr>
            <p:ph type="body" sz="quarter" idx="18" hasCustomPrompt="1"/>
          </p:nvPr>
        </p:nvSpPr>
        <p:spPr>
          <a:xfrm>
            <a:off x="715962"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dirty="0" smtClean="0"/>
              <a:t>Slide Subheading</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358006"/>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50" r:id="rId3"/>
    <p:sldLayoutId id="2147483666" r:id="rId4"/>
    <p:sldLayoutId id="2147483651" r:id="rId5"/>
    <p:sldLayoutId id="2147483667" r:id="rId6"/>
    <p:sldLayoutId id="2147483652" r:id="rId7"/>
    <p:sldLayoutId id="2147483665" r:id="rId8"/>
    <p:sldLayoutId id="2147483654" r:id="rId9"/>
    <p:sldLayoutId id="2147483656" r:id="rId10"/>
    <p:sldLayoutId id="2147483663" r:id="rId11"/>
    <p:sldLayoutId id="2147483660" r:id="rId12"/>
    <p:sldLayoutId id="2147483664" r:id="rId13"/>
    <p:sldLayoutId id="2147483670" r:id="rId14"/>
    <p:sldLayoutId id="2147483671" r:id="rId15"/>
    <p:sldLayoutId id="2147483657" r:id="rId16"/>
    <p:sldLayoutId id="2147483653" r:id="rId17"/>
    <p:sldLayoutId id="2147483668" r:id="rId18"/>
    <p:sldLayoutId id="2147483669" r:id="rId19"/>
    <p:sldLayoutId id="2147483658" r:id="rId20"/>
    <p:sldLayoutId id="2147483655" r:id="rId21"/>
    <p:sldLayoutId id="2147483662" r:id="rId22"/>
    <p:sldLayoutId id="2147483673" r:id="rId23"/>
    <p:sldLayoutId id="2147483659" r:id="rId2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slide" Target="slide6.xml"/><Relationship Id="rId5" Type="http://schemas.openxmlformats.org/officeDocument/2006/relationships/slide" Target="slide2.xml"/><Relationship Id="rId4" Type="http://schemas.openxmlformats.org/officeDocument/2006/relationships/slide" Target="slide9.xml"/></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slide" Target="slide6.xml"/><Relationship Id="rId5" Type="http://schemas.openxmlformats.org/officeDocument/2006/relationships/slide" Target="slide2.xml"/><Relationship Id="rId4" Type="http://schemas.openxmlformats.org/officeDocument/2006/relationships/slide" Target="slide10.xml"/></Relationships>
</file>

<file path=ppt/slides/_rels/slide12.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7.png"/><Relationship Id="rId7" Type="http://schemas.openxmlformats.org/officeDocument/2006/relationships/slide" Target="slide11.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slide" Target="slide13.xml"/><Relationship Id="rId5" Type="http://schemas.openxmlformats.org/officeDocument/2006/relationships/image" Target="../media/image16.emf"/><Relationship Id="rId4" Type="http://schemas.openxmlformats.org/officeDocument/2006/relationships/oleObject" Target="../embeddings/oleObject1.bin"/><Relationship Id="rId9" Type="http://schemas.openxmlformats.org/officeDocument/2006/relationships/slide" Target="slide6.xml"/></Relationships>
</file>

<file path=ppt/slides/_rels/slide13.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oleObject" Target="../embeddings/oleObject2.bin"/><Relationship Id="rId7" Type="http://schemas.openxmlformats.org/officeDocument/2006/relationships/slide" Target="slide2.xml"/><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slide" Target="slide12.xml"/><Relationship Id="rId5" Type="http://schemas.openxmlformats.org/officeDocument/2006/relationships/slide" Target="slide14.xml"/><Relationship Id="rId4" Type="http://schemas.openxmlformats.org/officeDocument/2006/relationships/image" Target="../media/image18.emf"/></Relationships>
</file>

<file path=ppt/slides/_rels/slide14.xml.rels><?xml version="1.0" encoding="UTF-8" standalone="yes"?>
<Relationships xmlns="http://schemas.openxmlformats.org/package/2006/relationships"><Relationship Id="rId3" Type="http://schemas.openxmlformats.org/officeDocument/2006/relationships/hyperlink" Target="https://phw-tableau.cymru.nhs.uk/#/site/CorporateAnalyticsPreProduction/views/COVID-19StaffAbsenceDashboard/COVID-19SicknessAbsence?:iid=1" TargetMode="External"/><Relationship Id="rId7"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slide" Target="slide2.xml"/><Relationship Id="rId5" Type="http://schemas.openxmlformats.org/officeDocument/2006/relationships/slide" Target="slide13.xml"/><Relationship Id="rId4" Type="http://schemas.openxmlformats.org/officeDocument/2006/relationships/slide" Target="slide15.xml"/></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21.png"/><Relationship Id="rId1" Type="http://schemas.openxmlformats.org/officeDocument/2006/relationships/slideLayout" Target="../slideLayouts/slideLayout3.xml"/><Relationship Id="rId5" Type="http://schemas.openxmlformats.org/officeDocument/2006/relationships/slide" Target="slide2.xml"/><Relationship Id="rId4" Type="http://schemas.openxmlformats.org/officeDocument/2006/relationships/slide" Target="slide14.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22.png"/><Relationship Id="rId1" Type="http://schemas.openxmlformats.org/officeDocument/2006/relationships/slideLayout" Target="../slideLayouts/slideLayout3.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slide" Target="slide15.xml"/></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23.emf"/><Relationship Id="rId1" Type="http://schemas.openxmlformats.org/officeDocument/2006/relationships/slideLayout" Target="../slideLayouts/slideLayout3.xml"/><Relationship Id="rId5" Type="http://schemas.openxmlformats.org/officeDocument/2006/relationships/slide" Target="slide2.xml"/><Relationship Id="rId4" Type="http://schemas.openxmlformats.org/officeDocument/2006/relationships/slide" Target="slide16.xm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9.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slide" Target="slide2.xml"/><Relationship Id="rId4" Type="http://schemas.openxmlformats.org/officeDocument/2006/relationships/image" Target="../media/image24.emf"/></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emf"/><Relationship Id="rId1" Type="http://schemas.openxmlformats.org/officeDocument/2006/relationships/slideLayout" Target="../slideLayouts/slideLayout3.xml"/><Relationship Id="rId6" Type="http://schemas.openxmlformats.org/officeDocument/2006/relationships/slide" Target="slide2.xml"/><Relationship Id="rId5" Type="http://schemas.openxmlformats.org/officeDocument/2006/relationships/slide" Target="slide18.xml"/><Relationship Id="rId4" Type="http://schemas.openxmlformats.org/officeDocument/2006/relationships/slide" Target="slide20.xml"/></Relationships>
</file>

<file path=ppt/slides/_rels/slide2.xml.rels><?xml version="1.0" encoding="UTF-8" standalone="yes"?>
<Relationships xmlns="http://schemas.openxmlformats.org/package/2006/relationships"><Relationship Id="rId3" Type="http://schemas.openxmlformats.org/officeDocument/2006/relationships/slide" Target="slide17.xml"/><Relationship Id="rId7" Type="http://schemas.openxmlformats.org/officeDocument/2006/relationships/slide" Target="slide14.xml"/><Relationship Id="rId2" Type="http://schemas.openxmlformats.org/officeDocument/2006/relationships/slide" Target="slide12.xml"/><Relationship Id="rId1" Type="http://schemas.openxmlformats.org/officeDocument/2006/relationships/slideLayout" Target="../slideLayouts/slideLayout3.xml"/><Relationship Id="rId6" Type="http://schemas.openxmlformats.org/officeDocument/2006/relationships/slide" Target="slide3.xml"/><Relationship Id="rId5" Type="http://schemas.openxmlformats.org/officeDocument/2006/relationships/slide" Target="slide4.xml"/><Relationship Id="rId4" Type="http://schemas.openxmlformats.org/officeDocument/2006/relationships/slide" Target="slide6.xml"/></Relationships>
</file>

<file path=ppt/slides/_rels/slide20.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21.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2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2.xml"/><Relationship Id="rId1" Type="http://schemas.openxmlformats.org/officeDocument/2006/relationships/slideLayout" Target="../slideLayouts/slideLayout3.xml"/><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 Id="rId6" Type="http://schemas.openxmlformats.org/officeDocument/2006/relationships/slide" Target="slide2.xml"/><Relationship Id="rId5" Type="http://schemas.openxmlformats.org/officeDocument/2006/relationships/slide" Target="slide21.xml"/><Relationship Id="rId4" Type="http://schemas.openxmlformats.org/officeDocument/2006/relationships/slide" Target="slide23.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5.png"/><Relationship Id="rId2" Type="http://schemas.openxmlformats.org/officeDocument/2006/relationships/hyperlink" Target="https://public.tableau.com/profile/public.health.wales.health.protection#!/vizhome/RapidCOVID-19virology-Public/Headlinesummary" TargetMode="Externa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slide" Target="slide2.xml"/><Relationship Id="rId2" Type="http://schemas.openxmlformats.org/officeDocument/2006/relationships/hyperlink" Target="https://public.tableau.com/profile/public.health.wales.health.protection#!/vizhome/RapidCOVID-19virology-Public/Headlinesummary" TargetMode="Externa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slide" Target="slide3.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slide" Target="slide2.xml"/><Relationship Id="rId5" Type="http://schemas.openxmlformats.org/officeDocument/2006/relationships/hyperlink" Target="https://phw-tableau.cymru.nhs.uk/#/site/CorporateAnalyticsPreProduction/views/WorkforceReallocationandLevelsofResilience/ExecutiveDashboard?:iid=3" TargetMode="External"/><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slide" Target="slide2.xml"/><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slide" Target="slide8.xml"/><Relationship Id="rId5" Type="http://schemas.openxmlformats.org/officeDocument/2006/relationships/slide" Target="slide5.xml"/><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slide" Target="slide2.xml"/><Relationship Id="rId5" Type="http://schemas.openxmlformats.org/officeDocument/2006/relationships/slide" Target="slide6.xml"/><Relationship Id="rId4" Type="http://schemas.openxmlformats.org/officeDocument/2006/relationships/slide" Target="slide8.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3.png"/><Relationship Id="rId1" Type="http://schemas.openxmlformats.org/officeDocument/2006/relationships/slideLayout" Target="../slideLayouts/slideLayout3.xml"/><Relationship Id="rId6" Type="http://schemas.openxmlformats.org/officeDocument/2006/relationships/slide" Target="slide6.xml"/><Relationship Id="rId5" Type="http://schemas.openxmlformats.org/officeDocument/2006/relationships/slide" Target="slide2.xml"/><Relationship Id="rId4" Type="http://schemas.openxmlformats.org/officeDocument/2006/relationships/slide" Target="slide7.xml"/></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10.xml"/><Relationship Id="rId1" Type="http://schemas.openxmlformats.org/officeDocument/2006/relationships/slideLayout" Target="../slideLayouts/slideLayout3.xml"/><Relationship Id="rId5" Type="http://schemas.openxmlformats.org/officeDocument/2006/relationships/slide" Target="slide6.xml"/><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718456" y="2950368"/>
            <a:ext cx="10492200" cy="304699"/>
          </a:xfrm>
        </p:spPr>
        <p:txBody>
          <a:bodyPr/>
          <a:lstStyle/>
          <a:p>
            <a:r>
              <a:rPr lang="en-GB" sz="2200" dirty="0" smtClean="0"/>
              <a:t>March</a:t>
            </a:r>
            <a:r>
              <a:rPr lang="en-GB" sz="2000" dirty="0" smtClean="0"/>
              <a:t> 2020</a:t>
            </a:r>
            <a:endParaRPr lang="en-GB" sz="2000" dirty="0"/>
          </a:p>
        </p:txBody>
      </p:sp>
      <p:sp>
        <p:nvSpPr>
          <p:cNvPr id="2" name="Title 1"/>
          <p:cNvSpPr>
            <a:spLocks noGrp="1"/>
          </p:cNvSpPr>
          <p:nvPr>
            <p:ph type="title"/>
          </p:nvPr>
        </p:nvSpPr>
        <p:spPr/>
        <p:txBody>
          <a:bodyPr>
            <a:normAutofit/>
          </a:bodyPr>
          <a:lstStyle/>
          <a:p>
            <a:r>
              <a:rPr lang="en-US" sz="3600" dirty="0" smtClean="0"/>
              <a:t>Integrated Performance Report</a:t>
            </a:r>
            <a:r>
              <a:rPr lang="en-US" sz="3200" dirty="0" smtClean="0"/>
              <a:t/>
            </a:r>
            <a:br>
              <a:rPr lang="en-US" sz="3200" dirty="0" smtClean="0"/>
            </a:br>
            <a:endParaRPr lang="en-US" sz="3200" b="0" dirty="0"/>
          </a:p>
        </p:txBody>
      </p:sp>
      <p:sp>
        <p:nvSpPr>
          <p:cNvPr id="23" name="Text Placeholder 6"/>
          <p:cNvSpPr>
            <a:spLocks noGrp="1"/>
          </p:cNvSpPr>
          <p:nvPr>
            <p:ph type="body" sz="quarter" idx="4294967295"/>
          </p:nvPr>
        </p:nvSpPr>
        <p:spPr>
          <a:xfrm>
            <a:off x="637786" y="1766894"/>
            <a:ext cx="6286797" cy="393542"/>
          </a:xfrm>
          <a:prstGeom prst="rect">
            <a:avLst/>
          </a:prstGeom>
        </p:spPr>
        <p:txBody>
          <a:bodyPr/>
          <a:lstStyle/>
          <a:p>
            <a:pPr marL="0" indent="0">
              <a:buNone/>
            </a:pPr>
            <a:r>
              <a:rPr lang="en-GB" sz="2400" dirty="0" smtClean="0">
                <a:solidFill>
                  <a:schemeClr val="bg1"/>
                </a:solidFill>
                <a:latin typeface="Ubuntu"/>
              </a:rPr>
              <a:t>Monitoring of COVID-19 and non COVID-19 related activity</a:t>
            </a:r>
            <a:endParaRPr lang="en-GB" sz="2400" dirty="0">
              <a:solidFill>
                <a:schemeClr val="bg1"/>
              </a:solidFill>
              <a:latin typeface="Ubuntu"/>
            </a:endParaRPr>
          </a:p>
        </p:txBody>
      </p:sp>
    </p:spTree>
    <p:extLst>
      <p:ext uri="{BB962C8B-B14F-4D97-AF65-F5344CB8AC3E}">
        <p14:creationId xmlns:p14="http://schemas.microsoft.com/office/powerpoint/2010/main" val="716790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71174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Directorate</a:t>
            </a:r>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- 2019/20</a:t>
            </a:r>
          </a:p>
        </p:txBody>
      </p:sp>
      <p:sp>
        <p:nvSpPr>
          <p:cNvPr id="21" name="Content Placeholder 1"/>
          <p:cNvSpPr>
            <a:spLocks noGrp="1"/>
          </p:cNvSpPr>
          <p:nvPr>
            <p:ph sz="quarter" idx="14"/>
          </p:nvPr>
        </p:nvSpPr>
        <p:spPr>
          <a:xfrm>
            <a:off x="6863201" y="1819462"/>
            <a:ext cx="5201552" cy="3631427"/>
          </a:xfrm>
        </p:spPr>
        <p:txBody>
          <a:bodyPr/>
          <a:lstStyle/>
          <a:p>
            <a:pPr marL="0" indent="0">
              <a:buNone/>
            </a:pPr>
            <a:r>
              <a:rPr lang="en-GB" sz="1600" b="1" dirty="0" smtClean="0">
                <a:solidFill>
                  <a:schemeClr val="tx1">
                    <a:lumMod val="75000"/>
                    <a:lumOff val="25000"/>
                  </a:schemeClr>
                </a:solidFill>
                <a:latin typeface="Calibri" panose="020F0502020204030204" pitchFamily="34" charset="0"/>
              </a:rPr>
              <a:t>Key movements from Forecasts are:</a:t>
            </a:r>
          </a:p>
          <a:p>
            <a:pPr marL="0" indent="0">
              <a:buNone/>
            </a:pPr>
            <a:r>
              <a:rPr lang="en-GB" sz="1400" dirty="0" smtClean="0">
                <a:solidFill>
                  <a:schemeClr val="tx1">
                    <a:lumMod val="75000"/>
                    <a:lumOff val="25000"/>
                  </a:schemeClr>
                </a:solidFill>
                <a:latin typeface="Calibri" panose="020F0502020204030204" pitchFamily="34" charset="0"/>
              </a:rPr>
              <a:t>Public Health Services - £260k movement from forecast</a:t>
            </a:r>
            <a:endParaRPr lang="en-GB" sz="1400" dirty="0">
              <a:solidFill>
                <a:schemeClr val="tx1">
                  <a:lumMod val="75000"/>
                  <a:lumOff val="25000"/>
                </a:schemeClr>
              </a:solidFill>
              <a:latin typeface="Calibri" panose="020F0502020204030204" pitchFamily="34" charset="0"/>
            </a:endParaRPr>
          </a:p>
          <a:p>
            <a:r>
              <a:rPr lang="en-GB" sz="1400" dirty="0" smtClean="0">
                <a:solidFill>
                  <a:schemeClr val="tx1">
                    <a:lumMod val="75000"/>
                    <a:lumOff val="25000"/>
                  </a:schemeClr>
                </a:solidFill>
                <a:latin typeface="Calibri" panose="020F0502020204030204" pitchFamily="34" charset="0"/>
              </a:rPr>
              <a:t>The </a:t>
            </a:r>
            <a:r>
              <a:rPr lang="en-GB" sz="1400" dirty="0">
                <a:solidFill>
                  <a:schemeClr val="tx1">
                    <a:lumMod val="75000"/>
                    <a:lumOff val="25000"/>
                  </a:schemeClr>
                </a:solidFill>
                <a:latin typeface="Calibri" panose="020F0502020204030204" pitchFamily="34" charset="0"/>
              </a:rPr>
              <a:t>movement in the overall position for Public Health Services was primarily due to increased expenditure within Microbiology.  Increased costs were incurred on laboratory consumables, courier costs in North Wales and maintenance charges across the </a:t>
            </a:r>
            <a:r>
              <a:rPr lang="en-GB" sz="1400" dirty="0" smtClean="0">
                <a:solidFill>
                  <a:schemeClr val="tx1">
                    <a:lumMod val="75000"/>
                    <a:lumOff val="25000"/>
                  </a:schemeClr>
                </a:solidFill>
                <a:latin typeface="Calibri" panose="020F0502020204030204" pitchFamily="34" charset="0"/>
              </a:rPr>
              <a:t>Division.</a:t>
            </a:r>
          </a:p>
          <a:p>
            <a:pPr marL="0" indent="0">
              <a:buNone/>
            </a:pPr>
            <a:r>
              <a:rPr lang="en-GB" sz="1400" dirty="0" smtClean="0">
                <a:solidFill>
                  <a:schemeClr val="tx1">
                    <a:lumMod val="75000"/>
                    <a:lumOff val="25000"/>
                  </a:schemeClr>
                </a:solidFill>
                <a:latin typeface="Calibri" panose="020F0502020204030204" pitchFamily="34" charset="0"/>
              </a:rPr>
              <a:t>Central Budgets - £196k movement from forecast</a:t>
            </a:r>
          </a:p>
          <a:p>
            <a:r>
              <a:rPr lang="en-GB" sz="1400" dirty="0" smtClean="0">
                <a:solidFill>
                  <a:schemeClr val="tx1">
                    <a:lumMod val="75000"/>
                    <a:lumOff val="25000"/>
                  </a:schemeClr>
                </a:solidFill>
                <a:latin typeface="Calibri" panose="020F0502020204030204" pitchFamily="34" charset="0"/>
              </a:rPr>
              <a:t>Welsh Risk Pool forecasted expected to be £118k at Month 9, actual figure was £48k, a movement of £70k</a:t>
            </a:r>
          </a:p>
          <a:p>
            <a:r>
              <a:rPr lang="en-GB" sz="1400" dirty="0" smtClean="0">
                <a:solidFill>
                  <a:schemeClr val="tx1">
                    <a:lumMod val="75000"/>
                    <a:lumOff val="25000"/>
                  </a:schemeClr>
                </a:solidFill>
                <a:latin typeface="Calibri" panose="020F0502020204030204" pitchFamily="34" charset="0"/>
              </a:rPr>
              <a:t>HR legal cases and a number of non-pay pressures didn’t materialise as originally expected.  </a:t>
            </a:r>
          </a:p>
          <a:p>
            <a:endParaRPr lang="en-GB" sz="1400" dirty="0">
              <a:solidFill>
                <a:srgbClr val="FF0000"/>
              </a:solidFill>
              <a:latin typeface="Calibri" panose="020F0502020204030204" pitchFamily="34" charset="0"/>
            </a:endParaRPr>
          </a:p>
          <a:p>
            <a:endParaRPr lang="en-GB" sz="1400" dirty="0">
              <a:solidFill>
                <a:srgbClr val="FF0000"/>
              </a:solidFill>
              <a:latin typeface="Calibri" panose="020F0502020204030204" pitchFamily="34" charset="0"/>
            </a:endParaRPr>
          </a:p>
        </p:txBody>
      </p:sp>
      <p:pic>
        <p:nvPicPr>
          <p:cNvPr id="8" name="Picture 7"/>
          <p:cNvPicPr>
            <a:picLocks noChangeAspect="1"/>
          </p:cNvPicPr>
          <p:nvPr/>
        </p:nvPicPr>
        <p:blipFill>
          <a:blip r:embed="rId2"/>
          <a:stretch>
            <a:fillRect/>
          </a:stretch>
        </p:blipFill>
        <p:spPr>
          <a:xfrm>
            <a:off x="578786" y="1751708"/>
            <a:ext cx="6097320" cy="3947756"/>
          </a:xfrm>
          <a:prstGeom prst="rect">
            <a:avLst/>
          </a:prstGeom>
        </p:spPr>
      </p:pic>
      <p:sp>
        <p:nvSpPr>
          <p:cNvPr id="17" name="Right Arrow 16">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6" name="Rectangle 25">
            <a:hlinkClick r:id="rId5" action="ppaction://hlinksldjump"/>
          </p:cNvPr>
          <p:cNvSpPr/>
          <p:nvPr/>
        </p:nvSpPr>
        <p:spPr>
          <a:xfrm>
            <a:off x="8573893" y="21304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hlinkClick r:id="rId6" action="ppaction://hlinksldjump"/>
          </p:cNvPr>
          <p:cNvSpPr/>
          <p:nvPr/>
        </p:nvSpPr>
        <p:spPr>
          <a:xfrm>
            <a:off x="3466511" y="204515"/>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10</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26989309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71174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Investments</a:t>
            </a:r>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- 2019/20</a:t>
            </a:r>
          </a:p>
        </p:txBody>
      </p:sp>
      <p:pic>
        <p:nvPicPr>
          <p:cNvPr id="4" name="Picture 3"/>
          <p:cNvPicPr>
            <a:picLocks noChangeAspect="1"/>
          </p:cNvPicPr>
          <p:nvPr/>
        </p:nvPicPr>
        <p:blipFill>
          <a:blip r:embed="rId2"/>
          <a:stretch>
            <a:fillRect/>
          </a:stretch>
        </p:blipFill>
        <p:spPr>
          <a:xfrm>
            <a:off x="566967" y="2204282"/>
            <a:ext cx="6213202" cy="3502595"/>
          </a:xfrm>
          <a:prstGeom prst="rect">
            <a:avLst/>
          </a:prstGeom>
        </p:spPr>
      </p:pic>
      <p:sp>
        <p:nvSpPr>
          <p:cNvPr id="18" name="Content Placeholder 6"/>
          <p:cNvSpPr>
            <a:spLocks noGrp="1"/>
          </p:cNvSpPr>
          <p:nvPr>
            <p:ph sz="quarter" idx="14"/>
          </p:nvPr>
        </p:nvSpPr>
        <p:spPr>
          <a:xfrm>
            <a:off x="7146524" y="2493180"/>
            <a:ext cx="4634144" cy="3213697"/>
          </a:xfrm>
        </p:spPr>
        <p:txBody>
          <a:bodyPr/>
          <a:lstStyle/>
          <a:p>
            <a:pPr marL="0" indent="0">
              <a:buNone/>
            </a:pPr>
            <a:r>
              <a:rPr lang="en-GB" sz="1400" dirty="0" smtClean="0">
                <a:solidFill>
                  <a:schemeClr val="tx1">
                    <a:lumMod val="75000"/>
                    <a:lumOff val="25000"/>
                  </a:schemeClr>
                </a:solidFill>
                <a:latin typeface="Calibri" panose="020F0502020204030204" pitchFamily="34" charset="0"/>
              </a:rPr>
              <a:t>The revised year end investment position is as per our forecasted plans, as previously reported to Board, and was used to fund:</a:t>
            </a:r>
          </a:p>
          <a:p>
            <a:pPr lvl="0"/>
            <a:r>
              <a:rPr lang="en-GB" sz="1400" dirty="0" smtClean="0">
                <a:solidFill>
                  <a:schemeClr val="tx1">
                    <a:lumMod val="75000"/>
                    <a:lumOff val="25000"/>
                  </a:schemeClr>
                </a:solidFill>
                <a:latin typeface="Calibri" panose="020F0502020204030204" pitchFamily="34" charset="0"/>
              </a:rPr>
              <a:t>VER </a:t>
            </a:r>
            <a:r>
              <a:rPr lang="en-GB" sz="1400" dirty="0">
                <a:solidFill>
                  <a:schemeClr val="tx1">
                    <a:lumMod val="75000"/>
                    <a:lumOff val="25000"/>
                  </a:schemeClr>
                </a:solidFill>
                <a:latin typeface="Calibri" panose="020F0502020204030204" pitchFamily="34" charset="0"/>
              </a:rPr>
              <a:t>cases </a:t>
            </a:r>
            <a:r>
              <a:rPr lang="en-GB" sz="1400" dirty="0" smtClean="0">
                <a:solidFill>
                  <a:schemeClr val="tx1">
                    <a:lumMod val="75000"/>
                    <a:lumOff val="25000"/>
                  </a:schemeClr>
                </a:solidFill>
                <a:latin typeface="Calibri" panose="020F0502020204030204" pitchFamily="34" charset="0"/>
              </a:rPr>
              <a:t>- £</a:t>
            </a:r>
            <a:r>
              <a:rPr lang="en-GB" sz="1400" dirty="0">
                <a:solidFill>
                  <a:schemeClr val="tx1">
                    <a:lumMod val="75000"/>
                    <a:lumOff val="25000"/>
                  </a:schemeClr>
                </a:solidFill>
                <a:latin typeface="Calibri" panose="020F0502020204030204" pitchFamily="34" charset="0"/>
              </a:rPr>
              <a:t>110k</a:t>
            </a:r>
          </a:p>
          <a:p>
            <a:pPr lvl="0"/>
            <a:r>
              <a:rPr lang="en-GB" sz="1400" dirty="0" smtClean="0">
                <a:solidFill>
                  <a:schemeClr val="tx1">
                    <a:lumMod val="75000"/>
                    <a:lumOff val="25000"/>
                  </a:schemeClr>
                </a:solidFill>
                <a:latin typeface="Calibri" panose="020F0502020204030204" pitchFamily="34" charset="0"/>
              </a:rPr>
              <a:t>Changes </a:t>
            </a:r>
            <a:r>
              <a:rPr lang="en-GB" sz="1400" dirty="0">
                <a:solidFill>
                  <a:schemeClr val="tx1">
                    <a:lumMod val="75000"/>
                    <a:lumOff val="25000"/>
                  </a:schemeClr>
                </a:solidFill>
                <a:latin typeface="Calibri" panose="020F0502020204030204" pitchFamily="34" charset="0"/>
              </a:rPr>
              <a:t>in the discount factor for personal injury benefit £126k</a:t>
            </a:r>
          </a:p>
          <a:p>
            <a:pPr lvl="0"/>
            <a:r>
              <a:rPr lang="en-GB" sz="1400" dirty="0">
                <a:solidFill>
                  <a:schemeClr val="tx1">
                    <a:lumMod val="75000"/>
                    <a:lumOff val="25000"/>
                  </a:schemeClr>
                </a:solidFill>
                <a:latin typeface="Calibri" panose="020F0502020204030204" pitchFamily="34" charset="0"/>
              </a:rPr>
              <a:t>Climate change research project </a:t>
            </a:r>
            <a:r>
              <a:rPr lang="en-GB" sz="1400" dirty="0" smtClean="0">
                <a:solidFill>
                  <a:schemeClr val="tx1">
                    <a:lumMod val="75000"/>
                    <a:lumOff val="25000"/>
                  </a:schemeClr>
                </a:solidFill>
                <a:latin typeface="Calibri" panose="020F0502020204030204" pitchFamily="34" charset="0"/>
              </a:rPr>
              <a:t>£58k</a:t>
            </a:r>
            <a:endParaRPr lang="en-GB" sz="1400" dirty="0">
              <a:solidFill>
                <a:schemeClr val="tx1">
                  <a:lumMod val="75000"/>
                  <a:lumOff val="25000"/>
                </a:schemeClr>
              </a:solidFill>
              <a:latin typeface="Calibri" panose="020F0502020204030204" pitchFamily="34" charset="0"/>
            </a:endParaRPr>
          </a:p>
          <a:p>
            <a:pPr lvl="0"/>
            <a:r>
              <a:rPr lang="en-GB" sz="1400" dirty="0" smtClean="0">
                <a:solidFill>
                  <a:schemeClr val="tx1">
                    <a:lumMod val="75000"/>
                    <a:lumOff val="25000"/>
                  </a:schemeClr>
                </a:solidFill>
                <a:latin typeface="Calibri" panose="020F0502020204030204" pitchFamily="34" charset="0"/>
              </a:rPr>
              <a:t>Defibrillators </a:t>
            </a:r>
            <a:r>
              <a:rPr lang="en-GB" sz="1400" dirty="0">
                <a:solidFill>
                  <a:schemeClr val="tx1">
                    <a:lumMod val="75000"/>
                    <a:lumOff val="25000"/>
                  </a:schemeClr>
                </a:solidFill>
                <a:latin typeface="Calibri" panose="020F0502020204030204" pitchFamily="34" charset="0"/>
              </a:rPr>
              <a:t>for our sites £15k</a:t>
            </a:r>
          </a:p>
          <a:p>
            <a:pPr lvl="0"/>
            <a:r>
              <a:rPr lang="en-GB" sz="1400" dirty="0" smtClean="0">
                <a:solidFill>
                  <a:schemeClr val="tx1">
                    <a:lumMod val="75000"/>
                    <a:lumOff val="25000"/>
                  </a:schemeClr>
                </a:solidFill>
                <a:latin typeface="Calibri" panose="020F0502020204030204" pitchFamily="34" charset="0"/>
              </a:rPr>
              <a:t>Creditor write backs - £</a:t>
            </a:r>
            <a:r>
              <a:rPr lang="en-GB" sz="1400" dirty="0">
                <a:solidFill>
                  <a:schemeClr val="tx1">
                    <a:lumMod val="75000"/>
                    <a:lumOff val="25000"/>
                  </a:schemeClr>
                </a:solidFill>
                <a:latin typeface="Calibri" panose="020F0502020204030204" pitchFamily="34" charset="0"/>
              </a:rPr>
              <a:t>359k</a:t>
            </a:r>
          </a:p>
          <a:p>
            <a:pPr lvl="0"/>
            <a:r>
              <a:rPr lang="en-GB" sz="1400" dirty="0" smtClean="0">
                <a:solidFill>
                  <a:schemeClr val="tx1">
                    <a:lumMod val="75000"/>
                    <a:lumOff val="25000"/>
                  </a:schemeClr>
                </a:solidFill>
                <a:latin typeface="Calibri" panose="020F0502020204030204" pitchFamily="34" charset="0"/>
              </a:rPr>
              <a:t>Reduction in VAT recovery for 2019/20 - £208k</a:t>
            </a:r>
            <a:endParaRPr lang="en-GB" sz="1400" dirty="0">
              <a:solidFill>
                <a:schemeClr val="tx1">
                  <a:lumMod val="75000"/>
                  <a:lumOff val="25000"/>
                </a:schemeClr>
              </a:solidFill>
              <a:latin typeface="Calibri" panose="020F0502020204030204" pitchFamily="34" charset="0"/>
            </a:endParaRPr>
          </a:p>
          <a:p>
            <a:pPr marL="0" indent="0">
              <a:buNone/>
            </a:pPr>
            <a:endParaRPr lang="en-GB" sz="1400" dirty="0" smtClean="0">
              <a:solidFill>
                <a:schemeClr val="tx1"/>
              </a:solidFill>
              <a:latin typeface="Calibri" panose="020F0502020204030204" pitchFamily="34" charset="0"/>
            </a:endParaRPr>
          </a:p>
          <a:p>
            <a:pPr marL="0" indent="0">
              <a:buNone/>
            </a:pPr>
            <a:endParaRPr lang="en-GB" sz="1400" dirty="0">
              <a:solidFill>
                <a:schemeClr val="tx1"/>
              </a:solidFill>
              <a:latin typeface="Calibri" panose="020F0502020204030204" pitchFamily="34" charset="0"/>
            </a:endParaRPr>
          </a:p>
          <a:p>
            <a:pPr marL="0" indent="0">
              <a:buNone/>
            </a:pPr>
            <a:r>
              <a:rPr lang="en-GB" sz="1400" dirty="0" smtClean="0">
                <a:solidFill>
                  <a:schemeClr val="tx1"/>
                </a:solidFill>
                <a:latin typeface="Calibri" panose="020F0502020204030204" pitchFamily="34" charset="0"/>
              </a:rPr>
              <a:t>    </a:t>
            </a:r>
            <a:endParaRPr lang="en-GB" sz="1400" dirty="0">
              <a:solidFill>
                <a:schemeClr val="tx1"/>
              </a:solidFill>
              <a:latin typeface="Calibri" panose="020F0502020204030204" pitchFamily="34" charset="0"/>
            </a:endParaRPr>
          </a:p>
        </p:txBody>
      </p:sp>
      <p:sp>
        <p:nvSpPr>
          <p:cNvPr id="24" name="Rectangle 23"/>
          <p:cNvSpPr/>
          <p:nvPr/>
        </p:nvSpPr>
        <p:spPr>
          <a:xfrm>
            <a:off x="477923" y="1825072"/>
            <a:ext cx="10760074" cy="307777"/>
          </a:xfrm>
          <a:prstGeom prst="rect">
            <a:avLst/>
          </a:prstGeom>
        </p:spPr>
        <p:txBody>
          <a:bodyPr wrap="square">
            <a:spAutoFit/>
          </a:bodyPr>
          <a:lstStyle/>
          <a:p>
            <a:r>
              <a:rPr lang="en-GB" sz="14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The following table summarises the </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year-end position </a:t>
            </a:r>
            <a:r>
              <a:rPr lang="en-GB" sz="14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in respect </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of </a:t>
            </a:r>
            <a:r>
              <a:rPr lang="en-GB" sz="14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investment funding.  </a:t>
            </a:r>
            <a:endParaRPr lang="en-GB" sz="1400" dirty="0">
              <a:solidFill>
                <a:schemeClr val="tx1">
                  <a:lumMod val="75000"/>
                  <a:lumOff val="25000"/>
                </a:schemeClr>
              </a:solidFill>
            </a:endParaRPr>
          </a:p>
        </p:txBody>
      </p:sp>
      <p:sp>
        <p:nvSpPr>
          <p:cNvPr id="17" name="Right Arrow 16">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8" name="Rectangle 27">
            <a:hlinkClick r:id="rId5" action="ppaction://hlinksldjump"/>
          </p:cNvPr>
          <p:cNvSpPr/>
          <p:nvPr/>
        </p:nvSpPr>
        <p:spPr>
          <a:xfrm>
            <a:off x="8582297" y="2240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hlinkClick r:id="rId6" action="ppaction://hlinksldjump"/>
          </p:cNvPr>
          <p:cNvSpPr/>
          <p:nvPr/>
        </p:nvSpPr>
        <p:spPr>
          <a:xfrm>
            <a:off x="3456155" y="206177"/>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11</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35264784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71174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Savings / Organisational Efficiencies</a:t>
            </a:r>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- 2019/20</a:t>
            </a:r>
          </a:p>
        </p:txBody>
      </p:sp>
      <p:sp>
        <p:nvSpPr>
          <p:cNvPr id="21" name="Rectangle 20"/>
          <p:cNvSpPr/>
          <p:nvPr/>
        </p:nvSpPr>
        <p:spPr>
          <a:xfrm>
            <a:off x="477923" y="1780457"/>
            <a:ext cx="10760075" cy="1384995"/>
          </a:xfrm>
          <a:prstGeom prst="rect">
            <a:avLst/>
          </a:prstGeom>
        </p:spPr>
        <p:txBody>
          <a:bodyPr wrap="square">
            <a:spAutoFit/>
          </a:bodyPr>
          <a:lstStyle/>
          <a:p>
            <a:r>
              <a:rPr lang="en-GB" sz="1400" dirty="0" smtClean="0">
                <a:solidFill>
                  <a:schemeClr val="tx1">
                    <a:lumMod val="75000"/>
                    <a:lumOff val="25000"/>
                  </a:schemeClr>
                </a:solidFill>
                <a:latin typeface="Calibri" panose="020F0502020204030204" pitchFamily="34" charset="0"/>
              </a:rPr>
              <a:t>The 2019/20 </a:t>
            </a:r>
            <a:r>
              <a:rPr lang="en-GB" sz="1400" dirty="0">
                <a:solidFill>
                  <a:schemeClr val="tx1">
                    <a:lumMod val="75000"/>
                    <a:lumOff val="25000"/>
                  </a:schemeClr>
                </a:solidFill>
                <a:latin typeface="Calibri" panose="020F0502020204030204" pitchFamily="34" charset="0"/>
              </a:rPr>
              <a:t>savings target needed in order to deliver the full investment programme on a recurrent basis is £1.371m. However, due to the profiling of the expenditure plans of the investment bids then the savings achieved for 2019/20 are £1.177m.  </a:t>
            </a:r>
          </a:p>
          <a:p>
            <a:r>
              <a:rPr lang="en-GB" sz="1400" dirty="0">
                <a:solidFill>
                  <a:schemeClr val="tx1">
                    <a:lumMod val="75000"/>
                    <a:lumOff val="25000"/>
                  </a:schemeClr>
                </a:solidFill>
                <a:latin typeface="Calibri" panose="020F0502020204030204" pitchFamily="34" charset="0"/>
              </a:rPr>
              <a:t> </a:t>
            </a:r>
          </a:p>
          <a:p>
            <a:r>
              <a:rPr lang="en-GB" sz="1400" dirty="0">
                <a:solidFill>
                  <a:schemeClr val="tx1">
                    <a:lumMod val="75000"/>
                    <a:lumOff val="25000"/>
                  </a:schemeClr>
                </a:solidFill>
                <a:latin typeface="Calibri" panose="020F0502020204030204" pitchFamily="34" charset="0"/>
              </a:rPr>
              <a:t>Of this, £913k relates to the 1% savings target assigned to each Directorate.  £257k of which was met by increased vacancy factors.  Based on the </a:t>
            </a:r>
            <a:r>
              <a:rPr lang="en-GB" sz="1400" dirty="0" smtClean="0">
                <a:solidFill>
                  <a:schemeClr val="tx1">
                    <a:lumMod val="75000"/>
                    <a:lumOff val="25000"/>
                  </a:schemeClr>
                </a:solidFill>
                <a:latin typeface="Calibri" panose="020F0502020204030204" pitchFamily="34" charset="0"/>
              </a:rPr>
              <a:t>year end pay </a:t>
            </a:r>
            <a:r>
              <a:rPr lang="en-GB" sz="1400" dirty="0">
                <a:solidFill>
                  <a:schemeClr val="tx1">
                    <a:lumMod val="75000"/>
                    <a:lumOff val="25000"/>
                  </a:schemeClr>
                </a:solidFill>
                <a:latin typeface="Calibri" panose="020F0502020204030204" pitchFamily="34" charset="0"/>
              </a:rPr>
              <a:t>position the increased vacancy factors </a:t>
            </a:r>
            <a:r>
              <a:rPr lang="en-GB" sz="1400" dirty="0" smtClean="0">
                <a:solidFill>
                  <a:schemeClr val="tx1">
                    <a:lumMod val="75000"/>
                    <a:lumOff val="25000"/>
                  </a:schemeClr>
                </a:solidFill>
                <a:latin typeface="Calibri" panose="020F0502020204030204" pitchFamily="34" charset="0"/>
              </a:rPr>
              <a:t>have been achieved.  </a:t>
            </a:r>
            <a:r>
              <a:rPr lang="en-GB" sz="1400" dirty="0">
                <a:solidFill>
                  <a:schemeClr val="tx1">
                    <a:lumMod val="75000"/>
                    <a:lumOff val="25000"/>
                  </a:schemeClr>
                </a:solidFill>
                <a:latin typeface="Calibri" panose="020F0502020204030204" pitchFamily="34" charset="0"/>
              </a:rPr>
              <a:t>The remaining element of £656k was met by changes within staffing establishments and non-pay efficiencies.  </a:t>
            </a:r>
            <a:r>
              <a:rPr lang="en-GB" sz="1400" dirty="0" smtClean="0">
                <a:solidFill>
                  <a:schemeClr val="tx1">
                    <a:lumMod val="75000"/>
                    <a:lumOff val="25000"/>
                  </a:schemeClr>
                </a:solidFill>
                <a:latin typeface="Calibri" panose="020F0502020204030204" pitchFamily="34" charset="0"/>
              </a:rPr>
              <a:t>The Trust has met the Organisational Efficiency Target of £165k for 2019/20.</a:t>
            </a:r>
            <a:endParaRPr lang="en-GB" sz="1400" dirty="0">
              <a:solidFill>
                <a:schemeClr val="tx1">
                  <a:lumMod val="75000"/>
                  <a:lumOff val="25000"/>
                </a:schemeClr>
              </a:solidFill>
              <a:latin typeface="Calibri" panose="020F0502020204030204" pitchFamily="34" charset="0"/>
            </a:endParaRPr>
          </a:p>
        </p:txBody>
      </p:sp>
      <p:pic>
        <p:nvPicPr>
          <p:cNvPr id="8" name="Picture 7"/>
          <p:cNvPicPr>
            <a:picLocks noChangeAspect="1"/>
          </p:cNvPicPr>
          <p:nvPr/>
        </p:nvPicPr>
        <p:blipFill>
          <a:blip r:embed="rId3"/>
          <a:stretch>
            <a:fillRect/>
          </a:stretch>
        </p:blipFill>
        <p:spPr>
          <a:xfrm>
            <a:off x="574049" y="3288552"/>
            <a:ext cx="4814697" cy="2579302"/>
          </a:xfrm>
          <a:prstGeom prst="rect">
            <a:avLst/>
          </a:prstGeom>
        </p:spPr>
      </p:pic>
      <p:graphicFrame>
        <p:nvGraphicFramePr>
          <p:cNvPr id="25" name="Object 24"/>
          <p:cNvGraphicFramePr>
            <a:graphicFrameLocks noChangeAspect="1"/>
          </p:cNvGraphicFramePr>
          <p:nvPr>
            <p:extLst>
              <p:ext uri="{D42A27DB-BD31-4B8C-83A1-F6EECF244321}">
                <p14:modId xmlns:p14="http://schemas.microsoft.com/office/powerpoint/2010/main" val="465589612"/>
              </p:ext>
            </p:extLst>
          </p:nvPr>
        </p:nvGraphicFramePr>
        <p:xfrm>
          <a:off x="5770023" y="3281031"/>
          <a:ext cx="3883024" cy="1244401"/>
        </p:xfrm>
        <a:graphic>
          <a:graphicData uri="http://schemas.openxmlformats.org/presentationml/2006/ole">
            <mc:AlternateContent xmlns:mc="http://schemas.openxmlformats.org/markup-compatibility/2006">
              <mc:Choice xmlns:v="urn:schemas-microsoft-com:vml" Requires="v">
                <p:oleObj spid="_x0000_s2095" name="Worksheet" r:id="rId4" imgW="3497665" imgH="1120140" progId="Excel.Sheet.12">
                  <p:embed/>
                </p:oleObj>
              </mc:Choice>
              <mc:Fallback>
                <p:oleObj name="Worksheet" r:id="rId4" imgW="3497665" imgH="1120140" progId="Excel.Sheet.12">
                  <p:embed/>
                  <p:pic>
                    <p:nvPicPr>
                      <p:cNvPr id="115" name="Object 114"/>
                      <p:cNvPicPr/>
                      <p:nvPr/>
                    </p:nvPicPr>
                    <p:blipFill>
                      <a:blip r:embed="rId5"/>
                      <a:stretch>
                        <a:fillRect/>
                      </a:stretch>
                    </p:blipFill>
                    <p:spPr>
                      <a:xfrm>
                        <a:off x="5770023" y="3281031"/>
                        <a:ext cx="3883024" cy="1244401"/>
                      </a:xfrm>
                      <a:prstGeom prst="rect">
                        <a:avLst/>
                      </a:prstGeom>
                    </p:spPr>
                  </p:pic>
                </p:oleObj>
              </mc:Fallback>
            </mc:AlternateContent>
          </a:graphicData>
        </a:graphic>
      </p:graphicFrame>
      <p:sp>
        <p:nvSpPr>
          <p:cNvPr id="17" name="Right Arrow 16">
            <a:hlinkClick r:id="rId6"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7"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8" name="Rectangle 27">
            <a:hlinkClick r:id="rId8" action="ppaction://hlinksldjump"/>
          </p:cNvPr>
          <p:cNvSpPr/>
          <p:nvPr/>
        </p:nvSpPr>
        <p:spPr>
          <a:xfrm>
            <a:off x="8592197" y="223498"/>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hlinkClick r:id="rId9" action="ppaction://hlinksldjump"/>
          </p:cNvPr>
          <p:cNvSpPr/>
          <p:nvPr/>
        </p:nvSpPr>
        <p:spPr>
          <a:xfrm>
            <a:off x="3456155" y="203256"/>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12</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34763472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71174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Capital</a:t>
            </a:r>
          </a:p>
        </p:txBody>
      </p:sp>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- 2019/20</a:t>
            </a:r>
          </a:p>
        </p:txBody>
      </p:sp>
      <p:sp>
        <p:nvSpPr>
          <p:cNvPr id="17" name="Content Placeholder 8"/>
          <p:cNvSpPr>
            <a:spLocks noGrp="1"/>
          </p:cNvSpPr>
          <p:nvPr>
            <p:ph sz="quarter" idx="14"/>
          </p:nvPr>
        </p:nvSpPr>
        <p:spPr>
          <a:xfrm>
            <a:off x="6116715" y="1995033"/>
            <a:ext cx="5243913" cy="2605842"/>
          </a:xfrm>
        </p:spPr>
        <p:txBody>
          <a:bodyPr/>
          <a:lstStyle/>
          <a:p>
            <a:pPr marL="0" indent="0">
              <a:buNone/>
            </a:pPr>
            <a:r>
              <a:rPr lang="en-GB" sz="1400" dirty="0">
                <a:solidFill>
                  <a:schemeClr val="tx1">
                    <a:lumMod val="75000"/>
                    <a:lumOff val="25000"/>
                  </a:schemeClr>
                </a:solidFill>
                <a:latin typeface="Calibri" panose="020F0502020204030204" pitchFamily="34" charset="0"/>
              </a:rPr>
              <a:t>Public Health Wales capital funding for 2019/20 totals £</a:t>
            </a:r>
            <a:r>
              <a:rPr lang="en-GB" sz="1400" dirty="0" smtClean="0">
                <a:solidFill>
                  <a:schemeClr val="tx1">
                    <a:lumMod val="75000"/>
                    <a:lumOff val="25000"/>
                  </a:schemeClr>
                </a:solidFill>
                <a:latin typeface="Calibri" panose="020F0502020204030204" pitchFamily="34" charset="0"/>
              </a:rPr>
              <a:t>3.980m</a:t>
            </a:r>
            <a:r>
              <a:rPr lang="en-GB" sz="1400" dirty="0">
                <a:solidFill>
                  <a:schemeClr val="tx1">
                    <a:lumMod val="75000"/>
                    <a:lumOff val="25000"/>
                  </a:schemeClr>
                </a:solidFill>
                <a:latin typeface="Calibri" panose="020F0502020204030204" pitchFamily="34" charset="0"/>
              </a:rPr>
              <a:t>, split as follows:-</a:t>
            </a:r>
          </a:p>
          <a:p>
            <a:r>
              <a:rPr lang="en-GB" sz="1400" dirty="0">
                <a:solidFill>
                  <a:schemeClr val="tx1">
                    <a:lumMod val="75000"/>
                    <a:lumOff val="25000"/>
                  </a:schemeClr>
                </a:solidFill>
                <a:latin typeface="Calibri" panose="020F0502020204030204" pitchFamily="34" charset="0"/>
              </a:rPr>
              <a:t>Discretionary £</a:t>
            </a:r>
            <a:r>
              <a:rPr lang="en-GB" sz="1400" dirty="0" smtClean="0">
                <a:solidFill>
                  <a:schemeClr val="tx1">
                    <a:lumMod val="75000"/>
                    <a:lumOff val="25000"/>
                  </a:schemeClr>
                </a:solidFill>
                <a:latin typeface="Calibri" panose="020F0502020204030204" pitchFamily="34" charset="0"/>
              </a:rPr>
              <a:t>1.041m</a:t>
            </a:r>
          </a:p>
          <a:p>
            <a:r>
              <a:rPr lang="en-GB" sz="1400" dirty="0" smtClean="0">
                <a:solidFill>
                  <a:schemeClr val="tx1">
                    <a:lumMod val="75000"/>
                    <a:lumOff val="25000"/>
                  </a:schemeClr>
                </a:solidFill>
                <a:latin typeface="Calibri" panose="020F0502020204030204" pitchFamily="34" charset="0"/>
              </a:rPr>
              <a:t>Strategic </a:t>
            </a:r>
            <a:r>
              <a:rPr lang="en-GB" sz="1400" dirty="0">
                <a:solidFill>
                  <a:schemeClr val="tx1">
                    <a:lumMod val="75000"/>
                    <a:lumOff val="25000"/>
                  </a:schemeClr>
                </a:solidFill>
                <a:latin typeface="Calibri" panose="020F0502020204030204" pitchFamily="34" charset="0"/>
              </a:rPr>
              <a:t>£</a:t>
            </a:r>
            <a:r>
              <a:rPr lang="en-GB" sz="1400" dirty="0" smtClean="0">
                <a:solidFill>
                  <a:schemeClr val="tx1">
                    <a:lumMod val="75000"/>
                    <a:lumOff val="25000"/>
                  </a:schemeClr>
                </a:solidFill>
                <a:latin typeface="Calibri" panose="020F0502020204030204" pitchFamily="34" charset="0"/>
              </a:rPr>
              <a:t>2.609m</a:t>
            </a:r>
            <a:r>
              <a:rPr lang="en-GB" sz="1400" dirty="0">
                <a:solidFill>
                  <a:schemeClr val="tx1">
                    <a:lumMod val="75000"/>
                    <a:lumOff val="25000"/>
                  </a:schemeClr>
                </a:solidFill>
                <a:latin typeface="Calibri" panose="020F0502020204030204" pitchFamily="34" charset="0"/>
              </a:rPr>
              <a:t>, which is in respect of CSIMs year 4, Digital Priorities Investment Fund, WAAASP Equipment Replacement, Screening Mammography Equipment and Laboratory Information Network </a:t>
            </a:r>
            <a:r>
              <a:rPr lang="en-GB" sz="1400" dirty="0" err="1">
                <a:solidFill>
                  <a:schemeClr val="tx1">
                    <a:lumMod val="75000"/>
                    <a:lumOff val="25000"/>
                  </a:schemeClr>
                </a:solidFill>
                <a:latin typeface="Calibri" panose="020F0502020204030204" pitchFamily="34" charset="0"/>
              </a:rPr>
              <a:t>Cymru</a:t>
            </a:r>
            <a:r>
              <a:rPr lang="en-GB" sz="1400" dirty="0">
                <a:solidFill>
                  <a:schemeClr val="tx1">
                    <a:lumMod val="75000"/>
                    <a:lumOff val="25000"/>
                  </a:schemeClr>
                </a:solidFill>
                <a:latin typeface="Calibri" panose="020F0502020204030204" pitchFamily="34" charset="0"/>
              </a:rPr>
              <a:t>.</a:t>
            </a:r>
          </a:p>
          <a:p>
            <a:r>
              <a:rPr lang="en-GB" sz="1400" dirty="0" smtClean="0">
                <a:solidFill>
                  <a:schemeClr val="tx1">
                    <a:lumMod val="75000"/>
                    <a:lumOff val="25000"/>
                  </a:schemeClr>
                </a:solidFill>
                <a:latin typeface="Calibri" panose="020F0502020204030204" pitchFamily="34" charset="0"/>
              </a:rPr>
              <a:t>Strategic  - COVID-19 £0.33m</a:t>
            </a:r>
            <a:endParaRPr lang="en-GB" sz="1400" dirty="0">
              <a:solidFill>
                <a:schemeClr val="tx1">
                  <a:lumMod val="75000"/>
                  <a:lumOff val="25000"/>
                </a:schemeClr>
              </a:solidFill>
              <a:latin typeface="Calibri" panose="020F0502020204030204" pitchFamily="34" charset="0"/>
            </a:endParaRPr>
          </a:p>
          <a:p>
            <a:endParaRPr lang="en-GB" dirty="0"/>
          </a:p>
        </p:txBody>
      </p:sp>
      <p:graphicFrame>
        <p:nvGraphicFramePr>
          <p:cNvPr id="18" name="Object 17"/>
          <p:cNvGraphicFramePr>
            <a:graphicFrameLocks noChangeAspect="1"/>
          </p:cNvGraphicFramePr>
          <p:nvPr>
            <p:extLst>
              <p:ext uri="{D42A27DB-BD31-4B8C-83A1-F6EECF244321}">
                <p14:modId xmlns:p14="http://schemas.microsoft.com/office/powerpoint/2010/main" val="2605918635"/>
              </p:ext>
            </p:extLst>
          </p:nvPr>
        </p:nvGraphicFramePr>
        <p:xfrm>
          <a:off x="582796" y="1932887"/>
          <a:ext cx="5244969" cy="3629583"/>
        </p:xfrm>
        <a:graphic>
          <a:graphicData uri="http://schemas.openxmlformats.org/presentationml/2006/ole">
            <mc:AlternateContent xmlns:mc="http://schemas.openxmlformats.org/markup-compatibility/2006">
              <mc:Choice xmlns:v="urn:schemas-microsoft-com:vml" Requires="v">
                <p:oleObj spid="_x0000_s3119" name="Worksheet" r:id="rId3" imgW="4754942" imgH="3116498" progId="Excel.Sheet.12">
                  <p:embed/>
                </p:oleObj>
              </mc:Choice>
              <mc:Fallback>
                <p:oleObj name="Worksheet" r:id="rId3" imgW="4754942" imgH="3116498" progId="Excel.Sheet.12">
                  <p:embed/>
                  <p:pic>
                    <p:nvPicPr>
                      <p:cNvPr id="7" name="Object 6"/>
                      <p:cNvPicPr/>
                      <p:nvPr/>
                    </p:nvPicPr>
                    <p:blipFill>
                      <a:blip r:embed="rId4"/>
                      <a:stretch>
                        <a:fillRect/>
                      </a:stretch>
                    </p:blipFill>
                    <p:spPr>
                      <a:xfrm>
                        <a:off x="582796" y="1932887"/>
                        <a:ext cx="5244969" cy="3629583"/>
                      </a:xfrm>
                      <a:prstGeom prst="rect">
                        <a:avLst/>
                      </a:prstGeom>
                    </p:spPr>
                  </p:pic>
                </p:oleObj>
              </mc:Fallback>
            </mc:AlternateContent>
          </a:graphicData>
        </a:graphic>
      </p:graphicFrame>
      <p:sp>
        <p:nvSpPr>
          <p:cNvPr id="21" name="Right Arrow 20">
            <a:hlinkClick r:id="rId5"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a:hlinkClick r:id="rId6"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8" name="Rectangle 27">
            <a:hlinkClick r:id="rId7" action="ppaction://hlinksldjump"/>
          </p:cNvPr>
          <p:cNvSpPr/>
          <p:nvPr/>
        </p:nvSpPr>
        <p:spPr>
          <a:xfrm>
            <a:off x="8581906" y="219700"/>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hlinkClick r:id="rId8" action="ppaction://hlinksldjump"/>
          </p:cNvPr>
          <p:cNvSpPr/>
          <p:nvPr/>
        </p:nvSpPr>
        <p:spPr>
          <a:xfrm>
            <a:off x="3451434" y="222067"/>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13</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10649415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latin typeface="Ubuntu"/>
              </a:rPr>
              <a:t>COVID-19</a:t>
            </a:r>
            <a:endParaRPr lang="en-GB" sz="12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solidFill>
                  <a:schemeClr val="bg1"/>
                </a:solidFill>
                <a:latin typeface="Ubuntu"/>
              </a:rPr>
              <a:t>Business as usual</a:t>
            </a:r>
            <a:endParaRPr lang="en-GB" sz="1400" b="1" dirty="0">
              <a:solidFill>
                <a:schemeClr val="bg1"/>
              </a:solidFill>
              <a:latin typeface="Ubuntu"/>
            </a:endParaRPr>
          </a:p>
        </p:txBody>
      </p:sp>
      <p:pic>
        <p:nvPicPr>
          <p:cNvPr id="16" name="Picture 15"/>
          <p:cNvPicPr>
            <a:picLocks noChangeAspect="1"/>
          </p:cNvPicPr>
          <p:nvPr/>
        </p:nvPicPr>
        <p:blipFill rotWithShape="1">
          <a:blip r:embed="rId2"/>
          <a:srcRect l="89790" t="47222" r="1417" b="45194"/>
          <a:stretch/>
        </p:blipFill>
        <p:spPr>
          <a:xfrm>
            <a:off x="10503238" y="5497302"/>
            <a:ext cx="1537260" cy="778807"/>
          </a:xfrm>
          <a:prstGeom prst="rect">
            <a:avLst/>
          </a:prstGeom>
        </p:spPr>
      </p:pic>
      <p:sp>
        <p:nvSpPr>
          <p:cNvPr id="4" name="TextBox 3"/>
          <p:cNvSpPr txBox="1"/>
          <p:nvPr/>
        </p:nvSpPr>
        <p:spPr>
          <a:xfrm>
            <a:off x="9774315" y="810339"/>
            <a:ext cx="2440143" cy="27699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reported as at 24 April 2020</a:t>
            </a:r>
          </a:p>
        </p:txBody>
      </p:sp>
      <p:sp>
        <p:nvSpPr>
          <p:cNvPr id="20" name="TextBox 19"/>
          <p:cNvSpPr txBox="1"/>
          <p:nvPr/>
        </p:nvSpPr>
        <p:spPr>
          <a:xfrm>
            <a:off x="216323" y="760600"/>
            <a:ext cx="6516402" cy="400110"/>
          </a:xfrm>
          <a:prstGeom prst="rect">
            <a:avLst/>
          </a:prstGeom>
          <a:noFill/>
        </p:spPr>
        <p:txBody>
          <a:bodyPr wrap="square" rtlCol="0">
            <a:spAutoFit/>
          </a:bodyPr>
          <a:lstStyle/>
          <a:p>
            <a:r>
              <a:rPr lang="en-GB" sz="2000" b="0" i="0" dirty="0" smtClean="0">
                <a:solidFill>
                  <a:srgbClr val="324F82"/>
                </a:solidFill>
                <a:latin typeface="Ubuntu" charset="0"/>
                <a:ea typeface="Ubuntu" charset="0"/>
                <a:cs typeface="Ubuntu" charset="0"/>
              </a:rPr>
              <a:t>COVID-19 Staff Absence Dashboard</a:t>
            </a:r>
          </a:p>
        </p:txBody>
      </p:sp>
      <p:sp>
        <p:nvSpPr>
          <p:cNvPr id="21" name="TextBox 20"/>
          <p:cNvSpPr txBox="1"/>
          <p:nvPr/>
        </p:nvSpPr>
        <p:spPr>
          <a:xfrm>
            <a:off x="10263136" y="984249"/>
            <a:ext cx="1924688" cy="646331"/>
          </a:xfrm>
          <a:prstGeom prst="rect">
            <a:avLst/>
          </a:prstGeom>
          <a:noFill/>
        </p:spPr>
        <p:txBody>
          <a:bodyPr wrap="square" rtlCol="0">
            <a:spAutoFit/>
          </a:bodyPr>
          <a:lstStyle/>
          <a:p>
            <a:pPr algn="r"/>
            <a:r>
              <a:rPr lang="en-GB" sz="1200" b="0" i="0" dirty="0" smtClean="0">
                <a:solidFill>
                  <a:srgbClr val="324F82"/>
                </a:solidFill>
                <a:latin typeface="Ubuntu" charset="0"/>
                <a:ea typeface="Ubuntu" charset="0"/>
                <a:cs typeface="Ubuntu" charset="0"/>
              </a:rPr>
              <a:t>Dashboard available </a:t>
            </a:r>
            <a:r>
              <a:rPr lang="en-GB" sz="1200" b="0" i="0" dirty="0" smtClean="0">
                <a:solidFill>
                  <a:srgbClr val="324F82"/>
                </a:solidFill>
                <a:latin typeface="Ubuntu" charset="0"/>
                <a:ea typeface="Ubuntu" charset="0"/>
                <a:cs typeface="Ubuntu" charset="0"/>
                <a:hlinkClick r:id="rId3"/>
              </a:rPr>
              <a:t>here</a:t>
            </a:r>
            <a:r>
              <a:rPr lang="en-GB" sz="1200" dirty="0">
                <a:solidFill>
                  <a:srgbClr val="324F82"/>
                </a:solidFill>
                <a:latin typeface="Ubuntu" charset="0"/>
                <a:ea typeface="Ubuntu" charset="0"/>
                <a:cs typeface="Ubuntu" charset="0"/>
              </a:rPr>
              <a:t> (Not publically available)</a:t>
            </a:r>
          </a:p>
          <a:p>
            <a:endParaRPr lang="en-GB" sz="1200" b="0" i="0" dirty="0" smtClean="0">
              <a:solidFill>
                <a:srgbClr val="324F82"/>
              </a:solidFill>
              <a:latin typeface="Ubuntu" charset="0"/>
              <a:ea typeface="Ubuntu" charset="0"/>
              <a:cs typeface="Ubuntu" charset="0"/>
            </a:endParaRPr>
          </a:p>
        </p:txBody>
      </p:sp>
      <p:sp>
        <p:nvSpPr>
          <p:cNvPr id="25" name="Right Arrow 24">
            <a:hlinkClick r:id="rId4"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ight Arrow 25">
            <a:hlinkClick r:id="rId5"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9" name="Rectangle 28">
            <a:hlinkClick r:id="rId6" action="ppaction://hlinksldjump"/>
          </p:cNvPr>
          <p:cNvSpPr/>
          <p:nvPr/>
        </p:nvSpPr>
        <p:spPr>
          <a:xfrm>
            <a:off x="8593526" y="2146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7"/>
          <a:srcRect l="16773" t="11303" r="16663" b="9709"/>
          <a:stretch/>
        </p:blipFill>
        <p:spPr>
          <a:xfrm>
            <a:off x="1717388" y="1141828"/>
            <a:ext cx="8474152" cy="5656317"/>
          </a:xfrm>
          <a:prstGeom prst="rect">
            <a:avLst/>
          </a:prstGeom>
        </p:spPr>
      </p:pic>
      <p:sp>
        <p:nvSpPr>
          <p:cNvPr id="9" name="Rectangle 8">
            <a:hlinkClick r:id="rId4" action="ppaction://hlinksldjump"/>
          </p:cNvPr>
          <p:cNvSpPr/>
          <p:nvPr/>
        </p:nvSpPr>
        <p:spPr>
          <a:xfrm>
            <a:off x="5107382" y="224037"/>
            <a:ext cx="1632858" cy="4418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11807300" y="6480700"/>
            <a:ext cx="417250" cy="307777"/>
          </a:xfrm>
          <a:prstGeom prst="rect">
            <a:avLst/>
          </a:prstGeom>
          <a:noFill/>
        </p:spPr>
        <p:txBody>
          <a:bodyPr wrap="square" rtlCol="0">
            <a:spAutoFit/>
          </a:bodyPr>
          <a:lstStyle/>
          <a:p>
            <a:r>
              <a:rPr lang="en-GB" sz="1400" dirty="0" smtClean="0">
                <a:solidFill>
                  <a:schemeClr val="tx1">
                    <a:lumMod val="75000"/>
                    <a:lumOff val="25000"/>
                  </a:schemeClr>
                </a:solidFill>
                <a:latin typeface="Ubuntu" charset="0"/>
                <a:ea typeface="Ubuntu" charset="0"/>
                <a:cs typeface="Ubuntu" charset="0"/>
              </a:rPr>
              <a:t>14</a:t>
            </a:r>
            <a:endParaRPr lang="en-GB" sz="3000" b="0" i="0" dirty="0" smtClean="0">
              <a:solidFill>
                <a:schemeClr val="tx1">
                  <a:lumMod val="75000"/>
                  <a:lumOff val="25000"/>
                </a:schemeClr>
              </a:solidFill>
              <a:latin typeface="Ubuntu" charset="0"/>
              <a:ea typeface="Ubuntu" charset="0"/>
              <a:cs typeface="Ubuntu" charset="0"/>
            </a:endParaRPr>
          </a:p>
        </p:txBody>
      </p:sp>
    </p:spTree>
    <p:extLst>
      <p:ext uri="{BB962C8B-B14F-4D97-AF65-F5344CB8AC3E}">
        <p14:creationId xmlns:p14="http://schemas.microsoft.com/office/powerpoint/2010/main" val="38858654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pic>
        <p:nvPicPr>
          <p:cNvPr id="3" name="Picture 2"/>
          <p:cNvPicPr>
            <a:picLocks noChangeAspect="1"/>
          </p:cNvPicPr>
          <p:nvPr/>
        </p:nvPicPr>
        <p:blipFill>
          <a:blip r:embed="rId2"/>
          <a:stretch>
            <a:fillRect/>
          </a:stretch>
        </p:blipFill>
        <p:spPr>
          <a:xfrm>
            <a:off x="294017" y="896156"/>
            <a:ext cx="11594880" cy="4682548"/>
          </a:xfrm>
          <a:prstGeom prst="rect">
            <a:avLst/>
          </a:prstGeom>
        </p:spPr>
      </p:pic>
      <p:sp>
        <p:nvSpPr>
          <p:cNvPr id="15" name="Right Arrow 14">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5" action="ppaction://hlinksldjump"/>
          </p:cNvPr>
          <p:cNvSpPr/>
          <p:nvPr/>
        </p:nvSpPr>
        <p:spPr>
          <a:xfrm>
            <a:off x="8597661" y="21096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hlinkClick r:id="rId4" action="ppaction://hlinksldjump"/>
          </p:cNvPr>
          <p:cNvSpPr/>
          <p:nvPr/>
        </p:nvSpPr>
        <p:spPr>
          <a:xfrm>
            <a:off x="3473352" y="225626"/>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15</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7578175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Workforce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pic>
        <p:nvPicPr>
          <p:cNvPr id="4" name="Picture 3"/>
          <p:cNvPicPr preferRelativeResize="0">
            <a:picLocks noChangeAspect="1"/>
          </p:cNvPicPr>
          <p:nvPr/>
        </p:nvPicPr>
        <p:blipFill>
          <a:blip r:embed="rId2"/>
          <a:stretch>
            <a:fillRect/>
          </a:stretch>
        </p:blipFill>
        <p:spPr>
          <a:xfrm>
            <a:off x="304799" y="1026122"/>
            <a:ext cx="11646408" cy="4383399"/>
          </a:xfrm>
          <a:prstGeom prst="rect">
            <a:avLst/>
          </a:prstGeom>
        </p:spPr>
      </p:pic>
      <p:sp>
        <p:nvSpPr>
          <p:cNvPr id="15" name="Right Arrow 14">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5" action="ppaction://hlinksldjump"/>
          </p:cNvPr>
          <p:cNvSpPr/>
          <p:nvPr/>
        </p:nvSpPr>
        <p:spPr>
          <a:xfrm>
            <a:off x="8581906" y="202800"/>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hlinkClick r:id="rId6" action="ppaction://hlinksldjump"/>
          </p:cNvPr>
          <p:cNvSpPr/>
          <p:nvPr/>
        </p:nvSpPr>
        <p:spPr>
          <a:xfrm>
            <a:off x="3456155" y="204960"/>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16</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36183720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a:solidFill>
                  <a:schemeClr val="bg1"/>
                </a:solidFill>
                <a:latin typeface="Ubuntu"/>
              </a:rPr>
              <a:t>Performance Indicators</a:t>
            </a: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290737"/>
            <a:ext cx="1321516" cy="369332"/>
          </a:xfrm>
        </p:spPr>
        <p:txBody>
          <a:bodyPr/>
          <a:lstStyle/>
          <a:p>
            <a:pPr marL="0" indent="0" algn="ctr">
              <a:buNone/>
            </a:pPr>
            <a:r>
              <a:rPr lang="en-GB" sz="1200" b="1" dirty="0" smtClean="0">
                <a:solidFill>
                  <a:schemeClr val="tx2"/>
                </a:solidFill>
                <a:latin typeface="Ubuntu"/>
              </a:rPr>
              <a:t>Performance Dashboard</a:t>
            </a:r>
            <a:endParaRPr lang="en-GB" sz="1200" b="1" dirty="0">
              <a:solidFill>
                <a:schemeClr val="tx2"/>
              </a:solidFill>
              <a:latin typeface="Ubuntu"/>
            </a:endParaRPr>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stretch>
            <a:fillRect/>
          </a:stretch>
        </p:blipFill>
        <p:spPr>
          <a:xfrm>
            <a:off x="1029803" y="786792"/>
            <a:ext cx="10132394" cy="5703516"/>
          </a:xfrm>
          <a:prstGeom prst="rect">
            <a:avLst/>
          </a:prstGeom>
        </p:spPr>
      </p:pic>
      <p:sp>
        <p:nvSpPr>
          <p:cNvPr id="12" name="Right Arrow 11">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ight Arrow 12">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7" name="Rectangle 16">
            <a:hlinkClick r:id="rId5" action="ppaction://hlinksldjump"/>
          </p:cNvPr>
          <p:cNvSpPr/>
          <p:nvPr/>
        </p:nvSpPr>
        <p:spPr>
          <a:xfrm>
            <a:off x="8597661" y="20248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1807300" y="6480700"/>
            <a:ext cx="417250" cy="307777"/>
          </a:xfrm>
          <a:prstGeom prst="rect">
            <a:avLst/>
          </a:prstGeom>
          <a:noFill/>
        </p:spPr>
        <p:txBody>
          <a:bodyPr wrap="square" rtlCol="0">
            <a:spAutoFit/>
          </a:bodyPr>
          <a:lstStyle/>
          <a:p>
            <a:r>
              <a:rPr lang="en-GB" sz="1400" dirty="0" smtClean="0">
                <a:solidFill>
                  <a:schemeClr val="tx1">
                    <a:lumMod val="75000"/>
                    <a:lumOff val="25000"/>
                  </a:schemeClr>
                </a:solidFill>
                <a:latin typeface="Ubuntu" charset="0"/>
                <a:ea typeface="Ubuntu" charset="0"/>
                <a:cs typeface="Ubuntu" charset="0"/>
              </a:rPr>
              <a:t>17</a:t>
            </a:r>
            <a:endParaRPr lang="en-GB" sz="3000" b="0" i="0" dirty="0" smtClean="0">
              <a:solidFill>
                <a:schemeClr val="tx1">
                  <a:lumMod val="75000"/>
                  <a:lumOff val="25000"/>
                </a:schemeClr>
              </a:solidFill>
              <a:latin typeface="Ubuntu" charset="0"/>
              <a:ea typeface="Ubuntu" charset="0"/>
              <a:cs typeface="Ubuntu" charset="0"/>
            </a:endParaRPr>
          </a:p>
        </p:txBody>
      </p:sp>
    </p:spTree>
    <p:extLst>
      <p:ext uri="{BB962C8B-B14F-4D97-AF65-F5344CB8AC3E}">
        <p14:creationId xmlns:p14="http://schemas.microsoft.com/office/powerpoint/2010/main" val="295820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a:solidFill>
                  <a:schemeClr val="bg1"/>
                </a:solidFill>
                <a:latin typeface="Ubuntu"/>
              </a:rPr>
              <a:t>Performance Indicators</a:t>
            </a: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30195" y="290737"/>
            <a:ext cx="1321516" cy="369332"/>
          </a:xfrm>
        </p:spPr>
        <p:txBody>
          <a:bodyPr/>
          <a:lstStyle/>
          <a:p>
            <a:pPr marL="0" indent="0" algn="ctr">
              <a:buNone/>
            </a:pPr>
            <a:r>
              <a:rPr lang="en-GB" sz="1200" b="1" dirty="0" smtClean="0">
                <a:solidFill>
                  <a:schemeClr val="tx2"/>
                </a:solidFill>
                <a:latin typeface="Ubuntu"/>
              </a:rPr>
              <a:t>Performance Dashboard</a:t>
            </a:r>
            <a:endParaRPr lang="en-GB" sz="1200" b="1" dirty="0">
              <a:solidFill>
                <a:schemeClr val="tx2"/>
              </a:solidFill>
              <a:latin typeface="Ubuntu"/>
            </a:endParaRPr>
          </a:p>
        </p:txBody>
      </p:sp>
      <p:sp>
        <p:nvSpPr>
          <p:cNvPr id="13" name="Right Arrow 12">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Arrow 14">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4"/>
          <a:stretch>
            <a:fillRect/>
          </a:stretch>
        </p:blipFill>
        <p:spPr>
          <a:xfrm>
            <a:off x="1007982" y="962485"/>
            <a:ext cx="10176036" cy="5899688"/>
          </a:xfrm>
          <a:prstGeom prst="rect">
            <a:avLst/>
          </a:prstGeom>
        </p:spPr>
      </p:pic>
      <p:sp>
        <p:nvSpPr>
          <p:cNvPr id="19"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0" name="Rectangle 19">
            <a:hlinkClick r:id="rId5" action="ppaction://hlinksldjump"/>
          </p:cNvPr>
          <p:cNvSpPr/>
          <p:nvPr/>
        </p:nvSpPr>
        <p:spPr>
          <a:xfrm>
            <a:off x="8597661" y="20248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p:nvPicPr>
        <p:blipFill rotWithShape="1">
          <a:blip r:embed="rId6"/>
          <a:srcRect t="1177" b="95629"/>
          <a:stretch/>
        </p:blipFill>
        <p:spPr>
          <a:xfrm>
            <a:off x="1011120" y="703234"/>
            <a:ext cx="10446676" cy="260593"/>
          </a:xfrm>
          <a:prstGeom prst="rect">
            <a:avLst/>
          </a:prstGeom>
        </p:spPr>
      </p:pic>
      <p:sp>
        <p:nvSpPr>
          <p:cNvPr id="16" name="TextBox 15"/>
          <p:cNvSpPr txBox="1"/>
          <p:nvPr/>
        </p:nvSpPr>
        <p:spPr>
          <a:xfrm>
            <a:off x="11807300" y="6480700"/>
            <a:ext cx="417250" cy="307777"/>
          </a:xfrm>
          <a:prstGeom prst="rect">
            <a:avLst/>
          </a:prstGeom>
          <a:noFill/>
        </p:spPr>
        <p:txBody>
          <a:bodyPr wrap="square" rtlCol="0">
            <a:spAutoFit/>
          </a:bodyPr>
          <a:lstStyle/>
          <a:p>
            <a:r>
              <a:rPr lang="en-GB" sz="1400" dirty="0" smtClean="0">
                <a:solidFill>
                  <a:schemeClr val="tx1">
                    <a:lumMod val="75000"/>
                    <a:lumOff val="25000"/>
                  </a:schemeClr>
                </a:solidFill>
                <a:latin typeface="Ubuntu" charset="0"/>
                <a:ea typeface="Ubuntu" charset="0"/>
                <a:cs typeface="Ubuntu" charset="0"/>
              </a:rPr>
              <a:t>18</a:t>
            </a:r>
            <a:endParaRPr lang="en-GB" sz="3000" b="0" i="0" dirty="0" smtClean="0">
              <a:solidFill>
                <a:schemeClr val="tx1">
                  <a:lumMod val="75000"/>
                  <a:lumOff val="25000"/>
                </a:schemeClr>
              </a:solidFill>
              <a:latin typeface="Ubuntu" charset="0"/>
              <a:ea typeface="Ubuntu" charset="0"/>
              <a:cs typeface="Ubuntu" charset="0"/>
            </a:endParaRPr>
          </a:p>
        </p:txBody>
      </p:sp>
    </p:spTree>
    <p:extLst>
      <p:ext uri="{BB962C8B-B14F-4D97-AF65-F5344CB8AC3E}">
        <p14:creationId xmlns:p14="http://schemas.microsoft.com/office/powerpoint/2010/main" val="15611274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a:solidFill>
                  <a:schemeClr val="bg1"/>
                </a:solidFill>
                <a:latin typeface="Ubuntu"/>
              </a:rPr>
              <a:t>Performance Indicators</a:t>
            </a: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30195" y="290737"/>
            <a:ext cx="1321516" cy="369332"/>
          </a:xfrm>
        </p:spPr>
        <p:txBody>
          <a:bodyPr/>
          <a:lstStyle/>
          <a:p>
            <a:pPr marL="0" indent="0" algn="ctr">
              <a:buNone/>
            </a:pPr>
            <a:r>
              <a:rPr lang="en-GB" sz="1200" b="1" dirty="0" smtClean="0">
                <a:solidFill>
                  <a:schemeClr val="tx2"/>
                </a:solidFill>
                <a:latin typeface="Ubuntu"/>
              </a:rPr>
              <a:t>Performance Dashboard</a:t>
            </a:r>
            <a:endParaRPr lang="en-GB" sz="1200" b="1" dirty="0">
              <a:solidFill>
                <a:schemeClr val="tx2"/>
              </a:solidFill>
              <a:latin typeface="Ubuntu"/>
            </a:endParaRPr>
          </a:p>
        </p:txBody>
      </p:sp>
      <p:pic>
        <p:nvPicPr>
          <p:cNvPr id="3" name="Picture 2"/>
          <p:cNvPicPr>
            <a:picLocks noChangeAspect="1"/>
          </p:cNvPicPr>
          <p:nvPr/>
        </p:nvPicPr>
        <p:blipFill>
          <a:blip r:embed="rId2"/>
          <a:stretch>
            <a:fillRect/>
          </a:stretch>
        </p:blipFill>
        <p:spPr>
          <a:xfrm>
            <a:off x="1029803" y="1401267"/>
            <a:ext cx="10132394" cy="5122266"/>
          </a:xfrm>
          <a:prstGeom prst="rect">
            <a:avLst/>
          </a:prstGeom>
        </p:spPr>
      </p:pic>
      <p:pic>
        <p:nvPicPr>
          <p:cNvPr id="15" name="Picture 14"/>
          <p:cNvPicPr>
            <a:picLocks noChangeAspect="1"/>
          </p:cNvPicPr>
          <p:nvPr/>
        </p:nvPicPr>
        <p:blipFill rotWithShape="1">
          <a:blip r:embed="rId3"/>
          <a:srcRect t="1177" b="95629"/>
          <a:stretch/>
        </p:blipFill>
        <p:spPr>
          <a:xfrm>
            <a:off x="872662" y="900389"/>
            <a:ext cx="10446676" cy="260593"/>
          </a:xfrm>
          <a:prstGeom prst="rect">
            <a:avLst/>
          </a:prstGeom>
        </p:spPr>
      </p:pic>
      <p:sp>
        <p:nvSpPr>
          <p:cNvPr id="13" name="Right Arrow 12">
            <a:hlinkClick r:id="rId4"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a:hlinkClick r:id="rId5"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Rectangle 18">
            <a:hlinkClick r:id="rId6" action="ppaction://hlinksldjump"/>
          </p:cNvPr>
          <p:cNvSpPr/>
          <p:nvPr/>
        </p:nvSpPr>
        <p:spPr>
          <a:xfrm>
            <a:off x="8577926" y="20923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11807300" y="6480700"/>
            <a:ext cx="417250" cy="307777"/>
          </a:xfrm>
          <a:prstGeom prst="rect">
            <a:avLst/>
          </a:prstGeom>
          <a:noFill/>
        </p:spPr>
        <p:txBody>
          <a:bodyPr wrap="square" rtlCol="0">
            <a:spAutoFit/>
          </a:bodyPr>
          <a:lstStyle/>
          <a:p>
            <a:r>
              <a:rPr lang="en-GB" sz="1400" dirty="0" smtClean="0">
                <a:solidFill>
                  <a:schemeClr val="tx1">
                    <a:lumMod val="75000"/>
                    <a:lumOff val="25000"/>
                  </a:schemeClr>
                </a:solidFill>
                <a:latin typeface="Ubuntu" charset="0"/>
                <a:ea typeface="Ubuntu" charset="0"/>
                <a:cs typeface="Ubuntu" charset="0"/>
              </a:rPr>
              <a:t>19</a:t>
            </a:r>
            <a:endParaRPr lang="en-GB" sz="3000" b="0" i="0" dirty="0" smtClean="0">
              <a:solidFill>
                <a:schemeClr val="tx1">
                  <a:lumMod val="75000"/>
                  <a:lumOff val="25000"/>
                </a:schemeClr>
              </a:solidFill>
              <a:latin typeface="Ubuntu" charset="0"/>
              <a:ea typeface="Ubuntu" charset="0"/>
              <a:cs typeface="Ubuntu" charset="0"/>
            </a:endParaRPr>
          </a:p>
        </p:txBody>
      </p:sp>
    </p:spTree>
    <p:extLst>
      <p:ext uri="{BB962C8B-B14F-4D97-AF65-F5344CB8AC3E}">
        <p14:creationId xmlns:p14="http://schemas.microsoft.com/office/powerpoint/2010/main" val="17327615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4297834" y="3273620"/>
            <a:ext cx="1411932" cy="307777"/>
          </a:xfrm>
        </p:spPr>
        <p:txBody>
          <a:bodyPr/>
          <a:lstStyle/>
          <a:p>
            <a:pPr marL="0" indent="0" algn="ctr">
              <a:buNone/>
            </a:pPr>
            <a:r>
              <a:rPr lang="en-GB" sz="2000" b="1" dirty="0" smtClean="0">
                <a:solidFill>
                  <a:schemeClr val="bg1"/>
                </a:solidFill>
                <a:latin typeface="Ubuntu"/>
              </a:rPr>
              <a:t>Covid-19</a:t>
            </a:r>
            <a:endParaRPr lang="en-GB" sz="2000" b="1" dirty="0">
              <a:solidFill>
                <a:schemeClr val="bg1"/>
              </a:solidFill>
              <a:latin typeface="Ubuntu"/>
            </a:endParaRPr>
          </a:p>
        </p:txBody>
      </p:sp>
      <p:sp>
        <p:nvSpPr>
          <p:cNvPr id="18" name="Content Placeholder 4"/>
          <p:cNvSpPr>
            <a:spLocks noGrp="1"/>
          </p:cNvSpPr>
          <p:nvPr>
            <p:ph sz="quarter" idx="14"/>
          </p:nvPr>
        </p:nvSpPr>
        <p:spPr>
          <a:xfrm>
            <a:off x="6482234" y="3119733"/>
            <a:ext cx="1411932" cy="615553"/>
          </a:xfrm>
        </p:spPr>
        <p:txBody>
          <a:bodyPr/>
          <a:lstStyle/>
          <a:p>
            <a:pPr marL="0" indent="0" algn="ctr">
              <a:buNone/>
            </a:pPr>
            <a:r>
              <a:rPr lang="en-GB" sz="2000" b="1" dirty="0" smtClean="0">
                <a:solidFill>
                  <a:schemeClr val="bg1"/>
                </a:solidFill>
                <a:latin typeface="Ubuntu"/>
              </a:rPr>
              <a:t>Business as usual</a:t>
            </a:r>
            <a:endParaRPr lang="en-GB" sz="2000" b="1" dirty="0">
              <a:solidFill>
                <a:schemeClr val="bg1"/>
              </a:solidFill>
              <a:latin typeface="Ubuntu"/>
            </a:endParaRPr>
          </a:p>
        </p:txBody>
      </p:sp>
      <p:sp>
        <p:nvSpPr>
          <p:cNvPr id="5" name="Rectangle 4"/>
          <p:cNvSpPr/>
          <p:nvPr/>
        </p:nvSpPr>
        <p:spPr>
          <a:xfrm>
            <a:off x="0" y="1"/>
            <a:ext cx="12192000" cy="7558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Setting the Scene</a:t>
            </a:r>
            <a:endParaRPr lang="en-GB" sz="2000" b="1" dirty="0">
              <a:solidFill>
                <a:schemeClr val="bg1"/>
              </a:solidFill>
              <a:latin typeface="Ubuntu"/>
            </a:endParaRPr>
          </a:p>
        </p:txBody>
      </p:sp>
      <p:sp>
        <p:nvSpPr>
          <p:cNvPr id="19" name="Content Placeholder 4"/>
          <p:cNvSpPr>
            <a:spLocks noGrp="1"/>
          </p:cNvSpPr>
          <p:nvPr>
            <p:ph sz="quarter" idx="14"/>
          </p:nvPr>
        </p:nvSpPr>
        <p:spPr>
          <a:xfrm>
            <a:off x="3630195" y="365560"/>
            <a:ext cx="1321516" cy="184666"/>
          </a:xfrm>
        </p:spPr>
        <p:txBody>
          <a:bodyPr/>
          <a:lstStyle/>
          <a:p>
            <a:pPr marL="0" indent="0" algn="ctr">
              <a:buNone/>
            </a:pPr>
            <a:r>
              <a:rPr lang="en-GB" sz="1200" b="1" dirty="0" smtClean="0">
                <a:latin typeface="Ubuntu"/>
              </a:rPr>
              <a:t>Introduction</a:t>
            </a:r>
            <a:endParaRPr lang="en-GB" sz="12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216323" y="937633"/>
            <a:ext cx="6516402" cy="400110"/>
          </a:xfrm>
          <a:prstGeom prst="rect">
            <a:avLst/>
          </a:prstGeom>
          <a:noFill/>
        </p:spPr>
        <p:txBody>
          <a:bodyPr wrap="square" rtlCol="0">
            <a:spAutoFit/>
          </a:bodyPr>
          <a:lstStyle/>
          <a:p>
            <a:r>
              <a:rPr lang="en-GB" sz="2000" b="0" i="0" dirty="0" smtClean="0">
                <a:solidFill>
                  <a:srgbClr val="324F82"/>
                </a:solidFill>
                <a:latin typeface="Ubuntu" charset="0"/>
                <a:ea typeface="Ubuntu" charset="0"/>
                <a:cs typeface="Ubuntu" charset="0"/>
              </a:rPr>
              <a:t>Introduction</a:t>
            </a:r>
          </a:p>
        </p:txBody>
      </p:sp>
      <p:grpSp>
        <p:nvGrpSpPr>
          <p:cNvPr id="21" name="Group 20"/>
          <p:cNvGrpSpPr/>
          <p:nvPr/>
        </p:nvGrpSpPr>
        <p:grpSpPr>
          <a:xfrm>
            <a:off x="9828330" y="3485565"/>
            <a:ext cx="1773382" cy="1773382"/>
            <a:chOff x="9278066" y="3060509"/>
            <a:chExt cx="1773382" cy="1773382"/>
          </a:xfrm>
        </p:grpSpPr>
        <p:sp>
          <p:nvSpPr>
            <p:cNvPr id="25" name="Oval 24">
              <a:hlinkClick r:id="rId2" action="ppaction://hlinksldjump"/>
            </p:cNvPr>
            <p:cNvSpPr/>
            <p:nvPr/>
          </p:nvSpPr>
          <p:spPr>
            <a:xfrm>
              <a:off x="9278066" y="3060509"/>
              <a:ext cx="1773382" cy="1773382"/>
            </a:xfrm>
            <a:prstGeom prst="ellipse">
              <a:avLst/>
            </a:prstGeom>
            <a:solidFill>
              <a:srgbClr val="4FB9AB"/>
            </a:solidFill>
            <a:ln>
              <a:solidFill>
                <a:srgbClr val="4FB9AB"/>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a:hlinkClick r:id="rId3" action="ppaction://hlinksldjump"/>
            </p:cNvPr>
            <p:cNvSpPr txBox="1">
              <a:spLocks/>
            </p:cNvSpPr>
            <p:nvPr/>
          </p:nvSpPr>
          <p:spPr>
            <a:xfrm>
              <a:off x="9348169" y="3695658"/>
              <a:ext cx="1650011" cy="553998"/>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Performance Indicators</a:t>
              </a:r>
              <a:endParaRPr lang="en-GB" sz="2000" b="1" dirty="0">
                <a:solidFill>
                  <a:schemeClr val="bg1"/>
                </a:solidFill>
                <a:latin typeface="Ubuntu"/>
              </a:endParaRPr>
            </a:p>
          </p:txBody>
        </p:sp>
      </p:grpSp>
      <p:grpSp>
        <p:nvGrpSpPr>
          <p:cNvPr id="27" name="Group 26"/>
          <p:cNvGrpSpPr/>
          <p:nvPr/>
        </p:nvGrpSpPr>
        <p:grpSpPr>
          <a:xfrm>
            <a:off x="9828330" y="1485163"/>
            <a:ext cx="1773382" cy="1773382"/>
            <a:chOff x="4785895" y="3060509"/>
            <a:chExt cx="1773382" cy="1773382"/>
          </a:xfrm>
        </p:grpSpPr>
        <p:sp>
          <p:nvSpPr>
            <p:cNvPr id="28" name="Oval 27">
              <a:hlinkClick r:id="rId4" action="ppaction://hlinksldjump"/>
            </p:cNvPr>
            <p:cNvSpPr/>
            <p:nvPr/>
          </p:nvSpPr>
          <p:spPr>
            <a:xfrm>
              <a:off x="4785895" y="3060509"/>
              <a:ext cx="1773382" cy="1773382"/>
            </a:xfrm>
            <a:prstGeom prst="ellipse">
              <a:avLst/>
            </a:prstGeom>
            <a:solidFill>
              <a:srgbClr val="E03882"/>
            </a:solidFill>
            <a:ln>
              <a:solidFill>
                <a:srgbClr val="E03882"/>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Content Placeholder 4">
              <a:hlinkClick r:id="rId4" action="ppaction://hlinksldjump"/>
            </p:cNvPr>
            <p:cNvSpPr txBox="1">
              <a:spLocks/>
            </p:cNvSpPr>
            <p:nvPr/>
          </p:nvSpPr>
          <p:spPr>
            <a:xfrm>
              <a:off x="4966620" y="3793312"/>
              <a:ext cx="1411932" cy="307777"/>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Finance</a:t>
              </a:r>
              <a:endParaRPr lang="en-GB" sz="2000" b="1" dirty="0">
                <a:solidFill>
                  <a:schemeClr val="bg1"/>
                </a:solidFill>
                <a:latin typeface="Ubuntu"/>
              </a:endParaRPr>
            </a:p>
          </p:txBody>
        </p:sp>
      </p:grpSp>
      <p:grpSp>
        <p:nvGrpSpPr>
          <p:cNvPr id="30" name="Group 29"/>
          <p:cNvGrpSpPr/>
          <p:nvPr/>
        </p:nvGrpSpPr>
        <p:grpSpPr>
          <a:xfrm>
            <a:off x="7591908" y="1485163"/>
            <a:ext cx="1773382" cy="1773382"/>
            <a:chOff x="2503966" y="3060509"/>
            <a:chExt cx="1773382" cy="1773382"/>
          </a:xfrm>
        </p:grpSpPr>
        <p:sp>
          <p:nvSpPr>
            <p:cNvPr id="31" name="Oval 30">
              <a:hlinkClick r:id="rId5" action="ppaction://hlinksldjump"/>
            </p:cNvPr>
            <p:cNvSpPr/>
            <p:nvPr/>
          </p:nvSpPr>
          <p:spPr>
            <a:xfrm>
              <a:off x="2503966" y="3060509"/>
              <a:ext cx="1773382" cy="1773382"/>
            </a:xfrm>
            <a:prstGeom prst="ellipse">
              <a:avLst/>
            </a:prstGeom>
            <a:solidFill>
              <a:srgbClr val="FFC000"/>
            </a:solidFill>
            <a:ln>
              <a:no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Content Placeholder 4">
              <a:hlinkClick r:id="rId6" action="ppaction://hlinksldjump"/>
            </p:cNvPr>
            <p:cNvSpPr txBox="1">
              <a:spLocks/>
            </p:cNvSpPr>
            <p:nvPr/>
          </p:nvSpPr>
          <p:spPr>
            <a:xfrm>
              <a:off x="2684691" y="3704535"/>
              <a:ext cx="1411932" cy="553998"/>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COVID-19 Response</a:t>
              </a:r>
              <a:endParaRPr lang="en-GB" sz="2000" b="1" dirty="0">
                <a:solidFill>
                  <a:schemeClr val="bg1"/>
                </a:solidFill>
                <a:latin typeface="Ubuntu"/>
              </a:endParaRPr>
            </a:p>
          </p:txBody>
        </p:sp>
      </p:grpSp>
      <p:grpSp>
        <p:nvGrpSpPr>
          <p:cNvPr id="33" name="Group 32"/>
          <p:cNvGrpSpPr/>
          <p:nvPr/>
        </p:nvGrpSpPr>
        <p:grpSpPr>
          <a:xfrm>
            <a:off x="7591908" y="3485565"/>
            <a:ext cx="1773382" cy="1773382"/>
            <a:chOff x="7093666" y="3060509"/>
            <a:chExt cx="1773382" cy="1773382"/>
          </a:xfrm>
        </p:grpSpPr>
        <p:sp>
          <p:nvSpPr>
            <p:cNvPr id="34" name="Oval 33">
              <a:hlinkClick r:id="rId7" action="ppaction://hlinksldjump"/>
            </p:cNvPr>
            <p:cNvSpPr/>
            <p:nvPr/>
          </p:nvSpPr>
          <p:spPr>
            <a:xfrm>
              <a:off x="7093666" y="3060509"/>
              <a:ext cx="1773382" cy="1773382"/>
            </a:xfrm>
            <a:prstGeom prst="ellipse">
              <a:avLst/>
            </a:prstGeom>
            <a:solidFill>
              <a:srgbClr val="324F82"/>
            </a:solidFill>
            <a:ln>
              <a:solidFill>
                <a:srgbClr val="324F82"/>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Content Placeholder 4">
              <a:hlinkClick r:id="rId7" action="ppaction://hlinksldjump"/>
            </p:cNvPr>
            <p:cNvSpPr txBox="1">
              <a:spLocks/>
            </p:cNvSpPr>
            <p:nvPr/>
          </p:nvSpPr>
          <p:spPr>
            <a:xfrm>
              <a:off x="7274391" y="3793312"/>
              <a:ext cx="1411932" cy="307777"/>
            </a:xfrm>
            <a:prstGeom prst="rect">
              <a:avLst/>
            </a:prstGeom>
            <a:scene3d>
              <a:camera prst="orthographicFront"/>
              <a:lightRig rig="threePt" dir="t"/>
            </a:scene3d>
            <a:sp3d>
              <a:bevelT w="139700" prst="cross"/>
            </a:sp3d>
          </p:spPr>
          <p:txBody>
            <a:bodyPr wrap="square" lIns="0" tIns="0" rIns="0" bIns="0">
              <a:spAutoFit/>
            </a:bodyPr>
            <a:lstStyle>
              <a:lvl1pPr marL="0" indent="0" algn="l" defTabSz="914400" rtl="0" eaLnBrk="1" latinLnBrk="0" hangingPunct="1">
                <a:lnSpc>
                  <a:spcPct val="90000"/>
                </a:lnSpc>
                <a:spcBef>
                  <a:spcPts val="1000"/>
                </a:spcBef>
                <a:buFont typeface="Arial"/>
                <a:buNone/>
                <a:defRPr sz="2400" b="0" i="0" kern="1200" baseline="0">
                  <a:solidFill>
                    <a:srgbClr val="F9C402"/>
                  </a:solidFill>
                  <a:latin typeface="Ubuntu" charset="0"/>
                  <a:ea typeface="Ubuntu" charset="0"/>
                  <a:cs typeface="Ubuntu"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b="1" dirty="0" smtClean="0">
                  <a:solidFill>
                    <a:schemeClr val="bg1"/>
                  </a:solidFill>
                  <a:latin typeface="Ubuntu"/>
                </a:rPr>
                <a:t>Workforce</a:t>
              </a:r>
              <a:endParaRPr lang="en-GB" sz="2000" b="1" dirty="0">
                <a:solidFill>
                  <a:schemeClr val="bg1"/>
                </a:solidFill>
                <a:latin typeface="Ubuntu"/>
              </a:endParaRPr>
            </a:p>
          </p:txBody>
        </p:sp>
      </p:grpSp>
      <p:sp>
        <p:nvSpPr>
          <p:cNvPr id="9" name="TextBox 8"/>
          <p:cNvSpPr txBox="1"/>
          <p:nvPr/>
        </p:nvSpPr>
        <p:spPr>
          <a:xfrm>
            <a:off x="216323" y="1457278"/>
            <a:ext cx="7020566" cy="4862870"/>
          </a:xfrm>
          <a:prstGeom prst="rect">
            <a:avLst/>
          </a:prstGeom>
          <a:noFill/>
        </p:spPr>
        <p:txBody>
          <a:bodyPr wrap="square" rtlCol="0">
            <a:spAutoFit/>
          </a:bodyPr>
          <a:lstStyle/>
          <a:p>
            <a:pPr algn="just"/>
            <a:r>
              <a:rPr lang="en-GB" sz="1400" b="0" i="0" dirty="0" smtClean="0">
                <a:solidFill>
                  <a:schemeClr val="tx1">
                    <a:lumMod val="75000"/>
                    <a:lumOff val="25000"/>
                  </a:schemeClr>
                </a:solidFill>
                <a:latin typeface="Ubuntu" charset="0"/>
                <a:ea typeface="Ubuntu" charset="0"/>
                <a:cs typeface="Ubuntu" charset="0"/>
              </a:rPr>
              <a:t>The Integrated Performance Report (March 2020) provides the Board with an update on the latest available position during the COVID-19 outbreak. This summary report brings together key information from a number of existing resources from the following </a:t>
            </a:r>
            <a:r>
              <a:rPr lang="en-GB" sz="1400" b="0" i="0" dirty="0" smtClean="0">
                <a:solidFill>
                  <a:schemeClr val="tx1">
                    <a:lumMod val="75000"/>
                    <a:lumOff val="25000"/>
                  </a:schemeClr>
                </a:solidFill>
                <a:latin typeface="Ubuntu" charset="0"/>
                <a:ea typeface="Ubuntu" charset="0"/>
                <a:cs typeface="Ubuntu" charset="0"/>
              </a:rPr>
              <a:t>areas </a:t>
            </a:r>
            <a:r>
              <a:rPr lang="en-GB" sz="1400" b="0" i="1" dirty="0" smtClean="0">
                <a:solidFill>
                  <a:schemeClr val="tx1">
                    <a:lumMod val="75000"/>
                    <a:lumOff val="25000"/>
                  </a:schemeClr>
                </a:solidFill>
                <a:latin typeface="Ubuntu" charset="0"/>
                <a:ea typeface="Ubuntu" charset="0"/>
                <a:cs typeface="Ubuntu" charset="0"/>
              </a:rPr>
              <a:t>(select area to the right to navigate)</a:t>
            </a:r>
            <a:r>
              <a:rPr lang="en-GB" sz="1400" b="0" i="0" dirty="0" smtClean="0">
                <a:solidFill>
                  <a:schemeClr val="tx1">
                    <a:lumMod val="75000"/>
                    <a:lumOff val="25000"/>
                  </a:schemeClr>
                </a:solidFill>
                <a:latin typeface="Ubuntu" charset="0"/>
                <a:ea typeface="Ubuntu" charset="0"/>
                <a:cs typeface="Ubuntu" charset="0"/>
              </a:rPr>
              <a:t>:</a:t>
            </a:r>
            <a:endParaRPr lang="en-GB" sz="1400" b="0" i="0" dirty="0" smtClean="0">
              <a:solidFill>
                <a:schemeClr val="tx1">
                  <a:lumMod val="75000"/>
                  <a:lumOff val="25000"/>
                </a:schemeClr>
              </a:solidFill>
              <a:latin typeface="Ubuntu" charset="0"/>
              <a:ea typeface="Ubuntu" charset="0"/>
              <a:cs typeface="Ubuntu" charset="0"/>
            </a:endParaRPr>
          </a:p>
          <a:p>
            <a:endParaRPr lang="en-GB" sz="1100" dirty="0">
              <a:solidFill>
                <a:schemeClr val="tx1">
                  <a:lumMod val="75000"/>
                  <a:lumOff val="25000"/>
                </a:schemeClr>
              </a:solidFill>
              <a:latin typeface="Ubuntu" charset="0"/>
              <a:ea typeface="Ubuntu" charset="0"/>
              <a:cs typeface="Ubuntu" charset="0"/>
            </a:endParaRPr>
          </a:p>
          <a:p>
            <a:pPr algn="just"/>
            <a:r>
              <a:rPr lang="en-GB" sz="1400" b="1" i="0" dirty="0" smtClean="0">
                <a:solidFill>
                  <a:srgbClr val="FFC000"/>
                </a:solidFill>
                <a:latin typeface="Ubuntu" charset="0"/>
                <a:ea typeface="Ubuntu" charset="0"/>
                <a:cs typeface="Ubuntu" charset="0"/>
              </a:rPr>
              <a:t>Section 1 </a:t>
            </a:r>
            <a:r>
              <a:rPr lang="en-GB" sz="1400" i="0" dirty="0" smtClean="0">
                <a:solidFill>
                  <a:schemeClr val="tx1">
                    <a:lumMod val="75000"/>
                    <a:lumOff val="25000"/>
                  </a:schemeClr>
                </a:solidFill>
                <a:latin typeface="Ubuntu" charset="0"/>
                <a:ea typeface="Ubuntu" charset="0"/>
                <a:cs typeface="Ubuntu" charset="0"/>
              </a:rPr>
              <a:t>focuses on examples of work being undertaken across the organisation to support our COVID-19 response. This includes high level summary dashboards that are being used to help inform action, including the COVID-19 Surveillance Dashboard and Executive Dashboard. </a:t>
            </a:r>
          </a:p>
          <a:p>
            <a:pPr algn="just"/>
            <a:endParaRPr lang="en-GB" sz="1100" dirty="0" smtClean="0">
              <a:solidFill>
                <a:schemeClr val="tx1">
                  <a:lumMod val="75000"/>
                  <a:lumOff val="25000"/>
                </a:schemeClr>
              </a:solidFill>
              <a:latin typeface="Ubuntu" charset="0"/>
              <a:ea typeface="Ubuntu" charset="0"/>
              <a:cs typeface="Ubuntu" charset="0"/>
            </a:endParaRPr>
          </a:p>
          <a:p>
            <a:pPr algn="just"/>
            <a:r>
              <a:rPr lang="en-GB" sz="1400" b="1" dirty="0">
                <a:solidFill>
                  <a:schemeClr val="accent5"/>
                </a:solidFill>
                <a:latin typeface="Ubuntu" charset="0"/>
                <a:ea typeface="Ubuntu" charset="0"/>
                <a:cs typeface="Ubuntu" charset="0"/>
              </a:rPr>
              <a:t>Section </a:t>
            </a:r>
            <a:r>
              <a:rPr lang="en-GB" sz="1400" b="1" dirty="0" smtClean="0">
                <a:solidFill>
                  <a:schemeClr val="accent5"/>
                </a:solidFill>
                <a:latin typeface="Ubuntu" charset="0"/>
                <a:ea typeface="Ubuntu" charset="0"/>
                <a:cs typeface="Ubuntu" charset="0"/>
              </a:rPr>
              <a:t>2</a:t>
            </a:r>
            <a:r>
              <a:rPr lang="en-GB" sz="1400" b="1" dirty="0" smtClean="0">
                <a:solidFill>
                  <a:srgbClr val="FFC000"/>
                </a:solidFill>
                <a:latin typeface="Ubuntu" charset="0"/>
                <a:ea typeface="Ubuntu" charset="0"/>
                <a:cs typeface="Ubuntu" charset="0"/>
              </a:rPr>
              <a:t> </a:t>
            </a:r>
            <a:r>
              <a:rPr lang="en-GB" sz="1400" dirty="0">
                <a:solidFill>
                  <a:schemeClr val="tx1">
                    <a:lumMod val="75000"/>
                    <a:lumOff val="25000"/>
                  </a:schemeClr>
                </a:solidFill>
                <a:latin typeface="Ubuntu" charset="0"/>
                <a:ea typeface="Ubuntu" charset="0"/>
                <a:cs typeface="Ubuntu" charset="0"/>
              </a:rPr>
              <a:t>provides an </a:t>
            </a:r>
            <a:r>
              <a:rPr lang="en-GB" sz="1400" dirty="0" smtClean="0">
                <a:solidFill>
                  <a:schemeClr val="tx1">
                    <a:lumMod val="75000"/>
                    <a:lumOff val="25000"/>
                  </a:schemeClr>
                </a:solidFill>
                <a:latin typeface="Ubuntu" charset="0"/>
                <a:ea typeface="Ubuntu" charset="0"/>
                <a:cs typeface="Ubuntu" charset="0"/>
              </a:rPr>
              <a:t>overview of our financial performance for 2019/20. It includes a high-level summary of year-end revenue and capital financial performance including an overview of costs directly related to the organisation’s COVID-19 response.</a:t>
            </a:r>
          </a:p>
          <a:p>
            <a:pPr algn="just"/>
            <a:endParaRPr lang="en-GB" sz="1100" dirty="0">
              <a:solidFill>
                <a:schemeClr val="tx1">
                  <a:lumMod val="75000"/>
                  <a:lumOff val="25000"/>
                </a:schemeClr>
              </a:solidFill>
              <a:latin typeface="Ubuntu" charset="0"/>
              <a:ea typeface="Ubuntu" charset="0"/>
              <a:cs typeface="Ubuntu" charset="0"/>
            </a:endParaRPr>
          </a:p>
          <a:p>
            <a:pPr algn="just"/>
            <a:r>
              <a:rPr lang="en-GB" sz="1400" b="1" dirty="0">
                <a:solidFill>
                  <a:srgbClr val="324F82"/>
                </a:solidFill>
                <a:latin typeface="Ubuntu" charset="0"/>
                <a:ea typeface="Ubuntu" charset="0"/>
                <a:cs typeface="Ubuntu" charset="0"/>
              </a:rPr>
              <a:t>Section </a:t>
            </a:r>
            <a:r>
              <a:rPr lang="en-GB" sz="1400" b="1" dirty="0" smtClean="0">
                <a:solidFill>
                  <a:srgbClr val="324F82"/>
                </a:solidFill>
                <a:latin typeface="Ubuntu" charset="0"/>
                <a:ea typeface="Ubuntu" charset="0"/>
                <a:cs typeface="Ubuntu" charset="0"/>
              </a:rPr>
              <a:t>3 </a:t>
            </a:r>
            <a:r>
              <a:rPr lang="en-GB" sz="1400" dirty="0">
                <a:solidFill>
                  <a:schemeClr val="tx1">
                    <a:lumMod val="75000"/>
                    <a:lumOff val="25000"/>
                  </a:schemeClr>
                </a:solidFill>
                <a:latin typeface="Ubuntu" charset="0"/>
                <a:ea typeface="Ubuntu" charset="0"/>
                <a:cs typeface="Ubuntu" charset="0"/>
              </a:rPr>
              <a:t>highlights latest available data on </a:t>
            </a:r>
            <a:r>
              <a:rPr lang="en-GB" sz="1400" dirty="0" smtClean="0">
                <a:solidFill>
                  <a:schemeClr val="tx1">
                    <a:lumMod val="75000"/>
                    <a:lumOff val="25000"/>
                  </a:schemeClr>
                </a:solidFill>
                <a:latin typeface="Ubuntu" charset="0"/>
                <a:ea typeface="Ubuntu" charset="0"/>
                <a:cs typeface="Ubuntu" charset="0"/>
              </a:rPr>
              <a:t>our workforce. Two dashboards are presented including an organisational dashboard of reported sickness absence due to COVID-19 and key metrics related to our people.</a:t>
            </a:r>
            <a:endParaRPr lang="en-GB" sz="1400" dirty="0">
              <a:solidFill>
                <a:schemeClr val="tx1">
                  <a:lumMod val="75000"/>
                  <a:lumOff val="25000"/>
                </a:schemeClr>
              </a:solidFill>
              <a:latin typeface="Ubuntu" charset="0"/>
              <a:ea typeface="Ubuntu" charset="0"/>
              <a:cs typeface="Ubuntu" charset="0"/>
            </a:endParaRPr>
          </a:p>
          <a:p>
            <a:pPr algn="just"/>
            <a:endParaRPr lang="en-GB" sz="1100" dirty="0" smtClean="0">
              <a:solidFill>
                <a:schemeClr val="tx1">
                  <a:lumMod val="75000"/>
                  <a:lumOff val="25000"/>
                </a:schemeClr>
              </a:solidFill>
              <a:latin typeface="Ubuntu" charset="0"/>
              <a:ea typeface="Ubuntu" charset="0"/>
              <a:cs typeface="Ubuntu" charset="0"/>
            </a:endParaRPr>
          </a:p>
          <a:p>
            <a:pPr algn="just"/>
            <a:r>
              <a:rPr lang="en-GB" sz="1400" b="1" dirty="0">
                <a:solidFill>
                  <a:srgbClr val="4FB9AB"/>
                </a:solidFill>
                <a:latin typeface="Ubuntu" charset="0"/>
                <a:ea typeface="Ubuntu" charset="0"/>
                <a:cs typeface="Ubuntu" charset="0"/>
              </a:rPr>
              <a:t>Section </a:t>
            </a:r>
            <a:r>
              <a:rPr lang="en-GB" sz="1400" b="1" dirty="0" smtClean="0">
                <a:solidFill>
                  <a:srgbClr val="4FB9AB"/>
                </a:solidFill>
                <a:latin typeface="Ubuntu" charset="0"/>
                <a:ea typeface="Ubuntu" charset="0"/>
                <a:cs typeface="Ubuntu" charset="0"/>
              </a:rPr>
              <a:t>4 </a:t>
            </a:r>
            <a:r>
              <a:rPr lang="en-GB" sz="1400" dirty="0" smtClean="0">
                <a:solidFill>
                  <a:schemeClr val="tx1">
                    <a:lumMod val="75000"/>
                    <a:lumOff val="25000"/>
                  </a:schemeClr>
                </a:solidFill>
                <a:latin typeface="Ubuntu" charset="0"/>
                <a:ea typeface="Ubuntu" charset="0"/>
                <a:cs typeface="Ubuntu" charset="0"/>
              </a:rPr>
              <a:t>provides a year-end picture of performance for a number of our key services and programmes in 2019/20 (where data is available). It also includes the latest available information on our mandatory Quality indicators.</a:t>
            </a:r>
          </a:p>
          <a:p>
            <a:pPr algn="just"/>
            <a:endParaRPr lang="en-GB" sz="1400" b="1" i="0" dirty="0" smtClean="0">
              <a:solidFill>
                <a:srgbClr val="4FB9AB"/>
              </a:solidFill>
              <a:latin typeface="Ubuntu" charset="0"/>
              <a:ea typeface="Ubuntu" charset="0"/>
              <a:cs typeface="Ubuntu" charset="0"/>
            </a:endParaRPr>
          </a:p>
          <a:p>
            <a:pPr algn="just"/>
            <a:r>
              <a:rPr lang="en-GB" sz="1400" i="0" dirty="0" smtClean="0">
                <a:solidFill>
                  <a:schemeClr val="tx1">
                    <a:lumMod val="75000"/>
                    <a:lumOff val="25000"/>
                  </a:schemeClr>
                </a:solidFill>
                <a:latin typeface="Ubuntu" charset="0"/>
                <a:ea typeface="Ubuntu" charset="0"/>
                <a:cs typeface="Ubuntu" charset="0"/>
              </a:rPr>
              <a:t>	</a:t>
            </a:r>
          </a:p>
        </p:txBody>
      </p:sp>
      <p:sp>
        <p:nvSpPr>
          <p:cNvPr id="3" name="TextBox 2"/>
          <p:cNvSpPr txBox="1"/>
          <p:nvPr/>
        </p:nvSpPr>
        <p:spPr>
          <a:xfrm>
            <a:off x="1185169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2</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29797003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a:solidFill>
                  <a:schemeClr val="bg1"/>
                </a:solidFill>
                <a:latin typeface="Ubuntu"/>
              </a:rPr>
              <a:t>Performance Indicators</a:t>
            </a: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4FB9AB"/>
                </a:solidFill>
                <a:latin typeface="Ubuntu" charset="0"/>
                <a:ea typeface="Ubuntu" charset="0"/>
                <a:cs typeface="Ubuntu" charset="0"/>
              </a:rPr>
              <a:t>Screening</a:t>
            </a:r>
          </a:p>
        </p:txBody>
      </p:sp>
      <p:sp>
        <p:nvSpPr>
          <p:cNvPr id="4" name="TextBox 3"/>
          <p:cNvSpPr txBox="1"/>
          <p:nvPr/>
        </p:nvSpPr>
        <p:spPr>
          <a:xfrm>
            <a:off x="506025" y="1315233"/>
            <a:ext cx="11567606" cy="5632311"/>
          </a:xfrm>
          <a:prstGeom prst="rect">
            <a:avLst/>
          </a:prstGeom>
          <a:noFill/>
        </p:spPr>
        <p:txBody>
          <a:bodyPr wrap="square" rtlCol="0">
            <a:spAutoFit/>
          </a:bodyPr>
          <a:lstStyle/>
          <a:p>
            <a:pPr algn="just"/>
            <a:r>
              <a:rPr lang="en-GB" sz="1300" dirty="0" smtClean="0">
                <a:solidFill>
                  <a:schemeClr val="tx1">
                    <a:lumMod val="75000"/>
                    <a:lumOff val="25000"/>
                  </a:schemeClr>
                </a:solidFill>
                <a:latin typeface="Ubuntu"/>
              </a:rPr>
              <a:t>Following </a:t>
            </a:r>
            <a:r>
              <a:rPr lang="en-GB" sz="1300" dirty="0">
                <a:solidFill>
                  <a:schemeClr val="tx1">
                    <a:lumMod val="75000"/>
                    <a:lumOff val="25000"/>
                  </a:schemeClr>
                </a:solidFill>
                <a:latin typeface="Ubuntu"/>
              </a:rPr>
              <a:t>the announcement from the UK Government on 16 March which advised against non-essential social contact and non-essential </a:t>
            </a:r>
            <a:r>
              <a:rPr lang="en-GB" sz="1300" dirty="0" smtClean="0">
                <a:solidFill>
                  <a:schemeClr val="tx1">
                    <a:lumMod val="75000"/>
                    <a:lumOff val="25000"/>
                  </a:schemeClr>
                </a:solidFill>
                <a:latin typeface="Ubuntu"/>
              </a:rPr>
              <a:t>travel, the subsequent recommendations were agreed following a risk </a:t>
            </a:r>
            <a:r>
              <a:rPr lang="en-GB" sz="1300" dirty="0">
                <a:solidFill>
                  <a:schemeClr val="tx1">
                    <a:lumMod val="75000"/>
                    <a:lumOff val="25000"/>
                  </a:schemeClr>
                </a:solidFill>
                <a:latin typeface="Ubuntu"/>
              </a:rPr>
              <a:t>assessment on ability and safety to deliver screening </a:t>
            </a:r>
            <a:r>
              <a:rPr lang="en-GB" sz="1300" dirty="0" smtClean="0">
                <a:solidFill>
                  <a:schemeClr val="tx1">
                    <a:lumMod val="75000"/>
                    <a:lumOff val="25000"/>
                  </a:schemeClr>
                </a:solidFill>
                <a:latin typeface="Ubuntu"/>
              </a:rPr>
              <a:t>programmes:</a:t>
            </a:r>
          </a:p>
          <a:p>
            <a:pPr algn="just"/>
            <a:endParaRPr lang="en-GB" sz="900" dirty="0">
              <a:solidFill>
                <a:schemeClr val="tx1">
                  <a:lumMod val="75000"/>
                  <a:lumOff val="25000"/>
                </a:schemeClr>
              </a:solidFill>
              <a:latin typeface="Ubuntu"/>
            </a:endParaRPr>
          </a:p>
          <a:p>
            <a:pPr lvl="0" algn="just"/>
            <a:r>
              <a:rPr lang="en-GB" sz="1300" dirty="0">
                <a:solidFill>
                  <a:schemeClr val="tx1">
                    <a:lumMod val="75000"/>
                    <a:lumOff val="25000"/>
                  </a:schemeClr>
                </a:solidFill>
                <a:latin typeface="Ubuntu"/>
              </a:rPr>
              <a:t>Invitations and screening clinics </a:t>
            </a:r>
            <a:r>
              <a:rPr lang="en-GB" sz="1300" dirty="0" smtClean="0">
                <a:solidFill>
                  <a:schemeClr val="tx1">
                    <a:lumMod val="75000"/>
                    <a:lumOff val="25000"/>
                  </a:schemeClr>
                </a:solidFill>
                <a:latin typeface="Ubuntu"/>
              </a:rPr>
              <a:t>temporarily </a:t>
            </a:r>
            <a:r>
              <a:rPr lang="en-GB" sz="1300" dirty="0">
                <a:solidFill>
                  <a:schemeClr val="tx1">
                    <a:lumMod val="75000"/>
                    <a:lumOff val="25000"/>
                  </a:schemeClr>
                </a:solidFill>
                <a:latin typeface="Ubuntu"/>
              </a:rPr>
              <a:t>paused from 20 March for Diabetic Eye Screening Wales, Wales Abdominal Aortic Aneurysm Screening Programme, Breast Test </a:t>
            </a:r>
            <a:r>
              <a:rPr lang="en-GB" sz="1300" dirty="0" smtClean="0">
                <a:solidFill>
                  <a:schemeClr val="tx1">
                    <a:lumMod val="75000"/>
                    <a:lumOff val="25000"/>
                  </a:schemeClr>
                </a:solidFill>
                <a:latin typeface="Ubuntu"/>
              </a:rPr>
              <a:t>Wales. Invitations temporarily </a:t>
            </a:r>
            <a:r>
              <a:rPr lang="en-GB" sz="1300" dirty="0">
                <a:solidFill>
                  <a:schemeClr val="tx1">
                    <a:lumMod val="75000"/>
                    <a:lumOff val="25000"/>
                  </a:schemeClr>
                </a:solidFill>
                <a:latin typeface="Ubuntu"/>
              </a:rPr>
              <a:t>paused from 20 March for Cervical Screening Wales and Bowel Screening Wales. </a:t>
            </a:r>
            <a:endParaRPr lang="en-GB" sz="1300" dirty="0" smtClean="0">
              <a:solidFill>
                <a:schemeClr val="tx1">
                  <a:lumMod val="75000"/>
                  <a:lumOff val="25000"/>
                </a:schemeClr>
              </a:solidFill>
              <a:latin typeface="Ubuntu"/>
            </a:endParaRPr>
          </a:p>
          <a:p>
            <a:pPr lvl="0" algn="just"/>
            <a:endParaRPr lang="en-GB" sz="900" dirty="0">
              <a:solidFill>
                <a:schemeClr val="tx1">
                  <a:lumMod val="75000"/>
                  <a:lumOff val="25000"/>
                </a:schemeClr>
              </a:solidFill>
              <a:latin typeface="Ubuntu"/>
            </a:endParaRPr>
          </a:p>
          <a:p>
            <a:pPr lvl="0" algn="just"/>
            <a:r>
              <a:rPr lang="en-GB" sz="1300" dirty="0" smtClean="0">
                <a:solidFill>
                  <a:schemeClr val="tx1">
                    <a:lumMod val="75000"/>
                    <a:lumOff val="25000"/>
                  </a:schemeClr>
                </a:solidFill>
                <a:latin typeface="Ubuntu"/>
              </a:rPr>
              <a:t>Screening pathways completed </a:t>
            </a:r>
            <a:r>
              <a:rPr lang="en-GB" sz="1300" dirty="0">
                <a:solidFill>
                  <a:schemeClr val="tx1">
                    <a:lumMod val="75000"/>
                    <a:lumOff val="25000"/>
                  </a:schemeClr>
                </a:solidFill>
                <a:latin typeface="Ubuntu"/>
              </a:rPr>
              <a:t>for those participants who had already been screened and </a:t>
            </a:r>
            <a:r>
              <a:rPr lang="en-GB" sz="1300" dirty="0" smtClean="0">
                <a:solidFill>
                  <a:schemeClr val="tx1">
                    <a:lumMod val="75000"/>
                    <a:lumOff val="25000"/>
                  </a:schemeClr>
                </a:solidFill>
                <a:latin typeface="Ubuntu"/>
              </a:rPr>
              <a:t>contacted </a:t>
            </a:r>
            <a:r>
              <a:rPr lang="en-GB" sz="1300" dirty="0">
                <a:solidFill>
                  <a:schemeClr val="tx1">
                    <a:lumMod val="75000"/>
                    <a:lumOff val="25000"/>
                  </a:schemeClr>
                </a:solidFill>
                <a:latin typeface="Ubuntu"/>
              </a:rPr>
              <a:t>all those who had a screening appointment booked. </a:t>
            </a:r>
            <a:endParaRPr lang="en-GB" sz="1300" dirty="0" smtClean="0">
              <a:solidFill>
                <a:schemeClr val="tx1">
                  <a:lumMod val="75000"/>
                  <a:lumOff val="25000"/>
                </a:schemeClr>
              </a:solidFill>
              <a:latin typeface="Ubuntu"/>
            </a:endParaRPr>
          </a:p>
          <a:p>
            <a:pPr lvl="0" algn="just"/>
            <a:endParaRPr lang="en-GB" sz="900" dirty="0">
              <a:solidFill>
                <a:schemeClr val="tx1">
                  <a:lumMod val="75000"/>
                  <a:lumOff val="25000"/>
                </a:schemeClr>
              </a:solidFill>
              <a:latin typeface="Ubuntu"/>
            </a:endParaRPr>
          </a:p>
          <a:p>
            <a:pPr lvl="0" algn="just"/>
            <a:r>
              <a:rPr lang="en-GB" sz="1300" dirty="0" err="1" smtClean="0">
                <a:solidFill>
                  <a:schemeClr val="tx1">
                    <a:lumMod val="75000"/>
                    <a:lumOff val="25000"/>
                  </a:schemeClr>
                </a:solidFill>
                <a:latin typeface="Ubuntu"/>
              </a:rPr>
              <a:t>Newborn</a:t>
            </a:r>
            <a:r>
              <a:rPr lang="en-GB" sz="1300" dirty="0" smtClean="0">
                <a:solidFill>
                  <a:schemeClr val="tx1">
                    <a:lumMod val="75000"/>
                    <a:lumOff val="25000"/>
                  </a:schemeClr>
                </a:solidFill>
                <a:latin typeface="Ubuntu"/>
              </a:rPr>
              <a:t> </a:t>
            </a:r>
            <a:r>
              <a:rPr lang="en-GB" sz="1300" dirty="0">
                <a:solidFill>
                  <a:schemeClr val="tx1">
                    <a:lumMod val="75000"/>
                    <a:lumOff val="25000"/>
                  </a:schemeClr>
                </a:solidFill>
                <a:latin typeface="Ubuntu"/>
              </a:rPr>
              <a:t>Bloodspot Screening, </a:t>
            </a:r>
            <a:r>
              <a:rPr lang="en-GB" sz="1300" dirty="0" err="1">
                <a:solidFill>
                  <a:schemeClr val="tx1">
                    <a:lumMod val="75000"/>
                    <a:lumOff val="25000"/>
                  </a:schemeClr>
                </a:solidFill>
                <a:latin typeface="Ubuntu"/>
              </a:rPr>
              <a:t>Newborn</a:t>
            </a:r>
            <a:r>
              <a:rPr lang="en-GB" sz="1300" dirty="0">
                <a:solidFill>
                  <a:schemeClr val="tx1">
                    <a:lumMod val="75000"/>
                    <a:lumOff val="25000"/>
                  </a:schemeClr>
                </a:solidFill>
                <a:latin typeface="Ubuntu"/>
              </a:rPr>
              <a:t> Hearing Screening programmes and Antenatal Screening have continued as all have a short window of time that they can be offered and can prevent impactful complications for </a:t>
            </a:r>
            <a:r>
              <a:rPr lang="en-GB" sz="1300" dirty="0" err="1">
                <a:solidFill>
                  <a:schemeClr val="tx1">
                    <a:lumMod val="75000"/>
                    <a:lumOff val="25000"/>
                  </a:schemeClr>
                </a:solidFill>
                <a:latin typeface="Ubuntu"/>
              </a:rPr>
              <a:t>newborns</a:t>
            </a:r>
            <a:r>
              <a:rPr lang="en-GB" sz="1300" dirty="0">
                <a:solidFill>
                  <a:schemeClr val="tx1">
                    <a:lumMod val="75000"/>
                    <a:lumOff val="25000"/>
                  </a:schemeClr>
                </a:solidFill>
                <a:latin typeface="Ubuntu"/>
              </a:rPr>
              <a:t>. </a:t>
            </a:r>
            <a:endParaRPr lang="en-GB" sz="1300" dirty="0" smtClean="0">
              <a:solidFill>
                <a:schemeClr val="tx1">
                  <a:lumMod val="75000"/>
                  <a:lumOff val="25000"/>
                </a:schemeClr>
              </a:solidFill>
              <a:latin typeface="Ubuntu"/>
            </a:endParaRPr>
          </a:p>
          <a:p>
            <a:pPr lvl="0" algn="just"/>
            <a:endParaRPr lang="en-GB" sz="1100" dirty="0" smtClean="0">
              <a:solidFill>
                <a:schemeClr val="tx1">
                  <a:lumMod val="75000"/>
                  <a:lumOff val="25000"/>
                </a:schemeClr>
              </a:solidFill>
              <a:latin typeface="Ubuntu"/>
            </a:endParaRPr>
          </a:p>
          <a:p>
            <a:r>
              <a:rPr lang="en-GB" sz="1300" b="1" dirty="0" smtClean="0">
                <a:solidFill>
                  <a:schemeClr val="tx1">
                    <a:lumMod val="75000"/>
                    <a:lumOff val="25000"/>
                  </a:schemeClr>
                </a:solidFill>
                <a:latin typeface="Ubuntu"/>
              </a:rPr>
              <a:t>Performance </a:t>
            </a:r>
            <a:r>
              <a:rPr lang="en-GB" sz="1300" b="1" dirty="0">
                <a:solidFill>
                  <a:schemeClr val="tx1">
                    <a:lumMod val="75000"/>
                    <a:lumOff val="25000"/>
                  </a:schemeClr>
                </a:solidFill>
                <a:latin typeface="Ubuntu"/>
              </a:rPr>
              <a:t>in March </a:t>
            </a:r>
            <a:r>
              <a:rPr lang="en-GB" sz="1300" b="1" dirty="0" smtClean="0">
                <a:solidFill>
                  <a:schemeClr val="tx1">
                    <a:lumMod val="75000"/>
                    <a:lumOff val="25000"/>
                  </a:schemeClr>
                </a:solidFill>
                <a:latin typeface="Ubuntu"/>
              </a:rPr>
              <a:t>was impacted </a:t>
            </a:r>
            <a:r>
              <a:rPr lang="en-GB" sz="1300" b="1" dirty="0">
                <a:solidFill>
                  <a:schemeClr val="tx1">
                    <a:lumMod val="75000"/>
                    <a:lumOff val="25000"/>
                  </a:schemeClr>
                </a:solidFill>
                <a:latin typeface="Ubuntu"/>
              </a:rPr>
              <a:t>by the changes that </a:t>
            </a:r>
            <a:r>
              <a:rPr lang="en-GB" sz="1300" b="1" dirty="0" smtClean="0">
                <a:solidFill>
                  <a:schemeClr val="tx1">
                    <a:lumMod val="75000"/>
                    <a:lumOff val="25000"/>
                  </a:schemeClr>
                </a:solidFill>
                <a:latin typeface="Ubuntu"/>
              </a:rPr>
              <a:t>have been put </a:t>
            </a:r>
            <a:r>
              <a:rPr lang="en-GB" sz="1300" b="1" dirty="0">
                <a:solidFill>
                  <a:schemeClr val="tx1">
                    <a:lumMod val="75000"/>
                    <a:lumOff val="25000"/>
                  </a:schemeClr>
                </a:solidFill>
                <a:latin typeface="Ubuntu"/>
              </a:rPr>
              <a:t>in place in response to </a:t>
            </a:r>
            <a:r>
              <a:rPr lang="en-GB" sz="1300" b="1" dirty="0" smtClean="0">
                <a:solidFill>
                  <a:schemeClr val="tx1">
                    <a:lumMod val="75000"/>
                    <a:lumOff val="25000"/>
                  </a:schemeClr>
                </a:solidFill>
                <a:latin typeface="Ubuntu"/>
              </a:rPr>
              <a:t>COVID-19:</a:t>
            </a:r>
          </a:p>
          <a:p>
            <a:endParaRPr lang="en-GB" sz="600" dirty="0">
              <a:solidFill>
                <a:schemeClr val="tx1">
                  <a:lumMod val="75000"/>
                  <a:lumOff val="25000"/>
                </a:schemeClr>
              </a:solidFill>
              <a:latin typeface="Ubuntu"/>
            </a:endParaRPr>
          </a:p>
          <a:p>
            <a:pPr marL="171450" indent="-171450">
              <a:buFont typeface="Arial" panose="020B0604020202020204" pitchFamily="34" charset="0"/>
              <a:buChar char="•"/>
            </a:pPr>
            <a:r>
              <a:rPr lang="en-GB" sz="1300" b="1" dirty="0">
                <a:solidFill>
                  <a:schemeClr val="tx1">
                    <a:lumMod val="75000"/>
                    <a:lumOff val="25000"/>
                  </a:schemeClr>
                </a:solidFill>
                <a:latin typeface="Ubuntu"/>
              </a:rPr>
              <a:t>Breast Test Wales</a:t>
            </a:r>
            <a:r>
              <a:rPr lang="en-GB" sz="1300" dirty="0">
                <a:solidFill>
                  <a:schemeClr val="tx1">
                    <a:lumMod val="75000"/>
                    <a:lumOff val="25000"/>
                  </a:schemeClr>
                </a:solidFill>
                <a:latin typeface="Ubuntu"/>
              </a:rPr>
              <a:t> </a:t>
            </a:r>
            <a:r>
              <a:rPr lang="en-GB" sz="1300" dirty="0" smtClean="0">
                <a:solidFill>
                  <a:schemeClr val="tx1">
                    <a:lumMod val="75000"/>
                    <a:lumOff val="25000"/>
                  </a:schemeClr>
                </a:solidFill>
                <a:latin typeface="Ubuntu"/>
              </a:rPr>
              <a:t>– completed </a:t>
            </a:r>
            <a:r>
              <a:rPr lang="en-GB" sz="1300" dirty="0">
                <a:solidFill>
                  <a:schemeClr val="tx1">
                    <a:lumMod val="75000"/>
                    <a:lumOff val="25000"/>
                  </a:schemeClr>
                </a:solidFill>
                <a:latin typeface="Ubuntu"/>
              </a:rPr>
              <a:t>the </a:t>
            </a:r>
            <a:r>
              <a:rPr lang="en-GB" sz="1300" dirty="0" smtClean="0">
                <a:solidFill>
                  <a:schemeClr val="tx1">
                    <a:lumMod val="75000"/>
                    <a:lumOff val="25000"/>
                  </a:schemeClr>
                </a:solidFill>
                <a:latin typeface="Ubuntu"/>
              </a:rPr>
              <a:t>screening</a:t>
            </a:r>
            <a:r>
              <a:rPr lang="en-GB" sz="1300" dirty="0">
                <a:solidFill>
                  <a:schemeClr val="tx1">
                    <a:lumMod val="75000"/>
                    <a:lumOff val="25000"/>
                  </a:schemeClr>
                </a:solidFill>
                <a:latin typeface="Ubuntu"/>
              </a:rPr>
              <a:t> pathway for women who have been screened and the assessment process was within timeliness standards. The round length indicator will not be met as </a:t>
            </a:r>
            <a:r>
              <a:rPr lang="en-GB" sz="1300" dirty="0" smtClean="0">
                <a:solidFill>
                  <a:schemeClr val="tx1">
                    <a:lumMod val="75000"/>
                    <a:lumOff val="25000"/>
                  </a:schemeClr>
                </a:solidFill>
                <a:latin typeface="Ubuntu"/>
              </a:rPr>
              <a:t>the programme has been paused.</a:t>
            </a:r>
            <a:endParaRPr lang="en-GB" sz="1300" dirty="0">
              <a:solidFill>
                <a:schemeClr val="tx1">
                  <a:lumMod val="75000"/>
                  <a:lumOff val="25000"/>
                </a:schemeClr>
              </a:solidFill>
              <a:latin typeface="Ubuntu"/>
            </a:endParaRPr>
          </a:p>
          <a:p>
            <a:endParaRPr lang="en-GB" sz="800" dirty="0">
              <a:solidFill>
                <a:schemeClr val="tx1">
                  <a:lumMod val="75000"/>
                  <a:lumOff val="25000"/>
                </a:schemeClr>
              </a:solidFill>
              <a:latin typeface="Ubuntu"/>
            </a:endParaRPr>
          </a:p>
          <a:p>
            <a:pPr marL="171450" indent="-171450">
              <a:buFont typeface="Arial" panose="020B0604020202020204" pitchFamily="34" charset="0"/>
              <a:buChar char="•"/>
            </a:pPr>
            <a:r>
              <a:rPr lang="en-GB" sz="1300" b="1" dirty="0">
                <a:solidFill>
                  <a:schemeClr val="tx1">
                    <a:lumMod val="75000"/>
                    <a:lumOff val="25000"/>
                  </a:schemeClr>
                </a:solidFill>
                <a:latin typeface="Ubuntu"/>
              </a:rPr>
              <a:t>Cervical Screening Wales</a:t>
            </a:r>
            <a:r>
              <a:rPr lang="en-GB" sz="1300" dirty="0">
                <a:solidFill>
                  <a:schemeClr val="tx1">
                    <a:lumMod val="75000"/>
                    <a:lumOff val="25000"/>
                  </a:schemeClr>
                </a:solidFill>
                <a:latin typeface="Ubuntu"/>
              </a:rPr>
              <a:t> </a:t>
            </a:r>
            <a:r>
              <a:rPr lang="en-GB" sz="1300" dirty="0" smtClean="0">
                <a:solidFill>
                  <a:schemeClr val="tx1">
                    <a:lumMod val="75000"/>
                    <a:lumOff val="25000"/>
                  </a:schemeClr>
                </a:solidFill>
                <a:latin typeface="Ubuntu"/>
              </a:rPr>
              <a:t>– maintained </a:t>
            </a:r>
            <a:r>
              <a:rPr lang="en-GB" sz="1300" dirty="0">
                <a:solidFill>
                  <a:schemeClr val="tx1">
                    <a:lumMod val="75000"/>
                    <a:lumOff val="25000"/>
                  </a:schemeClr>
                </a:solidFill>
                <a:latin typeface="Ubuntu"/>
              </a:rPr>
              <a:t>timeliness of completing the screening pathway for cervical screening during March. </a:t>
            </a:r>
          </a:p>
          <a:p>
            <a:endParaRPr lang="en-GB" sz="800" dirty="0">
              <a:solidFill>
                <a:schemeClr val="tx1">
                  <a:lumMod val="75000"/>
                  <a:lumOff val="25000"/>
                </a:schemeClr>
              </a:solidFill>
              <a:latin typeface="Ubuntu"/>
            </a:endParaRPr>
          </a:p>
          <a:p>
            <a:pPr marL="171450" indent="-171450">
              <a:buFont typeface="Arial" panose="020B0604020202020204" pitchFamily="34" charset="0"/>
              <a:buChar char="•"/>
            </a:pPr>
            <a:r>
              <a:rPr lang="en-GB" sz="1300" b="1" dirty="0">
                <a:solidFill>
                  <a:schemeClr val="tx1">
                    <a:lumMod val="75000"/>
                    <a:lumOff val="25000"/>
                  </a:schemeClr>
                </a:solidFill>
                <a:latin typeface="Ubuntu"/>
              </a:rPr>
              <a:t>Bowel Screening Wales</a:t>
            </a:r>
            <a:r>
              <a:rPr lang="en-GB" sz="1300" dirty="0">
                <a:solidFill>
                  <a:schemeClr val="tx1">
                    <a:lumMod val="75000"/>
                    <a:lumOff val="25000"/>
                  </a:schemeClr>
                </a:solidFill>
                <a:latin typeface="Ubuntu"/>
              </a:rPr>
              <a:t> – coverage </a:t>
            </a:r>
            <a:r>
              <a:rPr lang="en-GB" sz="1300" dirty="0" smtClean="0">
                <a:solidFill>
                  <a:schemeClr val="tx1">
                    <a:lumMod val="75000"/>
                    <a:lumOff val="25000"/>
                  </a:schemeClr>
                </a:solidFill>
                <a:latin typeface="Ubuntu"/>
              </a:rPr>
              <a:t>increased </a:t>
            </a:r>
            <a:r>
              <a:rPr lang="en-GB" sz="1300" dirty="0">
                <a:solidFill>
                  <a:schemeClr val="tx1">
                    <a:lumMod val="75000"/>
                    <a:lumOff val="25000"/>
                  </a:schemeClr>
                </a:solidFill>
                <a:latin typeface="Ubuntu"/>
              </a:rPr>
              <a:t>in March but this will now reduce due to the COVID-19 response. Waiting time for colonoscopy was not met and this will further reduce as health boards paused their colonoscopy provision. </a:t>
            </a:r>
          </a:p>
          <a:p>
            <a:endParaRPr lang="en-GB" sz="800" dirty="0">
              <a:solidFill>
                <a:schemeClr val="tx1">
                  <a:lumMod val="75000"/>
                  <a:lumOff val="25000"/>
                </a:schemeClr>
              </a:solidFill>
              <a:latin typeface="Ubuntu"/>
            </a:endParaRPr>
          </a:p>
          <a:p>
            <a:pPr marL="171450" indent="-171450">
              <a:buFont typeface="Arial" panose="020B0604020202020204" pitchFamily="34" charset="0"/>
              <a:buChar char="•"/>
            </a:pPr>
            <a:r>
              <a:rPr lang="en-GB" sz="1300" b="1" dirty="0">
                <a:solidFill>
                  <a:schemeClr val="tx1">
                    <a:lumMod val="75000"/>
                    <a:lumOff val="25000"/>
                  </a:schemeClr>
                </a:solidFill>
                <a:latin typeface="Ubuntu"/>
              </a:rPr>
              <a:t>Wales Abdominal Aortic Aneurysm Screening –</a:t>
            </a:r>
            <a:r>
              <a:rPr lang="en-GB" sz="1300" dirty="0">
                <a:solidFill>
                  <a:schemeClr val="tx1">
                    <a:lumMod val="75000"/>
                    <a:lumOff val="25000"/>
                  </a:schemeClr>
                </a:solidFill>
                <a:latin typeface="Ubuntu"/>
              </a:rPr>
              <a:t> </a:t>
            </a:r>
            <a:r>
              <a:rPr lang="en-GB" sz="1300" dirty="0" smtClean="0">
                <a:solidFill>
                  <a:schemeClr val="tx1">
                    <a:lumMod val="75000"/>
                    <a:lumOff val="25000"/>
                  </a:schemeClr>
                </a:solidFill>
                <a:latin typeface="Ubuntu"/>
              </a:rPr>
              <a:t>uptake </a:t>
            </a:r>
            <a:r>
              <a:rPr lang="en-GB" sz="1300" dirty="0">
                <a:solidFill>
                  <a:schemeClr val="tx1">
                    <a:lumMod val="75000"/>
                    <a:lumOff val="25000"/>
                  </a:schemeClr>
                </a:solidFill>
                <a:latin typeface="Ubuntu"/>
              </a:rPr>
              <a:t>of surveillance </a:t>
            </a:r>
            <a:r>
              <a:rPr lang="en-GB" sz="1300" dirty="0" smtClean="0">
                <a:solidFill>
                  <a:schemeClr val="tx1">
                    <a:lumMod val="75000"/>
                    <a:lumOff val="25000"/>
                  </a:schemeClr>
                </a:solidFill>
                <a:latin typeface="Ubuntu"/>
              </a:rPr>
              <a:t>maintained </a:t>
            </a:r>
            <a:r>
              <a:rPr lang="en-GB" sz="1300" dirty="0">
                <a:solidFill>
                  <a:schemeClr val="tx1">
                    <a:lumMod val="75000"/>
                    <a:lumOff val="25000"/>
                  </a:schemeClr>
                </a:solidFill>
                <a:latin typeface="Ubuntu"/>
              </a:rPr>
              <a:t>in March but </a:t>
            </a:r>
            <a:r>
              <a:rPr lang="en-GB" sz="1300" dirty="0" smtClean="0">
                <a:solidFill>
                  <a:schemeClr val="tx1">
                    <a:lumMod val="75000"/>
                    <a:lumOff val="25000"/>
                  </a:schemeClr>
                </a:solidFill>
                <a:latin typeface="Ubuntu"/>
              </a:rPr>
              <a:t>will </a:t>
            </a:r>
            <a:r>
              <a:rPr lang="en-GB" sz="1300" dirty="0">
                <a:solidFill>
                  <a:schemeClr val="tx1">
                    <a:lumMod val="75000"/>
                    <a:lumOff val="25000"/>
                  </a:schemeClr>
                </a:solidFill>
                <a:latin typeface="Ubuntu"/>
              </a:rPr>
              <a:t>reduce as surveillance has been paused</a:t>
            </a:r>
          </a:p>
          <a:p>
            <a:endParaRPr lang="en-GB" sz="800" dirty="0">
              <a:solidFill>
                <a:schemeClr val="tx1">
                  <a:lumMod val="75000"/>
                  <a:lumOff val="25000"/>
                </a:schemeClr>
              </a:solidFill>
              <a:latin typeface="Ubuntu"/>
            </a:endParaRPr>
          </a:p>
          <a:p>
            <a:pPr marL="171450" indent="-171450">
              <a:buFont typeface="Arial" panose="020B0604020202020204" pitchFamily="34" charset="0"/>
              <a:buChar char="•"/>
            </a:pPr>
            <a:r>
              <a:rPr lang="en-GB" sz="1300" b="1" dirty="0" err="1">
                <a:solidFill>
                  <a:schemeClr val="tx1">
                    <a:lumMod val="75000"/>
                    <a:lumOff val="25000"/>
                  </a:schemeClr>
                </a:solidFill>
                <a:latin typeface="Ubuntu"/>
              </a:rPr>
              <a:t>Newborn</a:t>
            </a:r>
            <a:r>
              <a:rPr lang="en-GB" sz="1300" b="1" dirty="0">
                <a:solidFill>
                  <a:schemeClr val="tx1">
                    <a:lumMod val="75000"/>
                    <a:lumOff val="25000"/>
                  </a:schemeClr>
                </a:solidFill>
                <a:latin typeface="Ubuntu"/>
              </a:rPr>
              <a:t> Hearing Screening</a:t>
            </a:r>
            <a:r>
              <a:rPr lang="en-GB" sz="1300" dirty="0">
                <a:solidFill>
                  <a:schemeClr val="tx1">
                    <a:lumMod val="75000"/>
                    <a:lumOff val="25000"/>
                  </a:schemeClr>
                </a:solidFill>
                <a:latin typeface="Ubuntu"/>
              </a:rPr>
              <a:t> </a:t>
            </a:r>
            <a:r>
              <a:rPr lang="en-GB" sz="1300" dirty="0" smtClean="0">
                <a:solidFill>
                  <a:schemeClr val="tx1">
                    <a:lumMod val="75000"/>
                    <a:lumOff val="25000"/>
                  </a:schemeClr>
                </a:solidFill>
                <a:latin typeface="Ubuntu"/>
              </a:rPr>
              <a:t>– indicators </a:t>
            </a:r>
            <a:r>
              <a:rPr lang="en-GB" sz="1300" dirty="0">
                <a:solidFill>
                  <a:schemeClr val="tx1">
                    <a:lumMod val="75000"/>
                    <a:lumOff val="25000"/>
                  </a:schemeClr>
                </a:solidFill>
                <a:latin typeface="Ubuntu"/>
              </a:rPr>
              <a:t>for February </a:t>
            </a:r>
            <a:r>
              <a:rPr lang="en-GB" sz="1300" dirty="0" smtClean="0">
                <a:solidFill>
                  <a:schemeClr val="tx1">
                    <a:lumMod val="75000"/>
                    <a:lumOff val="25000"/>
                  </a:schemeClr>
                </a:solidFill>
                <a:latin typeface="Ubuntu"/>
              </a:rPr>
              <a:t>within </a:t>
            </a:r>
            <a:r>
              <a:rPr lang="en-GB" sz="1300" dirty="0">
                <a:solidFill>
                  <a:schemeClr val="tx1">
                    <a:lumMod val="75000"/>
                    <a:lumOff val="25000"/>
                  </a:schemeClr>
                </a:solidFill>
                <a:latin typeface="Ubuntu"/>
              </a:rPr>
              <a:t>standard but </a:t>
            </a:r>
            <a:r>
              <a:rPr lang="en-GB" sz="1300" dirty="0" smtClean="0">
                <a:solidFill>
                  <a:schemeClr val="tx1">
                    <a:lumMod val="75000"/>
                    <a:lumOff val="25000"/>
                  </a:schemeClr>
                </a:solidFill>
                <a:latin typeface="Ubuntu"/>
              </a:rPr>
              <a:t>will </a:t>
            </a:r>
            <a:r>
              <a:rPr lang="en-GB" sz="1300" dirty="0">
                <a:solidFill>
                  <a:schemeClr val="tx1">
                    <a:lumMod val="75000"/>
                    <a:lumOff val="25000"/>
                  </a:schemeClr>
                </a:solidFill>
                <a:latin typeface="Ubuntu"/>
              </a:rPr>
              <a:t>reduce going forward due to the challenges of maintaining this service during COVID-19 response. All </a:t>
            </a:r>
            <a:r>
              <a:rPr lang="en-GB" sz="1300" dirty="0" smtClean="0">
                <a:solidFill>
                  <a:schemeClr val="tx1">
                    <a:lumMod val="75000"/>
                    <a:lumOff val="25000"/>
                  </a:schemeClr>
                </a:solidFill>
                <a:latin typeface="Ubuntu"/>
              </a:rPr>
              <a:t>efforts </a:t>
            </a:r>
            <a:r>
              <a:rPr lang="en-GB" sz="1300" dirty="0">
                <a:solidFill>
                  <a:schemeClr val="tx1">
                    <a:lumMod val="75000"/>
                    <a:lumOff val="25000"/>
                  </a:schemeClr>
                </a:solidFill>
                <a:latin typeface="Ubuntu"/>
              </a:rPr>
              <a:t>are being undertaken to offer screening to </a:t>
            </a:r>
            <a:r>
              <a:rPr lang="en-GB" sz="1300" dirty="0" err="1">
                <a:solidFill>
                  <a:schemeClr val="tx1">
                    <a:lumMod val="75000"/>
                    <a:lumOff val="25000"/>
                  </a:schemeClr>
                </a:solidFill>
                <a:latin typeface="Ubuntu"/>
              </a:rPr>
              <a:t>newborns</a:t>
            </a:r>
            <a:r>
              <a:rPr lang="en-GB" sz="1300" dirty="0">
                <a:solidFill>
                  <a:schemeClr val="tx1">
                    <a:lumMod val="75000"/>
                    <a:lumOff val="25000"/>
                  </a:schemeClr>
                </a:solidFill>
                <a:latin typeface="Ubuntu"/>
              </a:rPr>
              <a:t>.</a:t>
            </a:r>
          </a:p>
          <a:p>
            <a:endParaRPr lang="en-GB" sz="800" dirty="0">
              <a:solidFill>
                <a:schemeClr val="tx1">
                  <a:lumMod val="75000"/>
                  <a:lumOff val="25000"/>
                </a:schemeClr>
              </a:solidFill>
              <a:latin typeface="Ubuntu"/>
            </a:endParaRPr>
          </a:p>
          <a:p>
            <a:pPr marL="171450" indent="-171450">
              <a:buFont typeface="Arial" panose="020B0604020202020204" pitchFamily="34" charset="0"/>
              <a:buChar char="•"/>
            </a:pPr>
            <a:r>
              <a:rPr lang="en-GB" sz="1300" b="1" dirty="0" err="1">
                <a:solidFill>
                  <a:schemeClr val="tx1">
                    <a:lumMod val="75000"/>
                    <a:lumOff val="25000"/>
                  </a:schemeClr>
                </a:solidFill>
                <a:latin typeface="Ubuntu"/>
              </a:rPr>
              <a:t>Newborn</a:t>
            </a:r>
            <a:r>
              <a:rPr lang="en-GB" sz="1300" b="1" dirty="0">
                <a:solidFill>
                  <a:schemeClr val="tx1">
                    <a:lumMod val="75000"/>
                    <a:lumOff val="25000"/>
                  </a:schemeClr>
                </a:solidFill>
                <a:latin typeface="Ubuntu"/>
              </a:rPr>
              <a:t> Bloodspot Screening</a:t>
            </a:r>
            <a:r>
              <a:rPr lang="en-GB" sz="1300" dirty="0">
                <a:solidFill>
                  <a:schemeClr val="tx1">
                    <a:lumMod val="75000"/>
                    <a:lumOff val="25000"/>
                  </a:schemeClr>
                </a:solidFill>
                <a:latin typeface="Ubuntu"/>
              </a:rPr>
              <a:t> – Coverage </a:t>
            </a:r>
            <a:r>
              <a:rPr lang="en-GB" sz="1300" dirty="0" smtClean="0">
                <a:solidFill>
                  <a:schemeClr val="tx1">
                    <a:lumMod val="75000"/>
                    <a:lumOff val="25000"/>
                  </a:schemeClr>
                </a:solidFill>
                <a:latin typeface="Ubuntu"/>
              </a:rPr>
              <a:t>slightly </a:t>
            </a:r>
            <a:r>
              <a:rPr lang="en-GB" sz="1300" dirty="0">
                <a:solidFill>
                  <a:schemeClr val="tx1">
                    <a:lumMod val="75000"/>
                    <a:lumOff val="25000"/>
                  </a:schemeClr>
                </a:solidFill>
                <a:latin typeface="Ubuntu"/>
              </a:rPr>
              <a:t>reduced in March as the impact of COVID-19 started and this may further reduce but all efforts are being undertaken to offer screening to </a:t>
            </a:r>
            <a:r>
              <a:rPr lang="en-GB" sz="1300" dirty="0" err="1" smtClean="0">
                <a:solidFill>
                  <a:schemeClr val="tx1">
                    <a:lumMod val="75000"/>
                    <a:lumOff val="25000"/>
                  </a:schemeClr>
                </a:solidFill>
                <a:latin typeface="Ubuntu"/>
              </a:rPr>
              <a:t>newborns</a:t>
            </a:r>
            <a:r>
              <a:rPr lang="en-GB" sz="1300" dirty="0" smtClean="0">
                <a:solidFill>
                  <a:schemeClr val="tx1">
                    <a:lumMod val="75000"/>
                    <a:lumOff val="25000"/>
                  </a:schemeClr>
                </a:solidFill>
                <a:latin typeface="Ubuntu"/>
              </a:rPr>
              <a:t>. Avoidable </a:t>
            </a:r>
            <a:r>
              <a:rPr lang="en-GB" sz="1300" dirty="0">
                <a:solidFill>
                  <a:schemeClr val="tx1">
                    <a:lumMod val="75000"/>
                    <a:lumOff val="25000"/>
                  </a:schemeClr>
                </a:solidFill>
                <a:latin typeface="Ubuntu"/>
              </a:rPr>
              <a:t>repeat rate increased in March and work remains to keep this rate low.</a:t>
            </a:r>
          </a:p>
          <a:p>
            <a:endParaRPr lang="en-GB" sz="800" dirty="0">
              <a:solidFill>
                <a:schemeClr val="tx1">
                  <a:lumMod val="75000"/>
                  <a:lumOff val="25000"/>
                </a:schemeClr>
              </a:solidFill>
              <a:latin typeface="Ubuntu"/>
            </a:endParaRPr>
          </a:p>
          <a:p>
            <a:pPr marL="171450" indent="-171450">
              <a:buFont typeface="Arial" panose="020B0604020202020204" pitchFamily="34" charset="0"/>
              <a:buChar char="•"/>
            </a:pPr>
            <a:r>
              <a:rPr lang="en-GB" sz="1300" b="1" dirty="0">
                <a:solidFill>
                  <a:schemeClr val="tx1">
                    <a:lumMod val="75000"/>
                    <a:lumOff val="25000"/>
                  </a:schemeClr>
                </a:solidFill>
                <a:latin typeface="Ubuntu"/>
              </a:rPr>
              <a:t>Diabetic Eye Screening Wales</a:t>
            </a:r>
            <a:r>
              <a:rPr lang="en-GB" sz="1300" dirty="0">
                <a:solidFill>
                  <a:schemeClr val="tx1">
                    <a:lumMod val="75000"/>
                    <a:lumOff val="25000"/>
                  </a:schemeClr>
                </a:solidFill>
                <a:latin typeface="Ubuntu"/>
              </a:rPr>
              <a:t> – Coverage reduced and this is the start of the impact on COVID-19 as clinics were cancelled. The results letters timeliness reduced due to staff shortages but all results letters have been sent out for those who have been screened. </a:t>
            </a:r>
          </a:p>
        </p:txBody>
      </p:sp>
      <p:sp>
        <p:nvSpPr>
          <p:cNvPr id="15"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6" name="Right Arrow 15">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0" name="Rectangle 19">
            <a:hlinkClick r:id="rId4" action="ppaction://hlinksldjump"/>
          </p:cNvPr>
          <p:cNvSpPr/>
          <p:nvPr/>
        </p:nvSpPr>
        <p:spPr>
          <a:xfrm>
            <a:off x="8568724" y="197920"/>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1807300" y="6480700"/>
            <a:ext cx="417250" cy="307777"/>
          </a:xfrm>
          <a:prstGeom prst="rect">
            <a:avLst/>
          </a:prstGeom>
          <a:noFill/>
        </p:spPr>
        <p:txBody>
          <a:bodyPr wrap="square" rtlCol="0">
            <a:spAutoFit/>
          </a:bodyPr>
          <a:lstStyle/>
          <a:p>
            <a:r>
              <a:rPr lang="en-GB" sz="1400" dirty="0" smtClean="0">
                <a:solidFill>
                  <a:schemeClr val="tx1">
                    <a:lumMod val="75000"/>
                    <a:lumOff val="25000"/>
                  </a:schemeClr>
                </a:solidFill>
                <a:latin typeface="Ubuntu" charset="0"/>
                <a:ea typeface="Ubuntu" charset="0"/>
                <a:cs typeface="Ubuntu" charset="0"/>
              </a:rPr>
              <a:t>20</a:t>
            </a:r>
            <a:endParaRPr lang="en-GB" sz="3000" b="0" i="0" dirty="0" smtClean="0">
              <a:solidFill>
                <a:schemeClr val="tx1">
                  <a:lumMod val="75000"/>
                  <a:lumOff val="25000"/>
                </a:schemeClr>
              </a:solidFill>
              <a:latin typeface="Ubuntu" charset="0"/>
              <a:ea typeface="Ubuntu" charset="0"/>
              <a:cs typeface="Ubuntu" charset="0"/>
            </a:endParaRPr>
          </a:p>
        </p:txBody>
      </p:sp>
    </p:spTree>
    <p:extLst>
      <p:ext uri="{BB962C8B-B14F-4D97-AF65-F5344CB8AC3E}">
        <p14:creationId xmlns:p14="http://schemas.microsoft.com/office/powerpoint/2010/main" val="36710432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6" name="TextBox 1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4FB9AB"/>
                </a:solidFill>
                <a:latin typeface="Ubuntu" charset="0"/>
                <a:ea typeface="Ubuntu" charset="0"/>
                <a:cs typeface="Ubuntu" charset="0"/>
              </a:rPr>
              <a:t>Performance against Mandatory Indicators</a:t>
            </a:r>
          </a:p>
        </p:txBody>
      </p:sp>
      <p:graphicFrame>
        <p:nvGraphicFramePr>
          <p:cNvPr id="3" name="Table 2"/>
          <p:cNvGraphicFramePr>
            <a:graphicFrameLocks noGrp="1"/>
          </p:cNvGraphicFramePr>
          <p:nvPr>
            <p:extLst>
              <p:ext uri="{D42A27DB-BD31-4B8C-83A1-F6EECF244321}">
                <p14:modId xmlns:p14="http://schemas.microsoft.com/office/powerpoint/2010/main" val="496329582"/>
              </p:ext>
            </p:extLst>
          </p:nvPr>
        </p:nvGraphicFramePr>
        <p:xfrm>
          <a:off x="597988" y="1485113"/>
          <a:ext cx="10294913" cy="2814320"/>
        </p:xfrm>
        <a:graphic>
          <a:graphicData uri="http://schemas.openxmlformats.org/drawingml/2006/table">
            <a:tbl>
              <a:tblPr firstRow="1" bandRow="1">
                <a:tableStyleId>{5C22544A-7EE6-4342-B048-85BDC9FD1C3A}</a:tableStyleId>
              </a:tblPr>
              <a:tblGrid>
                <a:gridCol w="4689121">
                  <a:extLst>
                    <a:ext uri="{9D8B030D-6E8A-4147-A177-3AD203B41FA5}">
                      <a16:colId xmlns:a16="http://schemas.microsoft.com/office/drawing/2014/main" val="2389433980"/>
                    </a:ext>
                  </a:extLst>
                </a:gridCol>
                <a:gridCol w="2587384">
                  <a:extLst>
                    <a:ext uri="{9D8B030D-6E8A-4147-A177-3AD203B41FA5}">
                      <a16:colId xmlns:a16="http://schemas.microsoft.com/office/drawing/2014/main" val="991494781"/>
                    </a:ext>
                  </a:extLst>
                </a:gridCol>
                <a:gridCol w="3018408">
                  <a:extLst>
                    <a:ext uri="{9D8B030D-6E8A-4147-A177-3AD203B41FA5}">
                      <a16:colId xmlns:a16="http://schemas.microsoft.com/office/drawing/2014/main" val="3221381176"/>
                    </a:ext>
                  </a:extLst>
                </a:gridCol>
              </a:tblGrid>
              <a:tr h="370840">
                <a:tc>
                  <a:txBody>
                    <a:bodyPr/>
                    <a:lstStyle/>
                    <a:p>
                      <a:r>
                        <a:rPr lang="en-GB" sz="1600" b="0" dirty="0" smtClean="0">
                          <a:latin typeface="Ubuntu"/>
                        </a:rPr>
                        <a:t>Complaints</a:t>
                      </a:r>
                      <a:endParaRPr lang="en-GB" b="0" dirty="0">
                        <a:latin typeface="Ubuntu"/>
                      </a:endParaRPr>
                    </a:p>
                  </a:txBody>
                  <a:tcPr anchor="ctr">
                    <a:solidFill>
                      <a:srgbClr val="4FB9AB"/>
                    </a:solidFill>
                  </a:tcPr>
                </a:tc>
                <a:tc>
                  <a:txBody>
                    <a:bodyPr/>
                    <a:lstStyle/>
                    <a:p>
                      <a:pPr algn="ctr"/>
                      <a:r>
                        <a:rPr lang="en-GB" sz="1800" b="0" dirty="0" smtClean="0">
                          <a:latin typeface="Ubuntu"/>
                        </a:rPr>
                        <a:t>Target</a:t>
                      </a:r>
                      <a:endParaRPr lang="en-GB" dirty="0"/>
                    </a:p>
                  </a:txBody>
                  <a:tcPr anchor="ctr">
                    <a:solidFill>
                      <a:srgbClr val="4FB9AB"/>
                    </a:solidFill>
                  </a:tcPr>
                </a:tc>
                <a:tc>
                  <a:txBody>
                    <a:bodyPr/>
                    <a:lstStyle/>
                    <a:p>
                      <a:pPr algn="ctr"/>
                      <a:r>
                        <a:rPr lang="en-GB" sz="1800" b="0" dirty="0" smtClean="0">
                          <a:latin typeface="Ubuntu"/>
                        </a:rPr>
                        <a:t>March 2020</a:t>
                      </a:r>
                      <a:endParaRPr lang="en-GB" dirty="0"/>
                    </a:p>
                  </a:txBody>
                  <a:tcPr anchor="ctr">
                    <a:solidFill>
                      <a:srgbClr val="4FB9AB"/>
                    </a:solidFill>
                  </a:tcPr>
                </a:tc>
                <a:extLst>
                  <a:ext uri="{0D108BD9-81ED-4DB2-BD59-A6C34878D82A}">
                    <a16:rowId xmlns:a16="http://schemas.microsoft.com/office/drawing/2014/main" val="2626771685"/>
                  </a:ext>
                </a:extLst>
              </a:tr>
              <a:tr h="370840">
                <a:tc>
                  <a:txBody>
                    <a:bodyPr/>
                    <a:lstStyle/>
                    <a:p>
                      <a:r>
                        <a:rPr lang="en-GB" sz="1400" dirty="0" smtClean="0">
                          <a:solidFill>
                            <a:schemeClr val="tx1">
                              <a:lumMod val="75000"/>
                              <a:lumOff val="25000"/>
                            </a:schemeClr>
                          </a:solidFill>
                          <a:latin typeface="Ubuntu"/>
                        </a:rPr>
                        <a:t>Total number of formal complaints received for the period 1 – 31 March 2020 </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2</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443944480"/>
                  </a:ext>
                </a:extLst>
              </a:tr>
              <a:tr h="370840">
                <a:tc>
                  <a:txBody>
                    <a:bodyPr/>
                    <a:lstStyle/>
                    <a:p>
                      <a:r>
                        <a:rPr lang="en-GB" sz="1400" kern="1200" dirty="0" smtClean="0">
                          <a:solidFill>
                            <a:schemeClr val="tx1">
                              <a:lumMod val="75000"/>
                              <a:lumOff val="25000"/>
                            </a:schemeClr>
                          </a:solidFill>
                          <a:latin typeface="Ubuntu"/>
                          <a:ea typeface="+mn-ea"/>
                          <a:cs typeface="+mn-cs"/>
                        </a:rPr>
                        <a:t>Number (%) of complaints acknowledged within 2 working days</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95% (PHW)</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2 (100%)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270840712"/>
                  </a:ext>
                </a:extLst>
              </a:tr>
              <a:tr h="370840">
                <a:tc>
                  <a:txBody>
                    <a:bodyPr/>
                    <a:lstStyle/>
                    <a:p>
                      <a:r>
                        <a:rPr lang="en-GB" sz="1400" kern="1200" dirty="0" smtClean="0">
                          <a:solidFill>
                            <a:schemeClr val="tx1">
                              <a:lumMod val="75000"/>
                              <a:lumOff val="25000"/>
                            </a:schemeClr>
                          </a:solidFill>
                          <a:latin typeface="Ubuntu"/>
                          <a:ea typeface="+mn-ea"/>
                          <a:cs typeface="+mn-cs"/>
                        </a:rPr>
                        <a:t>Number (%) of complaints responded to within 30 working days of receipt</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75% (WG) </a:t>
                      </a:r>
                    </a:p>
                    <a:p>
                      <a:pPr algn="ctr"/>
                      <a:r>
                        <a:rPr lang="en-GB" sz="1400" dirty="0" smtClean="0">
                          <a:solidFill>
                            <a:schemeClr val="tx1">
                              <a:lumMod val="75000"/>
                              <a:lumOff val="25000"/>
                            </a:schemeClr>
                          </a:solidFill>
                          <a:latin typeface="Ubuntu"/>
                        </a:rPr>
                        <a:t>95% (PHW) </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1 (50%)*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2454619161"/>
                  </a:ext>
                </a:extLst>
              </a:tr>
              <a:tr h="370840">
                <a:tc>
                  <a:txBody>
                    <a:bodyPr/>
                    <a:lstStyle/>
                    <a:p>
                      <a:r>
                        <a:rPr lang="en-GB" sz="1400" kern="1200" dirty="0" smtClean="0">
                          <a:solidFill>
                            <a:schemeClr val="tx1">
                              <a:lumMod val="75000"/>
                              <a:lumOff val="25000"/>
                            </a:schemeClr>
                          </a:solidFill>
                          <a:latin typeface="Ubuntu"/>
                          <a:ea typeface="+mn-ea"/>
                          <a:cs typeface="+mn-cs"/>
                        </a:rPr>
                        <a:t>Number (%) of complaints responded to within a period exceeding 30 working days but within 6 months </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1</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782176386"/>
                  </a:ext>
                </a:extLst>
              </a:tr>
              <a:tr h="370840">
                <a:tc>
                  <a:txBody>
                    <a:bodyPr/>
                    <a:lstStyle/>
                    <a:p>
                      <a:r>
                        <a:rPr lang="en-GB" sz="1400" kern="1200" dirty="0" smtClean="0">
                          <a:solidFill>
                            <a:schemeClr val="tx1">
                              <a:lumMod val="75000"/>
                              <a:lumOff val="25000"/>
                            </a:schemeClr>
                          </a:solidFill>
                          <a:latin typeface="Ubuntu"/>
                          <a:ea typeface="+mn-ea"/>
                          <a:cs typeface="+mn-cs"/>
                        </a:rPr>
                        <a:t>Number of informal complaints (on the spot) received </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3</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2425306434"/>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851792105"/>
              </p:ext>
            </p:extLst>
          </p:nvPr>
        </p:nvGraphicFramePr>
        <p:xfrm>
          <a:off x="599465" y="4460624"/>
          <a:ext cx="10294913" cy="1112520"/>
        </p:xfrm>
        <a:graphic>
          <a:graphicData uri="http://schemas.openxmlformats.org/drawingml/2006/table">
            <a:tbl>
              <a:tblPr firstRow="1" bandRow="1">
                <a:tableStyleId>{5C22544A-7EE6-4342-B048-85BDC9FD1C3A}</a:tableStyleId>
              </a:tblPr>
              <a:tblGrid>
                <a:gridCol w="4689121">
                  <a:extLst>
                    <a:ext uri="{9D8B030D-6E8A-4147-A177-3AD203B41FA5}">
                      <a16:colId xmlns:a16="http://schemas.microsoft.com/office/drawing/2014/main" val="2389433980"/>
                    </a:ext>
                  </a:extLst>
                </a:gridCol>
                <a:gridCol w="2587384">
                  <a:extLst>
                    <a:ext uri="{9D8B030D-6E8A-4147-A177-3AD203B41FA5}">
                      <a16:colId xmlns:a16="http://schemas.microsoft.com/office/drawing/2014/main" val="991494781"/>
                    </a:ext>
                  </a:extLst>
                </a:gridCol>
                <a:gridCol w="3018408">
                  <a:extLst>
                    <a:ext uri="{9D8B030D-6E8A-4147-A177-3AD203B41FA5}">
                      <a16:colId xmlns:a16="http://schemas.microsoft.com/office/drawing/2014/main" val="3221381176"/>
                    </a:ext>
                  </a:extLst>
                </a:gridCol>
              </a:tblGrid>
              <a:tr h="370840">
                <a:tc>
                  <a:txBody>
                    <a:bodyPr/>
                    <a:lstStyle/>
                    <a:p>
                      <a:r>
                        <a:rPr lang="en-GB" sz="1600" b="0" dirty="0" smtClean="0">
                          <a:latin typeface="Ubuntu"/>
                        </a:rPr>
                        <a:t>Serious Incidents</a:t>
                      </a:r>
                      <a:endParaRPr lang="en-GB" b="0" dirty="0">
                        <a:latin typeface="Ubuntu"/>
                      </a:endParaRPr>
                    </a:p>
                  </a:txBody>
                  <a:tcPr anchor="ctr">
                    <a:solidFill>
                      <a:srgbClr val="4FB9AB"/>
                    </a:solidFill>
                  </a:tcPr>
                </a:tc>
                <a:tc>
                  <a:txBody>
                    <a:bodyPr/>
                    <a:lstStyle/>
                    <a:p>
                      <a:pPr algn="ctr"/>
                      <a:r>
                        <a:rPr lang="en-GB" sz="1800" b="0" dirty="0" smtClean="0">
                          <a:latin typeface="Ubuntu"/>
                        </a:rPr>
                        <a:t>Target</a:t>
                      </a:r>
                      <a:endParaRPr lang="en-GB" dirty="0"/>
                    </a:p>
                  </a:txBody>
                  <a:tcPr anchor="ctr">
                    <a:solidFill>
                      <a:srgbClr val="4FB9AB"/>
                    </a:solidFill>
                  </a:tcPr>
                </a:tc>
                <a:tc>
                  <a:txBody>
                    <a:bodyPr/>
                    <a:lstStyle/>
                    <a:p>
                      <a:pPr algn="ctr"/>
                      <a:r>
                        <a:rPr lang="en-GB" sz="1800" b="0" dirty="0" smtClean="0">
                          <a:latin typeface="Ubuntu"/>
                        </a:rPr>
                        <a:t>March 2020</a:t>
                      </a:r>
                      <a:endParaRPr lang="en-GB" dirty="0"/>
                    </a:p>
                  </a:txBody>
                  <a:tcPr anchor="ctr">
                    <a:solidFill>
                      <a:srgbClr val="4FB9AB"/>
                    </a:solidFill>
                  </a:tcPr>
                </a:tc>
                <a:extLst>
                  <a:ext uri="{0D108BD9-81ED-4DB2-BD59-A6C34878D82A}">
                    <a16:rowId xmlns:a16="http://schemas.microsoft.com/office/drawing/2014/main" val="2626771685"/>
                  </a:ext>
                </a:extLst>
              </a:tr>
              <a:tr h="370840">
                <a:tc>
                  <a:txBody>
                    <a:bodyPr/>
                    <a:lstStyle/>
                    <a:p>
                      <a:r>
                        <a:rPr lang="en-GB" sz="1400" dirty="0" smtClean="0">
                          <a:solidFill>
                            <a:schemeClr val="tx1">
                              <a:lumMod val="75000"/>
                              <a:lumOff val="25000"/>
                            </a:schemeClr>
                          </a:solidFill>
                          <a:latin typeface="Ubuntu"/>
                        </a:rPr>
                        <a:t>Number of serious incidents reported</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443944480"/>
                  </a:ext>
                </a:extLst>
              </a:tr>
              <a:tr h="370840">
                <a:tc>
                  <a:txBody>
                    <a:bodyPr/>
                    <a:lstStyle/>
                    <a:p>
                      <a:r>
                        <a:rPr lang="en-GB" sz="1400" kern="1200" dirty="0" smtClean="0">
                          <a:solidFill>
                            <a:schemeClr val="tx1">
                              <a:lumMod val="75000"/>
                              <a:lumOff val="25000"/>
                            </a:schemeClr>
                          </a:solidFill>
                          <a:latin typeface="Ubuntu"/>
                          <a:ea typeface="+mn-ea"/>
                          <a:cs typeface="+mn-cs"/>
                        </a:rPr>
                        <a:t>Number of serious incidents not closed within 60 days</a:t>
                      </a:r>
                      <a:endParaRPr lang="en-GB" sz="1400" kern="1200" dirty="0">
                        <a:solidFill>
                          <a:schemeClr val="tx1">
                            <a:lumMod val="75000"/>
                            <a:lumOff val="25000"/>
                          </a:schemeClr>
                        </a:solidFill>
                        <a:latin typeface="Ubuntu"/>
                        <a:ea typeface="+mn-ea"/>
                        <a:cs typeface="+mn-cs"/>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0%</a:t>
                      </a:r>
                      <a:endParaRPr lang="en-GB" sz="1400" dirty="0">
                        <a:solidFill>
                          <a:schemeClr val="tx1">
                            <a:lumMod val="75000"/>
                            <a:lumOff val="25000"/>
                          </a:schemeClr>
                        </a:solidFill>
                        <a:latin typeface="Ubuntu"/>
                      </a:endParaRPr>
                    </a:p>
                  </a:txBody>
                  <a:tcPr anchor="ctr">
                    <a:solidFill>
                      <a:schemeClr val="bg2"/>
                    </a:solidFill>
                  </a:tcPr>
                </a:tc>
                <a:tc>
                  <a:txBody>
                    <a:bodyPr/>
                    <a:lstStyle/>
                    <a:p>
                      <a:pPr algn="ctr"/>
                      <a:r>
                        <a:rPr lang="en-GB" sz="1400" dirty="0" smtClean="0">
                          <a:solidFill>
                            <a:schemeClr val="tx1">
                              <a:lumMod val="75000"/>
                              <a:lumOff val="25000"/>
                            </a:schemeClr>
                          </a:solidFill>
                          <a:latin typeface="Ubuntu"/>
                        </a:rPr>
                        <a:t>0</a:t>
                      </a:r>
                      <a:endParaRPr lang="en-GB" sz="1400" dirty="0">
                        <a:solidFill>
                          <a:schemeClr val="tx1">
                            <a:lumMod val="75000"/>
                            <a:lumOff val="25000"/>
                          </a:schemeClr>
                        </a:solidFill>
                        <a:latin typeface="Ubuntu"/>
                      </a:endParaRPr>
                    </a:p>
                  </a:txBody>
                  <a:tcPr anchor="ctr">
                    <a:solidFill>
                      <a:schemeClr val="bg2"/>
                    </a:solidFill>
                  </a:tcPr>
                </a:tc>
                <a:extLst>
                  <a:ext uri="{0D108BD9-81ED-4DB2-BD59-A6C34878D82A}">
                    <a16:rowId xmlns:a16="http://schemas.microsoft.com/office/drawing/2014/main" val="3270840712"/>
                  </a:ext>
                </a:extLst>
              </a:tr>
            </a:tbl>
          </a:graphicData>
        </a:graphic>
      </p:graphicFrame>
      <p:sp>
        <p:nvSpPr>
          <p:cNvPr id="4" name="TextBox 3"/>
          <p:cNvSpPr txBox="1"/>
          <p:nvPr/>
        </p:nvSpPr>
        <p:spPr>
          <a:xfrm>
            <a:off x="665018" y="5557421"/>
            <a:ext cx="10334415" cy="718688"/>
          </a:xfrm>
          <a:prstGeom prst="rect">
            <a:avLst/>
          </a:prstGeom>
          <a:noFill/>
        </p:spPr>
        <p:txBody>
          <a:bodyPr wrap="square" rtlCol="0">
            <a:spAutoFit/>
          </a:bodyPr>
          <a:lstStyle/>
          <a:p>
            <a:endParaRPr lang="en-GB" sz="3000" b="0" i="0" dirty="0" smtClean="0">
              <a:solidFill>
                <a:schemeClr val="bg1"/>
              </a:solidFill>
              <a:latin typeface="Ubuntu" charset="0"/>
              <a:ea typeface="Ubuntu" charset="0"/>
              <a:cs typeface="Ubuntu"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732585968"/>
              </p:ext>
            </p:extLst>
          </p:nvPr>
        </p:nvGraphicFramePr>
        <p:xfrm>
          <a:off x="567546" y="5714872"/>
          <a:ext cx="10515600" cy="385572"/>
        </p:xfrm>
        <a:graphic>
          <a:graphicData uri="http://schemas.openxmlformats.org/drawingml/2006/table">
            <a:tbl>
              <a:tblPr>
                <a:tableStyleId>{5C22544A-7EE6-4342-B048-85BDC9FD1C3A}</a:tableStyleId>
              </a:tblPr>
              <a:tblGrid>
                <a:gridCol w="10515600">
                  <a:extLst>
                    <a:ext uri="{9D8B030D-6E8A-4147-A177-3AD203B41FA5}">
                      <a16:colId xmlns:a16="http://schemas.microsoft.com/office/drawing/2014/main" val="3423005698"/>
                    </a:ext>
                  </a:extLst>
                </a:gridCol>
              </a:tblGrid>
              <a:tr h="293913">
                <a:tc>
                  <a:txBody>
                    <a:bodyPr/>
                    <a:lstStyle/>
                    <a:p>
                      <a:pPr algn="l">
                        <a:lnSpc>
                          <a:spcPct val="115000"/>
                        </a:lnSpc>
                        <a:spcAft>
                          <a:spcPts val="1000"/>
                        </a:spcAft>
                      </a:pPr>
                      <a:r>
                        <a:rPr lang="en-GB" sz="1100" dirty="0" smtClean="0">
                          <a:effectLst/>
                        </a:rPr>
                        <a:t>*One </a:t>
                      </a:r>
                      <a:r>
                        <a:rPr lang="en-GB" sz="1100" dirty="0">
                          <a:effectLst/>
                        </a:rPr>
                        <a:t>of the formal complaints received during the reporting period exceeded the target response time by 2 days as a result of the current pressures of dealing with </a:t>
                      </a:r>
                      <a:r>
                        <a:rPr lang="en-GB" sz="1100" dirty="0" smtClean="0">
                          <a:effectLst/>
                        </a:rPr>
                        <a:t>COVID-19.</a:t>
                      </a:r>
                      <a:endParaRPr lang="en-GB" sz="1100" dirty="0">
                        <a:effectLst/>
                      </a:endParaRPr>
                    </a:p>
                  </a:txBody>
                  <a:tcPr marL="114300" marR="114300" marT="0" marB="0">
                    <a:noFill/>
                  </a:tcPr>
                </a:tc>
                <a:extLst>
                  <a:ext uri="{0D108BD9-81ED-4DB2-BD59-A6C34878D82A}">
                    <a16:rowId xmlns:a16="http://schemas.microsoft.com/office/drawing/2014/main" val="2228753049"/>
                  </a:ext>
                </a:extLst>
              </a:tr>
            </a:tbl>
          </a:graphicData>
        </a:graphic>
      </p:graphicFrame>
      <p:sp>
        <p:nvSpPr>
          <p:cNvPr id="18" name="Right Arrow 17">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4" name="Rectangle 23">
            <a:hlinkClick r:id="rId4" action="ppaction://hlinksldjump"/>
          </p:cNvPr>
          <p:cNvSpPr/>
          <p:nvPr/>
        </p:nvSpPr>
        <p:spPr>
          <a:xfrm>
            <a:off x="8597661" y="22072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tx1">
                    <a:lumMod val="75000"/>
                    <a:lumOff val="25000"/>
                  </a:schemeClr>
                </a:solidFill>
                <a:latin typeface="Ubuntu" charset="0"/>
                <a:ea typeface="Ubuntu" charset="0"/>
                <a:cs typeface="Ubuntu" charset="0"/>
              </a:rPr>
              <a:t>21</a:t>
            </a:r>
            <a:endParaRPr lang="en-GB" sz="3000" b="0" i="0" dirty="0" smtClean="0">
              <a:solidFill>
                <a:schemeClr val="tx1">
                  <a:lumMod val="75000"/>
                  <a:lumOff val="25000"/>
                </a:schemeClr>
              </a:solidFill>
              <a:latin typeface="Ubuntu" charset="0"/>
              <a:ea typeface="Ubuntu" charset="0"/>
              <a:cs typeface="Ubuntu" charset="0"/>
            </a:endParaRPr>
          </a:p>
        </p:txBody>
      </p:sp>
    </p:spTree>
    <p:extLst>
      <p:ext uri="{BB962C8B-B14F-4D97-AF65-F5344CB8AC3E}">
        <p14:creationId xmlns:p14="http://schemas.microsoft.com/office/powerpoint/2010/main" val="36697036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3" name="TextBox 12"/>
          <p:cNvSpPr txBox="1"/>
          <p:nvPr/>
        </p:nvSpPr>
        <p:spPr>
          <a:xfrm>
            <a:off x="477923" y="978736"/>
            <a:ext cx="8515157" cy="400110"/>
          </a:xfrm>
          <a:prstGeom prst="rect">
            <a:avLst/>
          </a:prstGeom>
          <a:noFill/>
        </p:spPr>
        <p:txBody>
          <a:bodyPr wrap="square" rtlCol="0">
            <a:spAutoFit/>
          </a:bodyPr>
          <a:lstStyle/>
          <a:p>
            <a:r>
              <a:rPr lang="en-GB" sz="2000" dirty="0">
                <a:solidFill>
                  <a:srgbClr val="4FB9AB"/>
                </a:solidFill>
                <a:latin typeface="Ubuntu" charset="0"/>
                <a:ea typeface="Ubuntu" charset="0"/>
                <a:cs typeface="Ubuntu" charset="0"/>
              </a:rPr>
              <a:t>Incident </a:t>
            </a:r>
            <a:r>
              <a:rPr lang="en-GB" sz="2000" dirty="0" smtClean="0">
                <a:solidFill>
                  <a:srgbClr val="4FB9AB"/>
                </a:solidFill>
                <a:latin typeface="Ubuntu" charset="0"/>
                <a:ea typeface="Ubuntu" charset="0"/>
                <a:cs typeface="Ubuntu" charset="0"/>
              </a:rPr>
              <a:t>Management</a:t>
            </a:r>
            <a:endParaRPr lang="en-GB" sz="2000" b="0" i="0" dirty="0" smtClean="0">
              <a:solidFill>
                <a:srgbClr val="4FB9AB"/>
              </a:solidFill>
              <a:latin typeface="Ubuntu" charset="0"/>
              <a:ea typeface="Ubuntu" charset="0"/>
              <a:cs typeface="Ubuntu" charset="0"/>
            </a:endParaRPr>
          </a:p>
        </p:txBody>
      </p:sp>
      <p:pic>
        <p:nvPicPr>
          <p:cNvPr id="16" name="Picture 15"/>
          <p:cNvPicPr/>
          <p:nvPr/>
        </p:nvPicPr>
        <p:blipFill>
          <a:blip r:embed="rId2">
            <a:extLst>
              <a:ext uri="{28A0092B-C50C-407E-A947-70E740481C1C}">
                <a14:useLocalDpi xmlns:a14="http://schemas.microsoft.com/office/drawing/2010/main" val="0"/>
              </a:ext>
            </a:extLst>
          </a:blip>
          <a:srcRect/>
          <a:stretch>
            <a:fillRect/>
          </a:stretch>
        </p:blipFill>
        <p:spPr bwMode="auto">
          <a:xfrm>
            <a:off x="565465" y="1419389"/>
            <a:ext cx="7007187" cy="2491545"/>
          </a:xfrm>
          <a:prstGeom prst="rect">
            <a:avLst/>
          </a:prstGeom>
          <a:noFill/>
        </p:spPr>
      </p:pic>
      <p:pic>
        <p:nvPicPr>
          <p:cNvPr id="17" name="Picture 16"/>
          <p:cNvPicPr/>
          <p:nvPr/>
        </p:nvPicPr>
        <p:blipFill>
          <a:blip r:embed="rId3">
            <a:extLst>
              <a:ext uri="{28A0092B-C50C-407E-A947-70E740481C1C}">
                <a14:useLocalDpi xmlns:a14="http://schemas.microsoft.com/office/drawing/2010/main" val="0"/>
              </a:ext>
            </a:extLst>
          </a:blip>
          <a:srcRect/>
          <a:stretch>
            <a:fillRect/>
          </a:stretch>
        </p:blipFill>
        <p:spPr bwMode="auto">
          <a:xfrm>
            <a:off x="565465" y="4036369"/>
            <a:ext cx="7007187" cy="2635810"/>
          </a:xfrm>
          <a:prstGeom prst="rect">
            <a:avLst/>
          </a:prstGeom>
          <a:noFill/>
        </p:spPr>
      </p:pic>
      <p:graphicFrame>
        <p:nvGraphicFramePr>
          <p:cNvPr id="8" name="Table 7"/>
          <p:cNvGraphicFramePr>
            <a:graphicFrameLocks noGrp="1"/>
          </p:cNvGraphicFramePr>
          <p:nvPr>
            <p:extLst>
              <p:ext uri="{D42A27DB-BD31-4B8C-83A1-F6EECF244321}">
                <p14:modId xmlns:p14="http://schemas.microsoft.com/office/powerpoint/2010/main" val="3937204449"/>
              </p:ext>
            </p:extLst>
          </p:nvPr>
        </p:nvGraphicFramePr>
        <p:xfrm>
          <a:off x="7910004" y="1375419"/>
          <a:ext cx="3897297" cy="2615692"/>
        </p:xfrm>
        <a:graphic>
          <a:graphicData uri="http://schemas.openxmlformats.org/drawingml/2006/table">
            <a:tbl>
              <a:tblPr>
                <a:tableStyleId>{5C22544A-7EE6-4342-B048-85BDC9FD1C3A}</a:tableStyleId>
              </a:tblPr>
              <a:tblGrid>
                <a:gridCol w="3897297">
                  <a:extLst>
                    <a:ext uri="{9D8B030D-6E8A-4147-A177-3AD203B41FA5}">
                      <a16:colId xmlns:a16="http://schemas.microsoft.com/office/drawing/2014/main" val="2829443828"/>
                    </a:ext>
                  </a:extLst>
                </a:gridCol>
              </a:tblGrid>
              <a:tr h="2379832">
                <a:tc>
                  <a:txBody>
                    <a:bodyPr/>
                    <a:lstStyle/>
                    <a:p>
                      <a:pPr algn="just">
                        <a:lnSpc>
                          <a:spcPct val="115000"/>
                        </a:lnSpc>
                        <a:spcAft>
                          <a:spcPts val="1000"/>
                        </a:spcAft>
                      </a:pPr>
                      <a:r>
                        <a:rPr lang="en-GB" sz="1600" dirty="0" smtClean="0">
                          <a:solidFill>
                            <a:srgbClr val="4FB9AB"/>
                          </a:solidFill>
                          <a:effectLst/>
                          <a:latin typeface="Ubuntu"/>
                        </a:rPr>
                        <a:t>Summary</a:t>
                      </a:r>
                      <a:endParaRPr lang="en-GB" sz="1400" dirty="0" smtClean="0">
                        <a:solidFill>
                          <a:srgbClr val="4FB9AB"/>
                        </a:solidFill>
                        <a:effectLst/>
                        <a:latin typeface="Ubuntu"/>
                      </a:endParaRPr>
                    </a:p>
                    <a:p>
                      <a:pPr algn="just">
                        <a:lnSpc>
                          <a:spcPct val="115000"/>
                        </a:lnSpc>
                        <a:spcAft>
                          <a:spcPts val="1000"/>
                        </a:spcAft>
                      </a:pPr>
                      <a:r>
                        <a:rPr lang="en-GB" sz="1400" dirty="0" smtClean="0">
                          <a:solidFill>
                            <a:schemeClr val="tx1">
                              <a:lumMod val="75000"/>
                              <a:lumOff val="25000"/>
                            </a:schemeClr>
                          </a:solidFill>
                          <a:effectLst/>
                          <a:latin typeface="Ubuntu"/>
                        </a:rPr>
                        <a:t>There </a:t>
                      </a:r>
                      <a:r>
                        <a:rPr lang="en-GB" sz="1400" dirty="0">
                          <a:solidFill>
                            <a:schemeClr val="tx1">
                              <a:lumMod val="75000"/>
                              <a:lumOff val="25000"/>
                            </a:schemeClr>
                          </a:solidFill>
                          <a:effectLst/>
                          <a:latin typeface="Ubuntu"/>
                        </a:rPr>
                        <a:t>was a slight fall in incidents with 199 being reported during the reporting period. This is likely to be explained by changes in working practices and a reduction in overall incidents due to the </a:t>
                      </a:r>
                      <a:r>
                        <a:rPr lang="en-GB" sz="1400" dirty="0" smtClean="0">
                          <a:solidFill>
                            <a:schemeClr val="tx1">
                              <a:lumMod val="75000"/>
                              <a:lumOff val="25000"/>
                            </a:schemeClr>
                          </a:solidFill>
                          <a:effectLst/>
                          <a:latin typeface="Ubuntu"/>
                        </a:rPr>
                        <a:t>COVID-19 </a:t>
                      </a:r>
                      <a:r>
                        <a:rPr lang="en-GB" sz="1400" dirty="0">
                          <a:solidFill>
                            <a:schemeClr val="tx1">
                              <a:lumMod val="75000"/>
                              <a:lumOff val="25000"/>
                            </a:schemeClr>
                          </a:solidFill>
                          <a:effectLst/>
                          <a:latin typeface="Ubuntu"/>
                        </a:rPr>
                        <a:t>outbreak response. Data will be available in the next reporting period on the number of incidents that have been reported as being </a:t>
                      </a:r>
                      <a:r>
                        <a:rPr lang="en-GB" sz="1400" dirty="0" smtClean="0">
                          <a:solidFill>
                            <a:schemeClr val="tx1">
                              <a:lumMod val="75000"/>
                              <a:lumOff val="25000"/>
                            </a:schemeClr>
                          </a:solidFill>
                          <a:effectLst/>
                          <a:latin typeface="Ubuntu"/>
                        </a:rPr>
                        <a:t>COVID-19 </a:t>
                      </a:r>
                      <a:r>
                        <a:rPr lang="en-GB" sz="1400" dirty="0">
                          <a:solidFill>
                            <a:schemeClr val="tx1">
                              <a:lumMod val="75000"/>
                              <a:lumOff val="25000"/>
                            </a:schemeClr>
                          </a:solidFill>
                          <a:effectLst/>
                          <a:latin typeface="Ubuntu"/>
                        </a:rPr>
                        <a:t>related.</a:t>
                      </a:r>
                      <a:endParaRPr lang="en-GB" sz="14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114300" marR="114300" marT="0" marB="0">
                    <a:noFill/>
                  </a:tcPr>
                </a:tc>
                <a:extLst>
                  <a:ext uri="{0D108BD9-81ED-4DB2-BD59-A6C34878D82A}">
                    <a16:rowId xmlns:a16="http://schemas.microsoft.com/office/drawing/2014/main" val="2798881755"/>
                  </a:ext>
                </a:extLst>
              </a:tr>
            </a:tbl>
          </a:graphicData>
        </a:graphic>
      </p:graphicFrame>
      <p:sp>
        <p:nvSpPr>
          <p:cNvPr id="9" name="Rectangle 8"/>
          <p:cNvSpPr/>
          <p:nvPr/>
        </p:nvSpPr>
        <p:spPr>
          <a:xfrm>
            <a:off x="7910003" y="4262393"/>
            <a:ext cx="3897297" cy="1083374"/>
          </a:xfrm>
          <a:prstGeom prst="rect">
            <a:avLst/>
          </a:prstGeom>
        </p:spPr>
        <p:txBody>
          <a:bodyPr wrap="square">
            <a:spAutoFit/>
          </a:bodyPr>
          <a:lstStyle/>
          <a:p>
            <a:pPr algn="just">
              <a:lnSpc>
                <a:spcPct val="115000"/>
              </a:lnSpc>
              <a:spcAft>
                <a:spcPts val="1000"/>
              </a:spcAft>
            </a:pPr>
            <a:r>
              <a:rPr lang="en-GB" sz="1400" dirty="0">
                <a:solidFill>
                  <a:schemeClr val="tx1">
                    <a:lumMod val="75000"/>
                    <a:lumOff val="25000"/>
                  </a:schemeClr>
                </a:solidFill>
                <a:latin typeface="Ubuntu"/>
              </a:rPr>
              <a:t>It </a:t>
            </a:r>
            <a:r>
              <a:rPr lang="en-GB" sz="1400" dirty="0" smtClean="0">
                <a:solidFill>
                  <a:schemeClr val="tx1">
                    <a:lumMod val="75000"/>
                    <a:lumOff val="25000"/>
                  </a:schemeClr>
                </a:solidFill>
                <a:latin typeface="Ubuntu"/>
              </a:rPr>
              <a:t>should </a:t>
            </a:r>
            <a:r>
              <a:rPr lang="en-GB" sz="1400" dirty="0">
                <a:solidFill>
                  <a:schemeClr val="tx1">
                    <a:lumMod val="75000"/>
                    <a:lumOff val="25000"/>
                  </a:schemeClr>
                </a:solidFill>
                <a:latin typeface="Ubuntu"/>
              </a:rPr>
              <a:t>noted that almost all of the incidents occur within Public Health Services, which is to be expected due to the clinical nature of their activities.</a:t>
            </a:r>
          </a:p>
        </p:txBody>
      </p:sp>
      <p:sp>
        <p:nvSpPr>
          <p:cNvPr id="19" name="Right Arrow 18">
            <a:hlinkClick r:id="rId4"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ight Arrow 19">
            <a:hlinkClick r:id="rId5"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6" action="ppaction://hlinksldjump"/>
          </p:cNvPr>
          <p:cNvSpPr/>
          <p:nvPr/>
        </p:nvSpPr>
        <p:spPr>
          <a:xfrm>
            <a:off x="8581906" y="21909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07300" y="6480700"/>
            <a:ext cx="417250" cy="307777"/>
          </a:xfrm>
          <a:prstGeom prst="rect">
            <a:avLst/>
          </a:prstGeom>
          <a:noFill/>
        </p:spPr>
        <p:txBody>
          <a:bodyPr wrap="square" rtlCol="0">
            <a:spAutoFit/>
          </a:bodyPr>
          <a:lstStyle/>
          <a:p>
            <a:r>
              <a:rPr lang="en-GB" sz="1400" dirty="0" smtClean="0">
                <a:solidFill>
                  <a:schemeClr val="tx1">
                    <a:lumMod val="75000"/>
                    <a:lumOff val="25000"/>
                  </a:schemeClr>
                </a:solidFill>
                <a:latin typeface="Ubuntu" charset="0"/>
                <a:ea typeface="Ubuntu" charset="0"/>
                <a:cs typeface="Ubuntu" charset="0"/>
              </a:rPr>
              <a:t>22</a:t>
            </a:r>
            <a:endParaRPr lang="en-GB" sz="3000" b="0" i="0" dirty="0" smtClean="0">
              <a:solidFill>
                <a:schemeClr val="tx1">
                  <a:lumMod val="75000"/>
                  <a:lumOff val="25000"/>
                </a:schemeClr>
              </a:solidFill>
              <a:latin typeface="Ubuntu" charset="0"/>
              <a:ea typeface="Ubuntu" charset="0"/>
              <a:cs typeface="Ubuntu" charset="0"/>
            </a:endParaRPr>
          </a:p>
        </p:txBody>
      </p:sp>
    </p:spTree>
    <p:extLst>
      <p:ext uri="{BB962C8B-B14F-4D97-AF65-F5344CB8AC3E}">
        <p14:creationId xmlns:p14="http://schemas.microsoft.com/office/powerpoint/2010/main" val="42434097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4FB9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Putting Things Right</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6692"/>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Content Placeholder 4"/>
          <p:cNvSpPr>
            <a:spLocks noGrp="1"/>
          </p:cNvSpPr>
          <p:nvPr>
            <p:ph sz="quarter" idx="14"/>
          </p:nvPr>
        </p:nvSpPr>
        <p:spPr>
          <a:xfrm>
            <a:off x="3629557"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13" name="TextBox 12"/>
          <p:cNvSpPr txBox="1"/>
          <p:nvPr/>
        </p:nvSpPr>
        <p:spPr>
          <a:xfrm>
            <a:off x="477923" y="978736"/>
            <a:ext cx="8515157" cy="400110"/>
          </a:xfrm>
          <a:prstGeom prst="rect">
            <a:avLst/>
          </a:prstGeom>
          <a:noFill/>
        </p:spPr>
        <p:txBody>
          <a:bodyPr wrap="square" rtlCol="0">
            <a:spAutoFit/>
          </a:bodyPr>
          <a:lstStyle/>
          <a:p>
            <a:r>
              <a:rPr lang="en-GB" sz="2000" dirty="0" smtClean="0">
                <a:solidFill>
                  <a:srgbClr val="4FB9AB"/>
                </a:solidFill>
                <a:latin typeface="Ubuntu" charset="0"/>
                <a:ea typeface="Ubuntu" charset="0"/>
                <a:cs typeface="Ubuntu" charset="0"/>
              </a:rPr>
              <a:t>Claims</a:t>
            </a:r>
            <a:endParaRPr lang="en-GB" sz="2000" b="0" i="0" dirty="0" smtClean="0">
              <a:solidFill>
                <a:srgbClr val="4FB9AB"/>
              </a:solidFill>
              <a:latin typeface="Ubuntu" charset="0"/>
              <a:ea typeface="Ubuntu" charset="0"/>
              <a:cs typeface="Ubuntu"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756606258"/>
              </p:ext>
            </p:extLst>
          </p:nvPr>
        </p:nvGraphicFramePr>
        <p:xfrm>
          <a:off x="7910004" y="1535220"/>
          <a:ext cx="3897297" cy="4207002"/>
        </p:xfrm>
        <a:graphic>
          <a:graphicData uri="http://schemas.openxmlformats.org/drawingml/2006/table">
            <a:tbl>
              <a:tblPr>
                <a:tableStyleId>{5C22544A-7EE6-4342-B048-85BDC9FD1C3A}</a:tableStyleId>
              </a:tblPr>
              <a:tblGrid>
                <a:gridCol w="3897297">
                  <a:extLst>
                    <a:ext uri="{9D8B030D-6E8A-4147-A177-3AD203B41FA5}">
                      <a16:colId xmlns:a16="http://schemas.microsoft.com/office/drawing/2014/main" val="2829443828"/>
                    </a:ext>
                  </a:extLst>
                </a:gridCol>
              </a:tblGrid>
              <a:tr h="4158998">
                <a:tc>
                  <a:txBody>
                    <a:bodyPr/>
                    <a:lstStyle/>
                    <a:p>
                      <a:pPr marL="0" lvl="0" indent="0" algn="l">
                        <a:lnSpc>
                          <a:spcPct val="115000"/>
                        </a:lnSpc>
                        <a:spcAft>
                          <a:spcPts val="300"/>
                        </a:spcAft>
                        <a:buFont typeface="Symbol" panose="05050102010706020507" pitchFamily="18" charset="2"/>
                        <a:buNone/>
                      </a:pPr>
                      <a:r>
                        <a:rPr lang="en-GB" sz="1600" dirty="0" smtClean="0">
                          <a:solidFill>
                            <a:srgbClr val="4FB9AB"/>
                          </a:solidFill>
                          <a:effectLst/>
                          <a:latin typeface="Ubuntu"/>
                          <a:ea typeface="Calibri" panose="020F0502020204030204" pitchFamily="34" charset="0"/>
                          <a:cs typeface="Calibri" panose="020F0502020204030204" pitchFamily="34" charset="0"/>
                        </a:rPr>
                        <a:t>Summary</a:t>
                      </a:r>
                    </a:p>
                    <a:p>
                      <a:pPr marL="0" lvl="0" indent="0" algn="l">
                        <a:lnSpc>
                          <a:spcPct val="115000"/>
                        </a:lnSpc>
                        <a:spcAft>
                          <a:spcPts val="300"/>
                        </a:spcAft>
                        <a:buFont typeface="Symbol" panose="05050102010706020507" pitchFamily="18" charset="2"/>
                        <a:buNone/>
                      </a:pPr>
                      <a:endParaRPr lang="en-GB" sz="100" dirty="0" smtClean="0">
                        <a:solidFill>
                          <a:srgbClr val="4FB9AB"/>
                        </a:solidFill>
                        <a:effectLst/>
                        <a:latin typeface="Ubuntu"/>
                        <a:ea typeface="Calibri" panose="020F0502020204030204" pitchFamily="34" charset="0"/>
                        <a:cs typeface="Calibri" panose="020F0502020204030204" pitchFamily="34" charset="0"/>
                      </a:endParaRPr>
                    </a:p>
                    <a:p>
                      <a:pPr marL="0" lvl="0" indent="0" algn="l">
                        <a:lnSpc>
                          <a:spcPct val="115000"/>
                        </a:lnSpc>
                        <a:spcAft>
                          <a:spcPts val="300"/>
                        </a:spcAft>
                        <a:buFont typeface="Symbol" panose="05050102010706020507" pitchFamily="18" charset="2"/>
                        <a:buNone/>
                      </a:pPr>
                      <a:r>
                        <a:rPr lang="en-GB" sz="14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At </a:t>
                      </a: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end of March 2020 the total number of confirmed and potential clinical negligence claims is 15. </a:t>
                      </a:r>
                      <a:endParaRPr lang="en-GB" sz="1400" dirty="0" smtClean="0">
                        <a:solidFill>
                          <a:schemeClr val="tx1">
                            <a:lumMod val="75000"/>
                            <a:lumOff val="25000"/>
                          </a:schemeClr>
                        </a:solidFill>
                        <a:effectLst/>
                        <a:latin typeface="Ubuntu"/>
                        <a:ea typeface="Calibri" panose="020F0502020204030204" pitchFamily="34" charset="0"/>
                        <a:cs typeface="Calibri" panose="020F0502020204030204" pitchFamily="34" charset="0"/>
                      </a:endParaRPr>
                    </a:p>
                    <a:p>
                      <a:pPr marL="342900" lvl="0" indent="-342900" algn="l">
                        <a:lnSpc>
                          <a:spcPct val="115000"/>
                        </a:lnSpc>
                        <a:spcAft>
                          <a:spcPts val="300"/>
                        </a:spcAft>
                        <a:buFont typeface="Symbol" panose="05050102010706020507" pitchFamily="18" charset="2"/>
                        <a:buChar char=""/>
                      </a:pPr>
                      <a:endParaRPr lang="en-GB" sz="14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lvl="0" indent="0" algn="l">
                        <a:lnSpc>
                          <a:spcPct val="115000"/>
                        </a:lnSpc>
                        <a:spcAft>
                          <a:spcPts val="0"/>
                        </a:spcAft>
                        <a:buFont typeface="Symbol" panose="05050102010706020507" pitchFamily="18" charset="2"/>
                        <a:buNone/>
                      </a:pP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aggregated value of the confirmed claims is £2,147,491.18</a:t>
                      </a:r>
                      <a:r>
                        <a:rPr lang="en-GB" sz="14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a:t>
                      </a:r>
                    </a:p>
                    <a:p>
                      <a:pPr marL="342900" lvl="0" indent="-342900" algn="l">
                        <a:lnSpc>
                          <a:spcPct val="115000"/>
                        </a:lnSpc>
                        <a:spcAft>
                          <a:spcPts val="0"/>
                        </a:spcAft>
                        <a:buFont typeface="Symbol" panose="05050102010706020507" pitchFamily="18" charset="2"/>
                        <a:buChar char=""/>
                      </a:pPr>
                      <a:endParaRPr lang="en-GB" sz="14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lvl="0" indent="0" algn="l">
                        <a:lnSpc>
                          <a:spcPct val="115000"/>
                        </a:lnSpc>
                        <a:spcAft>
                          <a:spcPts val="300"/>
                        </a:spcAft>
                        <a:buFont typeface="Symbol" panose="05050102010706020507" pitchFamily="18" charset="2"/>
                        <a:buNone/>
                      </a:pP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anticipated Public Health Wales liability in respect of both confirmed and potential claims is £375,000.00</a:t>
                      </a:r>
                      <a:r>
                        <a:rPr lang="en-GB" sz="14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a:t>
                      </a:r>
                    </a:p>
                    <a:p>
                      <a:pPr marL="342900" lvl="0" indent="-342900" algn="l">
                        <a:lnSpc>
                          <a:spcPct val="115000"/>
                        </a:lnSpc>
                        <a:spcAft>
                          <a:spcPts val="300"/>
                        </a:spcAft>
                        <a:buFont typeface="Symbol" panose="05050102010706020507" pitchFamily="18" charset="2"/>
                        <a:buChar char=""/>
                      </a:pPr>
                      <a:endParaRPr lang="en-GB" sz="14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p>
                      <a:pPr marL="0" lvl="0" indent="0" algn="l">
                        <a:lnSpc>
                          <a:spcPct val="115000"/>
                        </a:lnSpc>
                        <a:spcAft>
                          <a:spcPts val="300"/>
                        </a:spcAft>
                        <a:buFont typeface="Symbol" panose="05050102010706020507" pitchFamily="18" charset="2"/>
                        <a:buNone/>
                      </a:pPr>
                      <a:r>
                        <a:rPr lang="en-GB" sz="1400" dirty="0">
                          <a:solidFill>
                            <a:schemeClr val="tx1">
                              <a:lumMod val="75000"/>
                              <a:lumOff val="25000"/>
                            </a:schemeClr>
                          </a:solidFill>
                          <a:effectLst/>
                          <a:latin typeface="Ubuntu"/>
                          <a:ea typeface="Calibri" panose="020F0502020204030204" pitchFamily="34" charset="0"/>
                          <a:cs typeface="Calibri" panose="020F0502020204030204" pitchFamily="34" charset="0"/>
                        </a:rPr>
                        <a:t>The significant increase in aggregate value of potential claims is a result of a claim that is anticipated which will have a shared liability with a Health </a:t>
                      </a:r>
                      <a:r>
                        <a:rPr lang="en-GB" sz="1400" dirty="0" smtClean="0">
                          <a:solidFill>
                            <a:schemeClr val="tx1">
                              <a:lumMod val="75000"/>
                              <a:lumOff val="25000"/>
                            </a:schemeClr>
                          </a:solidFill>
                          <a:effectLst/>
                          <a:latin typeface="Ubuntu"/>
                          <a:ea typeface="Calibri" panose="020F0502020204030204" pitchFamily="34" charset="0"/>
                          <a:cs typeface="Calibri" panose="020F0502020204030204" pitchFamily="34" charset="0"/>
                        </a:rPr>
                        <a:t>Board.</a:t>
                      </a:r>
                      <a:endParaRPr lang="en-GB" sz="140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114300" marR="114300" marT="0" marB="0">
                    <a:noFill/>
                  </a:tcPr>
                </a:tc>
                <a:extLst>
                  <a:ext uri="{0D108BD9-81ED-4DB2-BD59-A6C34878D82A}">
                    <a16:rowId xmlns:a16="http://schemas.microsoft.com/office/drawing/2014/main" val="2798881755"/>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79311586"/>
              </p:ext>
            </p:extLst>
          </p:nvPr>
        </p:nvGraphicFramePr>
        <p:xfrm>
          <a:off x="590705" y="1477494"/>
          <a:ext cx="6934599" cy="4881935"/>
        </p:xfrm>
        <a:graphic>
          <a:graphicData uri="http://schemas.openxmlformats.org/drawingml/2006/table">
            <a:tbl>
              <a:tblPr firstRow="1" firstCol="1" bandRow="1">
                <a:tableStyleId>{5C22544A-7EE6-4342-B048-85BDC9FD1C3A}</a:tableStyleId>
              </a:tblPr>
              <a:tblGrid>
                <a:gridCol w="4336402">
                  <a:extLst>
                    <a:ext uri="{9D8B030D-6E8A-4147-A177-3AD203B41FA5}">
                      <a16:colId xmlns:a16="http://schemas.microsoft.com/office/drawing/2014/main" val="4262137681"/>
                    </a:ext>
                  </a:extLst>
                </a:gridCol>
                <a:gridCol w="2598197">
                  <a:extLst>
                    <a:ext uri="{9D8B030D-6E8A-4147-A177-3AD203B41FA5}">
                      <a16:colId xmlns:a16="http://schemas.microsoft.com/office/drawing/2014/main" val="2892015713"/>
                    </a:ext>
                  </a:extLst>
                </a:gridCol>
              </a:tblGrid>
              <a:tr h="431207">
                <a:tc>
                  <a:txBody>
                    <a:bodyPr/>
                    <a:lstStyle/>
                    <a:p>
                      <a:pPr algn="l"/>
                      <a:endParaRPr lang="en-GB" sz="1300" dirty="0">
                        <a:effectLst/>
                        <a:latin typeface="Calibri" panose="020F0502020204030204" pitchFamily="34" charset="0"/>
                        <a:cs typeface="Times New Roman" panose="02020603050405020304" pitchFamily="18" charset="0"/>
                      </a:endParaRPr>
                    </a:p>
                  </a:txBody>
                  <a:tcPr marL="80955" marR="80955" marT="0" marB="0">
                    <a:solidFill>
                      <a:srgbClr val="4FB9AB"/>
                    </a:solidFill>
                  </a:tcPr>
                </a:tc>
                <a:tc>
                  <a:txBody>
                    <a:bodyPr/>
                    <a:lstStyle/>
                    <a:p>
                      <a:pPr algn="ctr">
                        <a:lnSpc>
                          <a:spcPct val="115000"/>
                        </a:lnSpc>
                        <a:spcAft>
                          <a:spcPts val="0"/>
                        </a:spcAft>
                      </a:pPr>
                      <a:r>
                        <a:rPr lang="en-GB" sz="1600" b="0" dirty="0">
                          <a:effectLst/>
                          <a:latin typeface="Ubuntu"/>
                        </a:rPr>
                        <a:t>March 2020</a:t>
                      </a:r>
                      <a:endParaRPr lang="en-GB" sz="1600" b="0" dirty="0">
                        <a:effectLst/>
                        <a:latin typeface="Ubuntu"/>
                        <a:ea typeface="Calibri" panose="020F0502020204030204" pitchFamily="34" charset="0"/>
                        <a:cs typeface="Times New Roman" panose="02020603050405020304" pitchFamily="18" charset="0"/>
                      </a:endParaRPr>
                    </a:p>
                  </a:txBody>
                  <a:tcPr marL="80955" marR="80955" marT="0" marB="0" anchor="ctr">
                    <a:solidFill>
                      <a:srgbClr val="4FB9AB"/>
                    </a:solidFill>
                  </a:tcPr>
                </a:tc>
                <a:extLst>
                  <a:ext uri="{0D108BD9-81ED-4DB2-BD59-A6C34878D82A}">
                    <a16:rowId xmlns:a16="http://schemas.microsoft.com/office/drawing/2014/main" val="1694308965"/>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confirmed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10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672847918"/>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potential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a:solidFill>
                            <a:schemeClr val="tx1">
                              <a:lumMod val="75000"/>
                              <a:lumOff val="25000"/>
                            </a:schemeClr>
                          </a:solidFill>
                          <a:effectLst/>
                          <a:latin typeface="Ubuntu"/>
                        </a:rPr>
                        <a:t>5</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048494844"/>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Current number of redress cases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a:solidFill>
                            <a:schemeClr val="tx1">
                              <a:lumMod val="75000"/>
                              <a:lumOff val="25000"/>
                            </a:schemeClr>
                          </a:solidFill>
                          <a:effectLst/>
                          <a:latin typeface="Ubuntu"/>
                        </a:rPr>
                        <a:t>0</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302095531"/>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New claims received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a:solidFill>
                            <a:schemeClr val="tx1">
                              <a:lumMod val="75000"/>
                              <a:lumOff val="25000"/>
                            </a:schemeClr>
                          </a:solidFill>
                          <a:effectLst/>
                          <a:latin typeface="Ubuntu"/>
                        </a:rPr>
                        <a:t>0</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3772896725"/>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Number of claims closed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225729147"/>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New redress cases received in month</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4044625907"/>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Number of redress cases closed in month</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731868023"/>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Number of Settled Claims in this reporting period</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869897267"/>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confirmed claims in progress</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£2,147,491.18</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729392403"/>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potential claims</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£5,725,000.00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2423585981"/>
                  </a:ext>
                </a:extLst>
              </a:tr>
              <a:tr h="360000">
                <a:tc>
                  <a:txBody>
                    <a:bodyPr/>
                    <a:lstStyle/>
                    <a:p>
                      <a:pPr algn="l">
                        <a:lnSpc>
                          <a:spcPct val="115000"/>
                        </a:lnSpc>
                        <a:spcAft>
                          <a:spcPts val="0"/>
                        </a:spcAft>
                      </a:pPr>
                      <a:r>
                        <a:rPr lang="en-GB" sz="1400" b="0">
                          <a:solidFill>
                            <a:schemeClr val="tx1">
                              <a:lumMod val="75000"/>
                              <a:lumOff val="25000"/>
                            </a:schemeClr>
                          </a:solidFill>
                          <a:effectLst/>
                          <a:latin typeface="Ubuntu"/>
                        </a:rPr>
                        <a:t>Aggregate value of confirmed and potential claims </a:t>
                      </a:r>
                      <a:endParaRPr lang="en-GB" sz="1400" b="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£7,872,491.18</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1097372951"/>
                  </a:ext>
                </a:extLst>
              </a:tr>
              <a:tr h="360000">
                <a:tc>
                  <a:txBody>
                    <a:bodyPr/>
                    <a:lstStyle/>
                    <a:p>
                      <a:pPr algn="l">
                        <a:lnSpc>
                          <a:spcPct val="115000"/>
                        </a:lnSpc>
                        <a:spcAft>
                          <a:spcPts val="0"/>
                        </a:spcAft>
                      </a:pPr>
                      <a:r>
                        <a:rPr lang="en-GB" sz="1400" b="0" dirty="0">
                          <a:solidFill>
                            <a:schemeClr val="tx1">
                              <a:lumMod val="75000"/>
                              <a:lumOff val="25000"/>
                            </a:schemeClr>
                          </a:solidFill>
                          <a:effectLst/>
                          <a:latin typeface="Ubuntu"/>
                        </a:rPr>
                        <a:t>Anticipated Public Health Wales Liability in respect of confirmed claims</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tc>
                  <a:txBody>
                    <a:bodyPr/>
                    <a:lstStyle/>
                    <a:p>
                      <a:pPr algn="ctr">
                        <a:lnSpc>
                          <a:spcPct val="115000"/>
                        </a:lnSpc>
                        <a:spcAft>
                          <a:spcPts val="0"/>
                        </a:spcAft>
                      </a:pPr>
                      <a:r>
                        <a:rPr lang="en-GB" sz="1400" b="0" dirty="0">
                          <a:solidFill>
                            <a:schemeClr val="tx1">
                              <a:lumMod val="75000"/>
                              <a:lumOff val="25000"/>
                            </a:schemeClr>
                          </a:solidFill>
                          <a:effectLst/>
                          <a:latin typeface="Ubuntu"/>
                        </a:rPr>
                        <a:t>£250,000.00</a:t>
                      </a:r>
                      <a:endParaRPr lang="en-GB" sz="1400" b="0" dirty="0">
                        <a:solidFill>
                          <a:schemeClr val="tx1">
                            <a:lumMod val="75000"/>
                            <a:lumOff val="25000"/>
                          </a:schemeClr>
                        </a:solidFill>
                        <a:effectLst/>
                        <a:latin typeface="Ubuntu"/>
                        <a:ea typeface="Calibri" panose="020F0502020204030204" pitchFamily="34" charset="0"/>
                        <a:cs typeface="Times New Roman" panose="02020603050405020304" pitchFamily="18" charset="0"/>
                      </a:endParaRPr>
                    </a:p>
                  </a:txBody>
                  <a:tcPr marL="80955" marR="80955" marT="0" marB="0" anchor="ctr">
                    <a:solidFill>
                      <a:schemeClr val="bg2"/>
                    </a:solidFill>
                  </a:tcPr>
                </a:tc>
                <a:extLst>
                  <a:ext uri="{0D108BD9-81ED-4DB2-BD59-A6C34878D82A}">
                    <a16:rowId xmlns:a16="http://schemas.microsoft.com/office/drawing/2014/main" val="4036914120"/>
                  </a:ext>
                </a:extLst>
              </a:tr>
            </a:tbl>
          </a:graphicData>
        </a:graphic>
      </p:graphicFrame>
      <p:sp>
        <p:nvSpPr>
          <p:cNvPr id="18" name="Right Arrow 17">
            <a:hlinkClick r:id="rId2" action="ppaction://hlinksldjump"/>
          </p:cNvPr>
          <p:cNvSpPr/>
          <p:nvPr/>
        </p:nvSpPr>
        <p:spPr>
          <a:xfrm rot="32400000">
            <a:off x="11464760"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9" name="Rectangle 18">
            <a:hlinkClick r:id="rId3" action="ppaction://hlinksldjump"/>
          </p:cNvPr>
          <p:cNvSpPr/>
          <p:nvPr/>
        </p:nvSpPr>
        <p:spPr>
          <a:xfrm>
            <a:off x="8582297" y="20070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11807300" y="6480700"/>
            <a:ext cx="417250" cy="307777"/>
          </a:xfrm>
          <a:prstGeom prst="rect">
            <a:avLst/>
          </a:prstGeom>
          <a:noFill/>
        </p:spPr>
        <p:txBody>
          <a:bodyPr wrap="square" rtlCol="0">
            <a:spAutoFit/>
          </a:bodyPr>
          <a:lstStyle/>
          <a:p>
            <a:r>
              <a:rPr lang="en-GB" sz="1400" dirty="0" smtClean="0">
                <a:solidFill>
                  <a:schemeClr val="tx1">
                    <a:lumMod val="75000"/>
                    <a:lumOff val="25000"/>
                  </a:schemeClr>
                </a:solidFill>
                <a:latin typeface="Ubuntu" charset="0"/>
                <a:ea typeface="Ubuntu" charset="0"/>
                <a:cs typeface="Ubuntu" charset="0"/>
              </a:rPr>
              <a:t>23</a:t>
            </a:r>
            <a:endParaRPr lang="en-GB" sz="3000" b="0" i="0" dirty="0" smtClean="0">
              <a:solidFill>
                <a:schemeClr val="tx1">
                  <a:lumMod val="75000"/>
                  <a:lumOff val="25000"/>
                </a:schemeClr>
              </a:solidFill>
              <a:latin typeface="Ubuntu" charset="0"/>
              <a:ea typeface="Ubuntu" charset="0"/>
              <a:cs typeface="Ubuntu" charset="0"/>
            </a:endParaRPr>
          </a:p>
        </p:txBody>
      </p:sp>
    </p:spTree>
    <p:extLst>
      <p:ext uri="{BB962C8B-B14F-4D97-AF65-F5344CB8AC3E}">
        <p14:creationId xmlns:p14="http://schemas.microsoft.com/office/powerpoint/2010/main" val="3035983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59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24" name="TextBox 23"/>
          <p:cNvSpPr txBox="1"/>
          <p:nvPr/>
        </p:nvSpPr>
        <p:spPr>
          <a:xfrm>
            <a:off x="218939" y="1113501"/>
            <a:ext cx="3481824" cy="830997"/>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Cases</a:t>
            </a:r>
          </a:p>
        </p:txBody>
      </p:sp>
      <p:sp>
        <p:nvSpPr>
          <p:cNvPr id="26" name="TextBox 25"/>
          <p:cNvSpPr txBox="1"/>
          <p:nvPr/>
        </p:nvSpPr>
        <p:spPr>
          <a:xfrm>
            <a:off x="218938" y="2151092"/>
            <a:ext cx="3133861" cy="120032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 26 April 2020</a:t>
            </a:r>
          </a:p>
          <a:p>
            <a:endParaRPr lang="en-GB" sz="1200" dirty="0">
              <a:solidFill>
                <a:srgbClr val="324F82"/>
              </a:solidFill>
              <a:latin typeface="Ubuntu" charset="0"/>
              <a:ea typeface="Ubuntu" charset="0"/>
              <a:cs typeface="Ubuntu" charset="0"/>
            </a:endParaRPr>
          </a:p>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2"/>
              </a:rPr>
              <a:t>here</a:t>
            </a:r>
            <a:r>
              <a:rPr lang="en-GB" sz="1200" i="0" dirty="0" smtClean="0">
                <a:solidFill>
                  <a:srgbClr val="324F82"/>
                </a:solidFill>
                <a:latin typeface="Ubuntu" charset="0"/>
                <a:ea typeface="Ubuntu" charset="0"/>
                <a:cs typeface="Ubuntu" charset="0"/>
              </a:rPr>
              <a:t> (publically available).</a:t>
            </a:r>
            <a:endParaRPr lang="en-GB" sz="1200" i="0" dirty="0" smtClean="0">
              <a:solidFill>
                <a:srgbClr val="324F82"/>
              </a:solidFill>
              <a:latin typeface="Ubuntu" charset="0"/>
              <a:ea typeface="Ubuntu" charset="0"/>
              <a:cs typeface="Ubuntu" charset="0"/>
            </a:endParaRPr>
          </a:p>
          <a:p>
            <a:endParaRPr lang="en-GB" sz="1200" i="0" dirty="0" smtClean="0">
              <a:solidFill>
                <a:srgbClr val="324F82"/>
              </a:solidFill>
              <a:latin typeface="Ubuntu" charset="0"/>
              <a:ea typeface="Ubuntu" charset="0"/>
              <a:cs typeface="Ubuntu" charset="0"/>
            </a:endParaRPr>
          </a:p>
        </p:txBody>
      </p:sp>
      <p:sp>
        <p:nvSpPr>
          <p:cNvPr id="3" name="Right Arrow 2">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4" action="ppaction://hlinksldjump"/>
          </p:cNvPr>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5"/>
          <a:stretch>
            <a:fillRect/>
          </a:stretch>
        </p:blipFill>
        <p:spPr>
          <a:xfrm>
            <a:off x="3847270" y="828325"/>
            <a:ext cx="2695902" cy="2718000"/>
          </a:xfrm>
          <a:prstGeom prst="rect">
            <a:avLst/>
          </a:prstGeom>
        </p:spPr>
      </p:pic>
      <p:pic>
        <p:nvPicPr>
          <p:cNvPr id="13" name="Picture 12"/>
          <p:cNvPicPr>
            <a:picLocks noChangeAspect="1"/>
          </p:cNvPicPr>
          <p:nvPr/>
        </p:nvPicPr>
        <p:blipFill>
          <a:blip r:embed="rId6"/>
          <a:stretch>
            <a:fillRect/>
          </a:stretch>
        </p:blipFill>
        <p:spPr>
          <a:xfrm>
            <a:off x="-3133" y="3712417"/>
            <a:ext cx="8134949" cy="3243600"/>
          </a:xfrm>
          <a:prstGeom prst="rect">
            <a:avLst/>
          </a:prstGeom>
        </p:spPr>
      </p:pic>
      <p:sp>
        <p:nvSpPr>
          <p:cNvPr id="12" name="Rectangle 11"/>
          <p:cNvSpPr/>
          <p:nvPr/>
        </p:nvSpPr>
        <p:spPr>
          <a:xfrm>
            <a:off x="5107382" y="3751206"/>
            <a:ext cx="3146611" cy="3581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p:cNvPicPr>
            <a:picLocks noChangeAspect="1"/>
          </p:cNvPicPr>
          <p:nvPr/>
        </p:nvPicPr>
        <p:blipFill>
          <a:blip r:embed="rId7"/>
          <a:stretch>
            <a:fillRect/>
          </a:stretch>
        </p:blipFill>
        <p:spPr>
          <a:xfrm>
            <a:off x="7216374" y="828325"/>
            <a:ext cx="4171027" cy="3178800"/>
          </a:xfrm>
          <a:prstGeom prst="rect">
            <a:avLst/>
          </a:prstGeom>
        </p:spPr>
      </p:pic>
      <p:sp>
        <p:nvSpPr>
          <p:cNvPr id="19" name="TextBox 18"/>
          <p:cNvSpPr txBox="1"/>
          <p:nvPr/>
        </p:nvSpPr>
        <p:spPr>
          <a:xfrm>
            <a:off x="11851690" y="6480700"/>
            <a:ext cx="417250" cy="307777"/>
          </a:xfrm>
          <a:prstGeom prst="rect">
            <a:avLst/>
          </a:prstGeom>
          <a:noFill/>
        </p:spPr>
        <p:txBody>
          <a:bodyPr wrap="square" rtlCol="0">
            <a:spAutoFit/>
          </a:bodyPr>
          <a:lstStyle/>
          <a:p>
            <a:r>
              <a:rPr lang="en-GB" sz="1400" dirty="0" smtClean="0">
                <a:solidFill>
                  <a:schemeClr val="tx1">
                    <a:lumMod val="75000"/>
                    <a:lumOff val="25000"/>
                  </a:schemeClr>
                </a:solidFill>
                <a:latin typeface="Ubuntu" charset="0"/>
                <a:ea typeface="Ubuntu" charset="0"/>
                <a:cs typeface="Ubuntu" charset="0"/>
              </a:rPr>
              <a:t>3</a:t>
            </a:r>
            <a:endParaRPr lang="en-GB" sz="3000" b="0" i="0" dirty="0" smtClean="0">
              <a:solidFill>
                <a:schemeClr val="tx1">
                  <a:lumMod val="75000"/>
                  <a:lumOff val="25000"/>
                </a:schemeClr>
              </a:solidFill>
              <a:latin typeface="Ubuntu" charset="0"/>
              <a:ea typeface="Ubuntu" charset="0"/>
              <a:cs typeface="Ubuntu" charset="0"/>
            </a:endParaRPr>
          </a:p>
        </p:txBody>
      </p:sp>
    </p:spTree>
    <p:extLst>
      <p:ext uri="{BB962C8B-B14F-4D97-AF65-F5344CB8AC3E}">
        <p14:creationId xmlns:p14="http://schemas.microsoft.com/office/powerpoint/2010/main" val="14154105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6" name="TextBox 15"/>
          <p:cNvSpPr txBox="1"/>
          <p:nvPr/>
        </p:nvSpPr>
        <p:spPr>
          <a:xfrm>
            <a:off x="80670" y="5506854"/>
            <a:ext cx="6586457" cy="646331"/>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extracted from Public Health Wales Rapid COVID-19 surveillance tool, available </a:t>
            </a:r>
            <a:r>
              <a:rPr lang="en-GB" sz="1200" i="0" dirty="0" smtClean="0">
                <a:solidFill>
                  <a:srgbClr val="324F82"/>
                </a:solidFill>
                <a:latin typeface="Ubuntu" charset="0"/>
                <a:ea typeface="Ubuntu" charset="0"/>
                <a:cs typeface="Ubuntu" charset="0"/>
                <a:hlinkClick r:id="rId2"/>
              </a:rPr>
              <a:t>here</a:t>
            </a:r>
            <a:r>
              <a:rPr lang="en-GB" sz="1200" i="0" dirty="0" smtClean="0">
                <a:solidFill>
                  <a:srgbClr val="324F82"/>
                </a:solidFill>
                <a:latin typeface="Ubuntu" charset="0"/>
                <a:ea typeface="Ubuntu" charset="0"/>
                <a:cs typeface="Ubuntu" charset="0"/>
              </a:rPr>
              <a:t> (publically available).</a:t>
            </a:r>
            <a:endParaRPr lang="en-GB" sz="1200" i="0" dirty="0" smtClean="0">
              <a:solidFill>
                <a:srgbClr val="324F82"/>
              </a:solidFill>
              <a:latin typeface="Ubuntu" charset="0"/>
              <a:ea typeface="Ubuntu" charset="0"/>
              <a:cs typeface="Ubuntu" charset="0"/>
            </a:endParaRPr>
          </a:p>
          <a:p>
            <a:endParaRPr lang="en-GB" sz="1200" i="0" dirty="0" smtClean="0">
              <a:solidFill>
                <a:srgbClr val="324F82"/>
              </a:solidFill>
              <a:latin typeface="Ubuntu" charset="0"/>
              <a:ea typeface="Ubuntu" charset="0"/>
              <a:cs typeface="Ubuntu" charset="0"/>
            </a:endParaRPr>
          </a:p>
        </p:txBody>
      </p:sp>
      <p:sp>
        <p:nvSpPr>
          <p:cNvPr id="18" name="Right Arrow 17">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Arrow 24">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pic>
        <p:nvPicPr>
          <p:cNvPr id="8" name="Picture 7"/>
          <p:cNvPicPr>
            <a:picLocks noChangeAspect="1"/>
          </p:cNvPicPr>
          <p:nvPr/>
        </p:nvPicPr>
        <p:blipFill>
          <a:blip r:embed="rId5"/>
          <a:stretch>
            <a:fillRect/>
          </a:stretch>
        </p:blipFill>
        <p:spPr>
          <a:xfrm>
            <a:off x="457809" y="1422841"/>
            <a:ext cx="5067424" cy="4006800"/>
          </a:xfrm>
          <a:prstGeom prst="rect">
            <a:avLst/>
          </a:prstGeom>
        </p:spPr>
      </p:pic>
      <p:sp>
        <p:nvSpPr>
          <p:cNvPr id="24" name="TextBox 23"/>
          <p:cNvSpPr txBox="1"/>
          <p:nvPr/>
        </p:nvSpPr>
        <p:spPr>
          <a:xfrm>
            <a:off x="80670" y="5280063"/>
            <a:ext cx="2621915" cy="27699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correct as of 26 April 2020</a:t>
            </a:r>
          </a:p>
        </p:txBody>
      </p:sp>
      <p:sp>
        <p:nvSpPr>
          <p:cNvPr id="19" name="TextBox 18"/>
          <p:cNvSpPr txBox="1"/>
          <p:nvPr/>
        </p:nvSpPr>
        <p:spPr>
          <a:xfrm>
            <a:off x="460167" y="917710"/>
            <a:ext cx="5736446" cy="743518"/>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COVID-19 Surveillance: Deaths</a:t>
            </a:r>
          </a:p>
        </p:txBody>
      </p:sp>
      <p:pic>
        <p:nvPicPr>
          <p:cNvPr id="9" name="Picture 8"/>
          <p:cNvPicPr>
            <a:picLocks noChangeAspect="1"/>
          </p:cNvPicPr>
          <p:nvPr/>
        </p:nvPicPr>
        <p:blipFill>
          <a:blip r:embed="rId6"/>
          <a:stretch>
            <a:fillRect/>
          </a:stretch>
        </p:blipFill>
        <p:spPr>
          <a:xfrm>
            <a:off x="6583039" y="1135363"/>
            <a:ext cx="4622156" cy="4453200"/>
          </a:xfrm>
          <a:prstGeom prst="rect">
            <a:avLst/>
          </a:prstGeom>
        </p:spPr>
      </p:pic>
      <p:sp>
        <p:nvSpPr>
          <p:cNvPr id="10" name="Rectangle 9">
            <a:hlinkClick r:id="rId7"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smtClean="0">
                <a:solidFill>
                  <a:schemeClr val="bg1"/>
                </a:solidFill>
                <a:latin typeface="Ubuntu" charset="0"/>
                <a:ea typeface="Ubuntu" charset="0"/>
                <a:cs typeface="Ubuntu" charset="0"/>
              </a:rPr>
              <a:t>4</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37697278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COVID-19 Response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0" y="5694218"/>
            <a:ext cx="12192000" cy="11637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rotWithShape="1">
          <a:blip r:embed="rId2"/>
          <a:srcRect l="254" t="25046" r="24119" b="4721"/>
          <a:stretch/>
        </p:blipFill>
        <p:spPr>
          <a:xfrm>
            <a:off x="866862" y="1395924"/>
            <a:ext cx="10455970" cy="5462075"/>
          </a:xfrm>
          <a:prstGeom prst="rect">
            <a:avLst/>
          </a:prstGeom>
        </p:spPr>
      </p:pic>
      <p:sp>
        <p:nvSpPr>
          <p:cNvPr id="17" name="Right Arrow 16">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14" name="TextBox 13"/>
          <p:cNvSpPr txBox="1"/>
          <p:nvPr/>
        </p:nvSpPr>
        <p:spPr>
          <a:xfrm>
            <a:off x="460167" y="917710"/>
            <a:ext cx="5736446" cy="461665"/>
          </a:xfrm>
          <a:prstGeom prst="rect">
            <a:avLst/>
          </a:prstGeom>
          <a:noFill/>
        </p:spPr>
        <p:txBody>
          <a:bodyPr wrap="square" rtlCol="0">
            <a:spAutoFit/>
          </a:bodyPr>
          <a:lstStyle/>
          <a:p>
            <a:r>
              <a:rPr lang="en-GB" sz="2400" b="0" i="0" dirty="0" smtClean="0">
                <a:solidFill>
                  <a:srgbClr val="F9C402"/>
                </a:solidFill>
                <a:latin typeface="Ubuntu" charset="0"/>
                <a:ea typeface="Ubuntu" charset="0"/>
                <a:cs typeface="Ubuntu" charset="0"/>
              </a:rPr>
              <a:t>Executive Dashboard</a:t>
            </a:r>
          </a:p>
        </p:txBody>
      </p:sp>
      <p:sp>
        <p:nvSpPr>
          <p:cNvPr id="16" name="TextBox 15"/>
          <p:cNvSpPr txBox="1"/>
          <p:nvPr/>
        </p:nvSpPr>
        <p:spPr>
          <a:xfrm>
            <a:off x="9694414" y="765085"/>
            <a:ext cx="2440143" cy="276999"/>
          </a:xfrm>
          <a:prstGeom prst="rect">
            <a:avLst/>
          </a:prstGeom>
          <a:noFill/>
        </p:spPr>
        <p:txBody>
          <a:bodyPr wrap="square" rtlCol="0">
            <a:spAutoFit/>
          </a:bodyPr>
          <a:lstStyle/>
          <a:p>
            <a:r>
              <a:rPr lang="en-GB" sz="1200" i="0" dirty="0" smtClean="0">
                <a:solidFill>
                  <a:srgbClr val="324F82"/>
                </a:solidFill>
                <a:latin typeface="Ubuntu" charset="0"/>
                <a:ea typeface="Ubuntu" charset="0"/>
                <a:cs typeface="Ubuntu" charset="0"/>
              </a:rPr>
              <a:t>Data reported as at 24 April 2020</a:t>
            </a:r>
          </a:p>
        </p:txBody>
      </p:sp>
      <p:sp>
        <p:nvSpPr>
          <p:cNvPr id="4" name="TextBox 3"/>
          <p:cNvSpPr txBox="1"/>
          <p:nvPr/>
        </p:nvSpPr>
        <p:spPr>
          <a:xfrm>
            <a:off x="9436968" y="941862"/>
            <a:ext cx="2669130" cy="461665"/>
          </a:xfrm>
          <a:prstGeom prst="rect">
            <a:avLst/>
          </a:prstGeom>
          <a:noFill/>
        </p:spPr>
        <p:txBody>
          <a:bodyPr wrap="square" rtlCol="0">
            <a:spAutoFit/>
          </a:bodyPr>
          <a:lstStyle/>
          <a:p>
            <a:pPr algn="r"/>
            <a:r>
              <a:rPr lang="en-GB" sz="1200" b="0" i="0" dirty="0" smtClean="0">
                <a:solidFill>
                  <a:srgbClr val="324F82"/>
                </a:solidFill>
                <a:latin typeface="Ubuntu" charset="0"/>
                <a:ea typeface="Ubuntu" charset="0"/>
                <a:cs typeface="Ubuntu" charset="0"/>
              </a:rPr>
              <a:t>Executive Dashboard available </a:t>
            </a:r>
            <a:r>
              <a:rPr lang="en-GB" sz="1200" b="0" i="0" dirty="0" smtClean="0">
                <a:solidFill>
                  <a:srgbClr val="324F82"/>
                </a:solidFill>
                <a:latin typeface="Ubuntu" charset="0"/>
                <a:ea typeface="Ubuntu" charset="0"/>
                <a:cs typeface="Ubuntu" charset="0"/>
                <a:hlinkClick r:id="rId5"/>
              </a:rPr>
              <a:t>here</a:t>
            </a:r>
            <a:r>
              <a:rPr lang="en-GB" sz="1200" b="0" i="0" dirty="0" smtClean="0">
                <a:solidFill>
                  <a:srgbClr val="324F82"/>
                </a:solidFill>
                <a:latin typeface="Ubuntu" charset="0"/>
                <a:ea typeface="Ubuntu" charset="0"/>
                <a:cs typeface="Ubuntu" charset="0"/>
              </a:rPr>
              <a:t> (Not publically available)</a:t>
            </a:r>
            <a:endParaRPr lang="en-GB" sz="1200" b="0" i="0" dirty="0" smtClean="0">
              <a:solidFill>
                <a:srgbClr val="324F82"/>
              </a:solidFill>
              <a:latin typeface="Ubuntu" charset="0"/>
              <a:ea typeface="Ubuntu" charset="0"/>
              <a:cs typeface="Ubuntu" charset="0"/>
            </a:endParaRPr>
          </a:p>
        </p:txBody>
      </p:sp>
      <p:sp>
        <p:nvSpPr>
          <p:cNvPr id="26" name="Rectangle 25">
            <a:hlinkClick r:id="rId6" action="ppaction://hlinksldjump"/>
          </p:cNvPr>
          <p:cNvSpPr/>
          <p:nvPr/>
        </p:nvSpPr>
        <p:spPr>
          <a:xfrm>
            <a:off x="8582297" y="20848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11851690" y="6480700"/>
            <a:ext cx="417250" cy="307777"/>
          </a:xfrm>
          <a:prstGeom prst="rect">
            <a:avLst/>
          </a:prstGeom>
          <a:noFill/>
        </p:spPr>
        <p:txBody>
          <a:bodyPr wrap="square" rtlCol="0">
            <a:spAutoFit/>
          </a:bodyPr>
          <a:lstStyle/>
          <a:p>
            <a:r>
              <a:rPr lang="en-GB" sz="1400" dirty="0" smtClean="0">
                <a:solidFill>
                  <a:schemeClr val="tx1">
                    <a:lumMod val="75000"/>
                    <a:lumOff val="25000"/>
                  </a:schemeClr>
                </a:solidFill>
                <a:latin typeface="Ubuntu" charset="0"/>
                <a:ea typeface="Ubuntu" charset="0"/>
                <a:cs typeface="Ubuntu" charset="0"/>
              </a:rPr>
              <a:t>5</a:t>
            </a:r>
            <a:endParaRPr lang="en-GB" sz="3000" b="0" i="0" dirty="0" smtClean="0">
              <a:solidFill>
                <a:schemeClr val="tx1">
                  <a:lumMod val="75000"/>
                  <a:lumOff val="25000"/>
                </a:schemeClr>
              </a:solidFill>
              <a:latin typeface="Ubuntu" charset="0"/>
              <a:ea typeface="Ubuntu" charset="0"/>
              <a:cs typeface="Ubuntu" charset="0"/>
            </a:endParaRPr>
          </a:p>
        </p:txBody>
      </p:sp>
    </p:spTree>
    <p:extLst>
      <p:ext uri="{BB962C8B-B14F-4D97-AF65-F5344CB8AC3E}">
        <p14:creationId xmlns:p14="http://schemas.microsoft.com/office/powerpoint/2010/main" val="9095753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solidFill>
                  <a:schemeClr val="bg1"/>
                </a:solidFill>
                <a:latin typeface="Ubuntu"/>
              </a:rPr>
              <a:t>Business as usual</a:t>
            </a:r>
            <a:endParaRPr lang="en-GB" sz="1400" b="1" dirty="0">
              <a:solidFill>
                <a:schemeClr val="bg1"/>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- 2019/20</a:t>
            </a:r>
          </a:p>
        </p:txBody>
      </p:sp>
      <p:sp>
        <p:nvSpPr>
          <p:cNvPr id="27"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19" name="Rectangle 18"/>
          <p:cNvSpPr/>
          <p:nvPr/>
        </p:nvSpPr>
        <p:spPr>
          <a:xfrm>
            <a:off x="495679" y="1807687"/>
            <a:ext cx="11205882" cy="461665"/>
          </a:xfrm>
          <a:prstGeom prst="rect">
            <a:avLst/>
          </a:prstGeom>
        </p:spPr>
        <p:txBody>
          <a:bodyPr wrap="square">
            <a:spAutoFit/>
          </a:bodyPr>
          <a:lstStyle/>
          <a:p>
            <a:pPr marR="364490" algn="just">
              <a:spcBef>
                <a:spcPts val="1200"/>
              </a:spcBef>
              <a:spcAft>
                <a:spcPts val="0"/>
              </a:spcAft>
            </a:pPr>
            <a:r>
              <a:rPr lang="en-GB" sz="12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It has been necessary for Public Health Wales to incur additional revenue and capital costs in respect of </a:t>
            </a:r>
            <a:r>
              <a:rPr lang="en-GB" sz="12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its national leadership </a:t>
            </a:r>
            <a:r>
              <a:rPr lang="en-GB" sz="12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role in the response to COVID-19 in 2019/20.  The </a:t>
            </a:r>
            <a:r>
              <a:rPr lang="en-GB" sz="12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tables below show </a:t>
            </a:r>
            <a:r>
              <a:rPr lang="en-GB" sz="12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total revenue </a:t>
            </a:r>
            <a:r>
              <a:rPr lang="en-GB" sz="12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and capital </a:t>
            </a:r>
            <a:r>
              <a:rPr lang="en-GB" sz="12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costs incurred during 2019/20 totalling </a:t>
            </a:r>
            <a:r>
              <a:rPr lang="en-GB" sz="12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£917,230 and £330,081 respectively.</a:t>
            </a:r>
            <a:endParaRPr lang="en-GB" sz="1200" dirty="0">
              <a:solidFill>
                <a:schemeClr val="tx1">
                  <a:lumMod val="75000"/>
                  <a:lumOff val="2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8" name="TextBox 27"/>
          <p:cNvSpPr txBox="1"/>
          <p:nvPr/>
        </p:nvSpPr>
        <p:spPr>
          <a:xfrm>
            <a:off x="477923" y="1351598"/>
            <a:ext cx="8515157" cy="369332"/>
          </a:xfrm>
          <a:prstGeom prst="rect">
            <a:avLst/>
          </a:prstGeom>
          <a:noFill/>
        </p:spPr>
        <p:txBody>
          <a:bodyPr wrap="square" rtlCol="0">
            <a:spAutoFit/>
          </a:bodyPr>
          <a:lstStyle/>
          <a:p>
            <a:r>
              <a:rPr lang="en-GB" dirty="0" smtClean="0">
                <a:solidFill>
                  <a:srgbClr val="324F82"/>
                </a:solidFill>
                <a:latin typeface="Ubuntu" charset="0"/>
                <a:ea typeface="Ubuntu" charset="0"/>
                <a:cs typeface="Ubuntu" charset="0"/>
              </a:rPr>
              <a:t>COVID-19 Revenue &amp; Capital</a:t>
            </a:r>
            <a:endParaRPr lang="en-GB" b="0" i="0" dirty="0" smtClean="0">
              <a:solidFill>
                <a:srgbClr val="324F82"/>
              </a:solidFill>
              <a:latin typeface="Ubuntu" charset="0"/>
              <a:ea typeface="Ubuntu" charset="0"/>
              <a:cs typeface="Ubuntu" charset="0"/>
            </a:endParaRPr>
          </a:p>
        </p:txBody>
      </p:sp>
      <p:sp>
        <p:nvSpPr>
          <p:cNvPr id="31" name="Rectangle 30"/>
          <p:cNvSpPr/>
          <p:nvPr/>
        </p:nvSpPr>
        <p:spPr>
          <a:xfrm>
            <a:off x="5218598" y="4275740"/>
            <a:ext cx="6872787" cy="1591205"/>
          </a:xfrm>
          <a:prstGeom prst="rect">
            <a:avLst/>
          </a:prstGeom>
        </p:spPr>
        <p:txBody>
          <a:bodyPr wrap="square">
            <a:spAutoFit/>
          </a:bodyPr>
          <a:lstStyle/>
          <a:p>
            <a:pPr marR="364490" algn="just">
              <a:spcBef>
                <a:spcPts val="1200"/>
              </a:spcBef>
              <a:spcAft>
                <a:spcPts val="1200"/>
              </a:spcAft>
            </a:pPr>
            <a:r>
              <a:rPr lang="en-GB" sz="12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Within the 2019/20 </a:t>
            </a:r>
            <a:r>
              <a:rPr lang="en-GB" sz="12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revenue </a:t>
            </a:r>
            <a:r>
              <a:rPr lang="en-GB" sz="12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outturn position </a:t>
            </a:r>
            <a:r>
              <a:rPr lang="en-GB" sz="12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Public Health Wales </a:t>
            </a:r>
            <a:r>
              <a:rPr lang="en-GB" sz="12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was able to cover £496k of the total spend on </a:t>
            </a:r>
            <a:r>
              <a:rPr lang="en-GB" sz="12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COVID-19 </a:t>
            </a:r>
            <a:r>
              <a:rPr lang="en-GB" sz="12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from within current budgets due to slippage in the </a:t>
            </a:r>
            <a:r>
              <a:rPr lang="en-GB" sz="12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following areas:</a:t>
            </a:r>
          </a:p>
          <a:p>
            <a:pPr marL="342900" marR="364490" lvl="0" indent="-342900">
              <a:lnSpc>
                <a:spcPct val="115000"/>
              </a:lnSpc>
              <a:spcAft>
                <a:spcPts val="0"/>
              </a:spcAft>
              <a:buFont typeface="Symbol" panose="05050102010706020507" pitchFamily="18" charset="2"/>
              <a:buChar char=""/>
            </a:pPr>
            <a:r>
              <a:rPr lang="en-GB" sz="12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Health and Wellbeing: Primary Care programmes and Health Improvement Strategic Plans</a:t>
            </a:r>
          </a:p>
          <a:p>
            <a:pPr marL="342900" marR="364490" lvl="0" indent="-342900">
              <a:lnSpc>
                <a:spcPct val="115000"/>
              </a:lnSpc>
              <a:spcAft>
                <a:spcPts val="0"/>
              </a:spcAft>
              <a:buFont typeface="Symbol" panose="05050102010706020507" pitchFamily="18" charset="2"/>
              <a:buChar char=""/>
            </a:pPr>
            <a:r>
              <a:rPr lang="en-GB" sz="12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Screening: increased vacancy due to delayed recruitment and cancellation of events</a:t>
            </a:r>
          </a:p>
          <a:p>
            <a:pPr marL="342900" marR="364490" lvl="0" indent="-342900">
              <a:lnSpc>
                <a:spcPct val="115000"/>
              </a:lnSpc>
              <a:spcAft>
                <a:spcPts val="0"/>
              </a:spcAft>
              <a:buFont typeface="Symbol" panose="05050102010706020507" pitchFamily="18" charset="2"/>
              <a:buChar char=""/>
            </a:pPr>
            <a:r>
              <a:rPr lang="en-GB" sz="12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Postponement </a:t>
            </a:r>
            <a:r>
              <a:rPr lang="en-GB" sz="12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of investment plans that were due to commence in </a:t>
            </a:r>
            <a:r>
              <a:rPr lang="en-GB" sz="12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March</a:t>
            </a:r>
            <a:endParaRPr lang="en-GB" sz="12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endParaRPr>
          </a:p>
          <a:p>
            <a:pPr marL="640080" marR="364490" indent="-640080" algn="just">
              <a:spcBef>
                <a:spcPts val="1200"/>
              </a:spcBef>
              <a:spcAft>
                <a:spcPts val="1200"/>
              </a:spcAft>
              <a:tabLst>
                <a:tab pos="640080" algn="l"/>
                <a:tab pos="457200" algn="l"/>
              </a:tabLst>
            </a:pPr>
            <a:r>
              <a:rPr lang="en-GB" sz="1200" kern="1400" dirty="0">
                <a:solidFill>
                  <a:schemeClr val="tx1">
                    <a:lumMod val="75000"/>
                    <a:lumOff val="25000"/>
                  </a:schemeClr>
                </a:solidFill>
                <a:latin typeface="Calibri" panose="020F0502020204030204" pitchFamily="34" charset="0"/>
              </a:rPr>
              <a:t>Welsh Government have </a:t>
            </a:r>
            <a:r>
              <a:rPr lang="en-GB" sz="1200" kern="1400" dirty="0" smtClean="0">
                <a:solidFill>
                  <a:schemeClr val="tx1">
                    <a:lumMod val="75000"/>
                    <a:lumOff val="25000"/>
                  </a:schemeClr>
                </a:solidFill>
                <a:latin typeface="Calibri" panose="020F0502020204030204" pitchFamily="34" charset="0"/>
              </a:rPr>
              <a:t>provided additional </a:t>
            </a:r>
            <a:r>
              <a:rPr lang="en-GB" sz="1200" kern="1400" dirty="0">
                <a:solidFill>
                  <a:schemeClr val="tx1">
                    <a:lumMod val="75000"/>
                    <a:lumOff val="25000"/>
                  </a:schemeClr>
                </a:solidFill>
                <a:latin typeface="Calibri" panose="020F0502020204030204" pitchFamily="34" charset="0"/>
              </a:rPr>
              <a:t>funding for the remaining £421k.  </a:t>
            </a:r>
            <a:endParaRPr lang="en-GB" sz="1200" b="1" kern="1400" dirty="0">
              <a:solidFill>
                <a:schemeClr val="tx1">
                  <a:lumMod val="75000"/>
                  <a:lumOff val="25000"/>
                </a:schemeClr>
              </a:solidFill>
              <a:latin typeface="Calibri" panose="020F0502020204030204" pitchFamily="34" charset="0"/>
            </a:endParaRPr>
          </a:p>
        </p:txBody>
      </p:sp>
      <p:pic>
        <p:nvPicPr>
          <p:cNvPr id="3" name="Picture 2"/>
          <p:cNvPicPr>
            <a:picLocks noChangeAspect="1"/>
          </p:cNvPicPr>
          <p:nvPr/>
        </p:nvPicPr>
        <p:blipFill>
          <a:blip r:embed="rId2"/>
          <a:stretch>
            <a:fillRect/>
          </a:stretch>
        </p:blipFill>
        <p:spPr>
          <a:xfrm>
            <a:off x="570083" y="2338282"/>
            <a:ext cx="4152837" cy="3469878"/>
          </a:xfrm>
          <a:prstGeom prst="rect">
            <a:avLst/>
          </a:prstGeom>
        </p:spPr>
      </p:pic>
      <p:pic>
        <p:nvPicPr>
          <p:cNvPr id="4" name="Picture 3"/>
          <p:cNvPicPr>
            <a:picLocks noChangeAspect="1"/>
          </p:cNvPicPr>
          <p:nvPr/>
        </p:nvPicPr>
        <p:blipFill>
          <a:blip r:embed="rId3"/>
          <a:stretch>
            <a:fillRect/>
          </a:stretch>
        </p:blipFill>
        <p:spPr>
          <a:xfrm>
            <a:off x="5289623" y="2358503"/>
            <a:ext cx="3342857" cy="1838095"/>
          </a:xfrm>
          <a:prstGeom prst="rect">
            <a:avLst/>
          </a:prstGeom>
        </p:spPr>
      </p:pic>
      <p:sp>
        <p:nvSpPr>
          <p:cNvPr id="18" name="Right Arrow 17">
            <a:hlinkClick r:id="rId4"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5"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8" name="Rectangle 7">
            <a:hlinkClick r:id="rId6" action="ppaction://hlinksldjump"/>
          </p:cNvPr>
          <p:cNvSpPr/>
          <p:nvPr/>
        </p:nvSpPr>
        <p:spPr>
          <a:xfrm>
            <a:off x="5127568" y="233546"/>
            <a:ext cx="1632858" cy="4649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7" action="ppaction://hlinksldjump"/>
          </p:cNvPr>
          <p:cNvSpPr/>
          <p:nvPr/>
        </p:nvSpPr>
        <p:spPr>
          <a:xfrm>
            <a:off x="8582297" y="214637"/>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1185169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6</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37535723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tx2"/>
                </a:solidFill>
                <a:latin typeface="Ubuntu"/>
              </a:rPr>
              <a:t>COVID-19</a:t>
            </a:r>
            <a:endParaRPr lang="en-GB" sz="1200" b="1" dirty="0">
              <a:solidFill>
                <a:schemeClr val="tx2"/>
              </a:solidFill>
              <a:latin typeface="Ubuntu"/>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solidFill>
                  <a:schemeClr val="bg1"/>
                </a:solidFill>
                <a:latin typeface="Ubuntu"/>
              </a:rPr>
              <a:t>Business as usual</a:t>
            </a:r>
            <a:endParaRPr lang="en-GB" sz="1400" b="1" dirty="0">
              <a:solidFill>
                <a:schemeClr val="bg1"/>
              </a:solidFill>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stretch>
            <a:fillRect/>
          </a:stretch>
        </p:blipFill>
        <p:spPr>
          <a:xfrm>
            <a:off x="662589" y="1729779"/>
            <a:ext cx="5815600" cy="3541118"/>
          </a:xfrm>
          <a:prstGeom prst="rect">
            <a:avLst/>
          </a:prstGeom>
        </p:spPr>
      </p:pic>
      <p:pic>
        <p:nvPicPr>
          <p:cNvPr id="8" name="Picture 7"/>
          <p:cNvPicPr>
            <a:picLocks noChangeAspect="1"/>
          </p:cNvPicPr>
          <p:nvPr/>
        </p:nvPicPr>
        <p:blipFill rotWithShape="1">
          <a:blip r:embed="rId3"/>
          <a:srcRect l="6450" r="13832"/>
          <a:stretch/>
        </p:blipFill>
        <p:spPr>
          <a:xfrm>
            <a:off x="6986725" y="1283140"/>
            <a:ext cx="4518735" cy="4269035"/>
          </a:xfrm>
          <a:prstGeom prst="rect">
            <a:avLst/>
          </a:prstGeom>
        </p:spPr>
      </p:pic>
      <p:sp>
        <p:nvSpPr>
          <p:cNvPr id="15" name="TextBox 14"/>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- 2019/20</a:t>
            </a:r>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dirty="0" smtClean="0">
                <a:solidFill>
                  <a:srgbClr val="324F82"/>
                </a:solidFill>
                <a:latin typeface="Ubuntu" charset="0"/>
                <a:ea typeface="Ubuntu" charset="0"/>
                <a:cs typeface="Ubuntu" charset="0"/>
              </a:rPr>
              <a:t>Agency Spend</a:t>
            </a:r>
            <a:endParaRPr lang="en-GB" b="0" i="0" dirty="0" smtClean="0">
              <a:solidFill>
                <a:srgbClr val="324F82"/>
              </a:solidFill>
              <a:latin typeface="Ubuntu" charset="0"/>
              <a:ea typeface="Ubuntu" charset="0"/>
              <a:cs typeface="Ubuntu" charset="0"/>
            </a:endParaRPr>
          </a:p>
        </p:txBody>
      </p:sp>
      <p:sp>
        <p:nvSpPr>
          <p:cNvPr id="17" name="Right Arrow 16">
            <a:hlinkClick r:id="rId4"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a:hlinkClick r:id="rId5"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5" name="Rectangle 24">
            <a:hlinkClick r:id="rId6" action="ppaction://hlinksldjump"/>
          </p:cNvPr>
          <p:cNvSpPr/>
          <p:nvPr/>
        </p:nvSpPr>
        <p:spPr>
          <a:xfrm>
            <a:off x="8582297" y="205788"/>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hlinkClick r:id="rId4" action="ppaction://hlinksldjump"/>
          </p:cNvPr>
          <p:cNvSpPr/>
          <p:nvPr/>
        </p:nvSpPr>
        <p:spPr>
          <a:xfrm>
            <a:off x="5122933" y="226726"/>
            <a:ext cx="1632858" cy="4649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7</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747085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a:t>
            </a:r>
            <a:r>
              <a:rPr lang="en-GB" sz="2000" dirty="0" smtClean="0">
                <a:solidFill>
                  <a:srgbClr val="E03882"/>
                </a:solidFill>
                <a:latin typeface="Ubuntu" charset="0"/>
                <a:ea typeface="Ubuntu" charset="0"/>
                <a:cs typeface="Ubuntu" charset="0"/>
              </a:rPr>
              <a:t>- </a:t>
            </a:r>
            <a:r>
              <a:rPr lang="en-GB" sz="2000" b="0" i="0" dirty="0" smtClean="0">
                <a:solidFill>
                  <a:srgbClr val="E03882"/>
                </a:solidFill>
                <a:latin typeface="Ubuntu" charset="0"/>
                <a:ea typeface="Ubuntu" charset="0"/>
                <a:cs typeface="Ubuntu" charset="0"/>
              </a:rPr>
              <a:t>2019/20</a:t>
            </a:r>
          </a:p>
        </p:txBody>
      </p:sp>
      <p:sp>
        <p:nvSpPr>
          <p:cNvPr id="17" name="Rectangle 16"/>
          <p:cNvSpPr/>
          <p:nvPr/>
        </p:nvSpPr>
        <p:spPr>
          <a:xfrm>
            <a:off x="477624" y="5378114"/>
            <a:ext cx="11302739" cy="738664"/>
          </a:xfrm>
          <a:prstGeom prst="rect">
            <a:avLst/>
          </a:prstGeom>
        </p:spPr>
        <p:txBody>
          <a:bodyPr wrap="square">
            <a:spAutoFit/>
          </a:bodyPr>
          <a:lstStyle/>
          <a:p>
            <a:pPr algn="just"/>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The year-end </a:t>
            </a:r>
            <a:r>
              <a:rPr lang="en-GB" sz="14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position for Public Health Wales is a </a:t>
            </a:r>
            <a:r>
              <a:rPr lang="en-GB" sz="1400" b="1"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surplus of </a:t>
            </a:r>
            <a:r>
              <a:rPr lang="en-GB" sz="1400" b="1"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£42k</a:t>
            </a:r>
            <a:r>
              <a:rPr lang="en-GB" sz="14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 </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The year-end </a:t>
            </a:r>
            <a:r>
              <a:rPr lang="en-GB" sz="14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position includes </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£0.917m </a:t>
            </a:r>
            <a:r>
              <a:rPr lang="en-GB" sz="14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of costs directly related to the Trust’s </a:t>
            </a:r>
            <a:r>
              <a:rPr lang="en-GB" sz="1400" dirty="0" smtClean="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COVID-19 response. </a:t>
            </a:r>
            <a:r>
              <a:rPr lang="en-GB" sz="1400" dirty="0">
                <a:solidFill>
                  <a:schemeClr val="tx1">
                    <a:lumMod val="75000"/>
                    <a:lumOff val="25000"/>
                  </a:schemeClr>
                </a:solidFill>
                <a:latin typeface="Calibri" panose="020F0502020204030204" pitchFamily="34" charset="0"/>
              </a:rPr>
              <a:t>The </a:t>
            </a:r>
            <a:r>
              <a:rPr lang="en-GB" sz="1400" dirty="0" smtClean="0">
                <a:solidFill>
                  <a:schemeClr val="tx1">
                    <a:lumMod val="75000"/>
                    <a:lumOff val="25000"/>
                  </a:schemeClr>
                </a:solidFill>
                <a:latin typeface="Calibri" panose="020F0502020204030204" pitchFamily="34" charset="0"/>
              </a:rPr>
              <a:t>Public Sector Payment Policy </a:t>
            </a:r>
            <a:r>
              <a:rPr lang="en-GB" sz="1400" dirty="0">
                <a:solidFill>
                  <a:schemeClr val="tx1">
                    <a:lumMod val="75000"/>
                    <a:lumOff val="25000"/>
                  </a:schemeClr>
                </a:solidFill>
                <a:latin typeface="Calibri" panose="020F0502020204030204" pitchFamily="34" charset="0"/>
              </a:rPr>
              <a:t>Statutory target has once again been achieved for </a:t>
            </a:r>
            <a:r>
              <a:rPr lang="en-GB" sz="1400" dirty="0" smtClean="0">
                <a:solidFill>
                  <a:schemeClr val="tx1">
                    <a:lumMod val="75000"/>
                    <a:lumOff val="25000"/>
                  </a:schemeClr>
                </a:solidFill>
                <a:latin typeface="Calibri" panose="020F0502020204030204" pitchFamily="34" charset="0"/>
              </a:rPr>
              <a:t>2019/20.</a:t>
            </a:r>
            <a:endParaRPr lang="en-GB" sz="1400" dirty="0">
              <a:solidFill>
                <a:schemeClr val="tx1">
                  <a:lumMod val="75000"/>
                  <a:lumOff val="25000"/>
                </a:schemeClr>
              </a:solidFill>
              <a:latin typeface="Calibri" panose="020F0502020204030204" pitchFamily="34" charset="0"/>
            </a:endParaRPr>
          </a:p>
          <a:p>
            <a:pPr lvl="0" algn="just">
              <a:spcAft>
                <a:spcPts val="0"/>
              </a:spcAft>
            </a:pPr>
            <a:endParaRPr lang="en-GB"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1" name="Rectangle 20"/>
          <p:cNvSpPr/>
          <p:nvPr/>
        </p:nvSpPr>
        <p:spPr>
          <a:xfrm>
            <a:off x="477624" y="1729338"/>
            <a:ext cx="11236751" cy="1323439"/>
          </a:xfrm>
          <a:prstGeom prst="rect">
            <a:avLst/>
          </a:prstGeom>
        </p:spPr>
        <p:txBody>
          <a:bodyPr wrap="square">
            <a:spAutoFit/>
          </a:bodyPr>
          <a:lstStyle/>
          <a:p>
            <a:pPr algn="just">
              <a:spcBef>
                <a:spcPts val="600"/>
              </a:spcBef>
              <a:spcAft>
                <a:spcPts val="600"/>
              </a:spcAft>
            </a:pP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purpose of this report is to provide a high-level summary of the 2019/20 revenue and capital financial performance for Public Health Wales to the Executive Team and the Board. The year-end reporting deadline for draft accounts submission is 22 May 2020, followed by final audited accounts submission deadline of 30 June 2020. This means that this position is currently draft and when finalised, a detailed financial performance report will be submitted to Executive Team and the Board.</a:t>
            </a:r>
          </a:p>
          <a:p>
            <a:pPr algn="just">
              <a:spcBef>
                <a:spcPts val="600"/>
              </a:spcBef>
              <a:spcAft>
                <a:spcPts val="600"/>
              </a:spcAft>
            </a:pP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following table highlights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the performance against the key </a:t>
            </a:r>
            <a:r>
              <a:rPr lang="en-GB" sz="1400" dirty="0" smtClean="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revenue and capital </a:t>
            </a:r>
            <a:r>
              <a:rPr lang="en-GB" sz="1400" dirty="0">
                <a:solidFill>
                  <a:schemeClr val="tx1">
                    <a:lumMod val="75000"/>
                    <a:lumOff val="25000"/>
                  </a:schemeClr>
                </a:solidFill>
                <a:latin typeface="Calibri" panose="020F0502020204030204" pitchFamily="34" charset="0"/>
                <a:ea typeface="Times New Roman" panose="02020603050405020304" pitchFamily="18" charset="0"/>
                <a:cs typeface="Times New Roman" panose="02020603050405020304" pitchFamily="18" charset="0"/>
              </a:rPr>
              <a:t>financial targets. </a:t>
            </a:r>
            <a:endParaRPr lang="en-GB" sz="14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924044" y="3056360"/>
            <a:ext cx="7999534" cy="2287274"/>
          </a:xfrm>
          <a:prstGeom prst="rect">
            <a:avLst/>
          </a:prstGeom>
        </p:spPr>
      </p:pic>
      <p:sp>
        <p:nvSpPr>
          <p:cNvPr id="83" name="TextBox 82"/>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Summary</a:t>
            </a:r>
          </a:p>
        </p:txBody>
      </p:sp>
      <p:sp>
        <p:nvSpPr>
          <p:cNvPr id="18" name="Right Arrow 17">
            <a:hlinkClick r:id="rId3"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ight Arrow 23">
            <a:hlinkClick r:id="rId4"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7" name="Rectangle 26">
            <a:hlinkClick r:id="rId5" action="ppaction://hlinksldjump"/>
          </p:cNvPr>
          <p:cNvSpPr/>
          <p:nvPr/>
        </p:nvSpPr>
        <p:spPr>
          <a:xfrm>
            <a:off x="8584833" y="206229"/>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hlinkClick r:id="rId6" action="ppaction://hlinksldjump"/>
          </p:cNvPr>
          <p:cNvSpPr/>
          <p:nvPr/>
        </p:nvSpPr>
        <p:spPr>
          <a:xfrm>
            <a:off x="3478988" y="180618"/>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8</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249898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8" y="1634836"/>
            <a:ext cx="1274618" cy="5403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0" y="1"/>
            <a:ext cx="12192000" cy="755848"/>
          </a:xfrm>
          <a:prstGeom prst="rect">
            <a:avLst/>
          </a:prstGeom>
          <a:solidFill>
            <a:srgbClr val="E038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ontent Placeholder 4"/>
          <p:cNvSpPr>
            <a:spLocks noGrp="1"/>
          </p:cNvSpPr>
          <p:nvPr>
            <p:ph sz="quarter" idx="14"/>
          </p:nvPr>
        </p:nvSpPr>
        <p:spPr>
          <a:xfrm>
            <a:off x="169450" y="224037"/>
            <a:ext cx="3095876" cy="307777"/>
          </a:xfrm>
        </p:spPr>
        <p:txBody>
          <a:bodyPr/>
          <a:lstStyle/>
          <a:p>
            <a:pPr marL="0" indent="0">
              <a:buNone/>
            </a:pPr>
            <a:r>
              <a:rPr lang="en-GB" sz="2000" b="1" dirty="0" smtClean="0">
                <a:solidFill>
                  <a:schemeClr val="bg1"/>
                </a:solidFill>
                <a:latin typeface="Ubuntu"/>
              </a:rPr>
              <a:t>Finance</a:t>
            </a:r>
            <a:endParaRPr lang="en-GB" sz="2000" b="1" dirty="0">
              <a:solidFill>
                <a:schemeClr val="bg1"/>
              </a:solidFill>
              <a:latin typeface="Ubuntu"/>
            </a:endParaRPr>
          </a:p>
        </p:txBody>
      </p:sp>
      <p:sp>
        <p:nvSpPr>
          <p:cNvPr id="6" name="Rectangle 5"/>
          <p:cNvSpPr/>
          <p:nvPr/>
        </p:nvSpPr>
        <p:spPr>
          <a:xfrm>
            <a:off x="3474524" y="214637"/>
            <a:ext cx="1632858"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107382" y="214637"/>
            <a:ext cx="1632858" cy="966652"/>
          </a:xfrm>
          <a:prstGeom prst="rect">
            <a:avLst/>
          </a:prstGeom>
          <a:solidFill>
            <a:schemeClr val="bg1"/>
          </a:solidFill>
          <a:ln>
            <a:solidFill>
              <a:schemeClr val="bg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ontent Placeholder 4"/>
          <p:cNvSpPr>
            <a:spLocks noGrp="1"/>
          </p:cNvSpPr>
          <p:nvPr>
            <p:ph sz="quarter" idx="14"/>
          </p:nvPr>
        </p:nvSpPr>
        <p:spPr>
          <a:xfrm>
            <a:off x="3630195" y="379515"/>
            <a:ext cx="1321516" cy="184666"/>
          </a:xfrm>
        </p:spPr>
        <p:txBody>
          <a:bodyPr/>
          <a:lstStyle/>
          <a:p>
            <a:pPr marL="0" indent="0" algn="ctr">
              <a:buNone/>
            </a:pPr>
            <a:r>
              <a:rPr lang="en-GB" sz="1200" b="1" dirty="0" smtClean="0">
                <a:solidFill>
                  <a:schemeClr val="bg1"/>
                </a:solidFill>
                <a:latin typeface="Ubuntu"/>
              </a:rPr>
              <a:t>COVID-19</a:t>
            </a:r>
            <a:endParaRPr lang="en-GB" sz="1200" b="1" dirty="0">
              <a:solidFill>
                <a:schemeClr val="bg1"/>
              </a:solidFill>
              <a:latin typeface="Ubuntu"/>
            </a:endParaRPr>
          </a:p>
        </p:txBody>
      </p:sp>
      <p:sp>
        <p:nvSpPr>
          <p:cNvPr id="20" name="Content Placeholder 4"/>
          <p:cNvSpPr>
            <a:spLocks noGrp="1"/>
          </p:cNvSpPr>
          <p:nvPr>
            <p:ph sz="quarter" idx="14"/>
          </p:nvPr>
        </p:nvSpPr>
        <p:spPr>
          <a:xfrm>
            <a:off x="5263053" y="287182"/>
            <a:ext cx="1321516" cy="369332"/>
          </a:xfrm>
        </p:spPr>
        <p:txBody>
          <a:bodyPr/>
          <a:lstStyle/>
          <a:p>
            <a:pPr marL="0" indent="0" algn="ctr">
              <a:buNone/>
            </a:pPr>
            <a:r>
              <a:rPr lang="en-GB" sz="1200" b="1" dirty="0" smtClean="0">
                <a:latin typeface="Ubuntu"/>
              </a:rPr>
              <a:t>Business as usual</a:t>
            </a:r>
            <a:endParaRPr lang="en-GB" sz="1400" b="1" dirty="0">
              <a:latin typeface="Ubuntu"/>
            </a:endParaRPr>
          </a:p>
        </p:txBody>
      </p:sp>
      <p:sp>
        <p:nvSpPr>
          <p:cNvPr id="7" name="Rectangle 6"/>
          <p:cNvSpPr/>
          <p:nvPr/>
        </p:nvSpPr>
        <p:spPr>
          <a:xfrm>
            <a:off x="0" y="690533"/>
            <a:ext cx="12192000" cy="13342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77923" y="1351598"/>
            <a:ext cx="8515157" cy="369332"/>
          </a:xfrm>
          <a:prstGeom prst="rect">
            <a:avLst/>
          </a:prstGeom>
          <a:noFill/>
        </p:spPr>
        <p:txBody>
          <a:bodyPr wrap="square" rtlCol="0">
            <a:spAutoFit/>
          </a:bodyPr>
          <a:lstStyle/>
          <a:p>
            <a:r>
              <a:rPr lang="en-GB" b="0" i="0" dirty="0" smtClean="0">
                <a:solidFill>
                  <a:srgbClr val="324F82"/>
                </a:solidFill>
                <a:latin typeface="Ubuntu" charset="0"/>
                <a:ea typeface="Ubuntu" charset="0"/>
                <a:cs typeface="Ubuntu" charset="0"/>
              </a:rPr>
              <a:t>Financial position by Income, Pay and Non Pay</a:t>
            </a:r>
          </a:p>
        </p:txBody>
      </p:sp>
      <p:sp>
        <p:nvSpPr>
          <p:cNvPr id="18" name="Content Placeholder 9"/>
          <p:cNvSpPr>
            <a:spLocks noGrp="1"/>
          </p:cNvSpPr>
          <p:nvPr>
            <p:ph sz="quarter" idx="14"/>
          </p:nvPr>
        </p:nvSpPr>
        <p:spPr>
          <a:xfrm>
            <a:off x="547288" y="2164290"/>
            <a:ext cx="10760075" cy="805349"/>
          </a:xfrm>
        </p:spPr>
        <p:txBody>
          <a:bodyPr/>
          <a:lstStyle/>
          <a:p>
            <a:pPr marL="0" indent="0">
              <a:buNone/>
            </a:pPr>
            <a:r>
              <a:rPr lang="en-GB" sz="1800" dirty="0">
                <a:solidFill>
                  <a:schemeClr val="tx1">
                    <a:lumMod val="75000"/>
                    <a:lumOff val="25000"/>
                  </a:schemeClr>
                </a:solidFill>
                <a:latin typeface="Calibri" panose="020F0502020204030204" pitchFamily="34" charset="0"/>
              </a:rPr>
              <a:t>The cumulative reported position is a net surplus of </a:t>
            </a:r>
            <a:r>
              <a:rPr lang="en-GB" sz="1800" dirty="0" smtClean="0">
                <a:solidFill>
                  <a:schemeClr val="tx1">
                    <a:lumMod val="75000"/>
                    <a:lumOff val="25000"/>
                  </a:schemeClr>
                </a:solidFill>
                <a:latin typeface="Calibri" panose="020F0502020204030204" pitchFamily="34" charset="0"/>
              </a:rPr>
              <a:t>£42k</a:t>
            </a:r>
            <a:r>
              <a:rPr lang="en-GB" sz="1800" dirty="0">
                <a:solidFill>
                  <a:schemeClr val="tx1">
                    <a:lumMod val="75000"/>
                    <a:lumOff val="25000"/>
                  </a:schemeClr>
                </a:solidFill>
                <a:latin typeface="Calibri" panose="020F0502020204030204" pitchFamily="34" charset="0"/>
              </a:rPr>
              <a:t>, and is summarised in the table below:</a:t>
            </a:r>
          </a:p>
          <a:p>
            <a:endParaRPr lang="en-GB" dirty="0"/>
          </a:p>
        </p:txBody>
      </p:sp>
      <p:sp>
        <p:nvSpPr>
          <p:cNvPr id="25" name="TextBox 24"/>
          <p:cNvSpPr txBox="1"/>
          <p:nvPr/>
        </p:nvSpPr>
        <p:spPr>
          <a:xfrm>
            <a:off x="6105922" y="3138758"/>
            <a:ext cx="4993342" cy="1938992"/>
          </a:xfrm>
          <a:prstGeom prst="rect">
            <a:avLst/>
          </a:prstGeom>
          <a:noFill/>
        </p:spPr>
        <p:txBody>
          <a:bodyPr wrap="square" rtlCol="0">
            <a:spAutoFit/>
          </a:bodyPr>
          <a:lstStyle/>
          <a:p>
            <a:r>
              <a:rPr lang="en-GB" dirty="0" smtClean="0">
                <a:solidFill>
                  <a:schemeClr val="tx1">
                    <a:lumMod val="75000"/>
                    <a:lumOff val="25000"/>
                  </a:schemeClr>
                </a:solidFill>
                <a:latin typeface="Calibri" panose="020F0502020204030204" pitchFamily="34" charset="0"/>
                <a:ea typeface="Ubuntu" charset="0"/>
                <a:cs typeface="Ubuntu" charset="0"/>
              </a:rPr>
              <a:t>The pay and non pay variances are due to pay vacancies and recruitment challenges which have been offset by increased spends on non pay to deliver agreed forecasted positions.</a:t>
            </a:r>
          </a:p>
          <a:p>
            <a:endParaRPr lang="en-GB" sz="1600" dirty="0">
              <a:latin typeface="Calibri" panose="020F0502020204030204" pitchFamily="34" charset="0"/>
              <a:ea typeface="Ubuntu" charset="0"/>
              <a:cs typeface="Ubuntu" charset="0"/>
            </a:endParaRPr>
          </a:p>
          <a:p>
            <a:endParaRPr lang="en-GB" sz="1600" dirty="0">
              <a:latin typeface="Calibri" panose="020F0502020204030204" pitchFamily="34" charset="0"/>
              <a:ea typeface="Ubuntu" charset="0"/>
              <a:cs typeface="Ubuntu" charset="0"/>
            </a:endParaRPr>
          </a:p>
          <a:p>
            <a:r>
              <a:rPr lang="en-GB" sz="1600" dirty="0" smtClean="0">
                <a:latin typeface="Calibri" panose="020F0502020204030204" pitchFamily="34" charset="0"/>
                <a:ea typeface="Ubuntu" charset="0"/>
                <a:cs typeface="Ubuntu" charset="0"/>
              </a:rPr>
              <a:t> </a:t>
            </a:r>
            <a:endParaRPr lang="en-GB" sz="1600" b="0" i="0" dirty="0" smtClean="0">
              <a:latin typeface="Calibri" panose="020F0502020204030204" pitchFamily="34" charset="0"/>
              <a:ea typeface="Ubuntu" charset="0"/>
              <a:cs typeface="Ubuntu" charset="0"/>
            </a:endParaRPr>
          </a:p>
        </p:txBody>
      </p:sp>
      <p:graphicFrame>
        <p:nvGraphicFramePr>
          <p:cNvPr id="26" name="Table 25"/>
          <p:cNvGraphicFramePr>
            <a:graphicFrameLocks noGrp="1"/>
          </p:cNvGraphicFramePr>
          <p:nvPr>
            <p:extLst>
              <p:ext uri="{D42A27DB-BD31-4B8C-83A1-F6EECF244321}">
                <p14:modId xmlns:p14="http://schemas.microsoft.com/office/powerpoint/2010/main" val="299367360"/>
              </p:ext>
            </p:extLst>
          </p:nvPr>
        </p:nvGraphicFramePr>
        <p:xfrm>
          <a:off x="618310" y="2883034"/>
          <a:ext cx="5030411" cy="1985355"/>
        </p:xfrm>
        <a:graphic>
          <a:graphicData uri="http://schemas.openxmlformats.org/drawingml/2006/table">
            <a:tbl>
              <a:tblPr/>
              <a:tblGrid>
                <a:gridCol w="1034965">
                  <a:extLst>
                    <a:ext uri="{9D8B030D-6E8A-4147-A177-3AD203B41FA5}">
                      <a16:colId xmlns:a16="http://schemas.microsoft.com/office/drawing/2014/main" val="3385366653"/>
                    </a:ext>
                  </a:extLst>
                </a:gridCol>
                <a:gridCol w="842413">
                  <a:extLst>
                    <a:ext uri="{9D8B030D-6E8A-4147-A177-3AD203B41FA5}">
                      <a16:colId xmlns:a16="http://schemas.microsoft.com/office/drawing/2014/main" val="3873997119"/>
                    </a:ext>
                  </a:extLst>
                </a:gridCol>
                <a:gridCol w="1059034">
                  <a:extLst>
                    <a:ext uri="{9D8B030D-6E8A-4147-A177-3AD203B41FA5}">
                      <a16:colId xmlns:a16="http://schemas.microsoft.com/office/drawing/2014/main" val="3882767325"/>
                    </a:ext>
                  </a:extLst>
                </a:gridCol>
                <a:gridCol w="1059034">
                  <a:extLst>
                    <a:ext uri="{9D8B030D-6E8A-4147-A177-3AD203B41FA5}">
                      <a16:colId xmlns:a16="http://schemas.microsoft.com/office/drawing/2014/main" val="379387809"/>
                    </a:ext>
                  </a:extLst>
                </a:gridCol>
                <a:gridCol w="1034965">
                  <a:extLst>
                    <a:ext uri="{9D8B030D-6E8A-4147-A177-3AD203B41FA5}">
                      <a16:colId xmlns:a16="http://schemas.microsoft.com/office/drawing/2014/main" val="4279049863"/>
                    </a:ext>
                  </a:extLst>
                </a:gridCol>
              </a:tblGrid>
              <a:tr h="850867">
                <a:tc>
                  <a:txBody>
                    <a:bodyPr/>
                    <a:lstStyle/>
                    <a:p>
                      <a:pPr algn="ctr" fontAlgn="t"/>
                      <a:r>
                        <a:rPr lang="en-GB" sz="1600" b="1" i="0" u="none" strike="noStrike">
                          <a:solidFill>
                            <a:srgbClr val="FFFFFF"/>
                          </a:solidFill>
                          <a:effectLst/>
                          <a:latin typeface="Calibri" panose="020F0502020204030204" pitchFamily="34" charset="0"/>
                        </a:rPr>
                        <a:t>Type</a:t>
                      </a:r>
                    </a:p>
                  </a:txBody>
                  <a:tcPr marL="0" marR="0" marT="0" marB="0">
                    <a:lnL>
                      <a:noFill/>
                    </a:lnL>
                    <a:lnR>
                      <a:noFill/>
                    </a:lnR>
                    <a:lnT>
                      <a:noFill/>
                    </a:lnT>
                    <a:lnB w="6350" cap="flat" cmpd="sng" algn="ctr">
                      <a:solidFill>
                        <a:srgbClr val="9BC2E6"/>
                      </a:solidFill>
                      <a:prstDash val="solid"/>
                      <a:round/>
                      <a:headEnd type="none" w="med" len="med"/>
                      <a:tailEnd type="none" w="med" len="med"/>
                    </a:lnB>
                    <a:solidFill>
                      <a:srgbClr val="0070C0"/>
                    </a:solidFill>
                  </a:tcPr>
                </a:tc>
                <a:tc>
                  <a:txBody>
                    <a:bodyPr/>
                    <a:lstStyle/>
                    <a:p>
                      <a:pPr algn="ctr" fontAlgn="t"/>
                      <a:r>
                        <a:rPr lang="en-GB" sz="1600" b="1" i="0" u="none" strike="noStrike">
                          <a:solidFill>
                            <a:srgbClr val="FFFFFF"/>
                          </a:solidFill>
                          <a:effectLst/>
                          <a:latin typeface="Calibri" panose="020F0502020204030204" pitchFamily="34" charset="0"/>
                        </a:rPr>
                        <a:t>Annual Budget £000s</a:t>
                      </a:r>
                    </a:p>
                  </a:txBody>
                  <a:tcPr marL="0" marR="0" marT="0" marB="0">
                    <a:lnL>
                      <a:noFill/>
                    </a:lnL>
                    <a:lnR>
                      <a:noFill/>
                    </a:lnR>
                    <a:lnT>
                      <a:noFill/>
                    </a:lnT>
                    <a:lnB w="6350" cap="flat" cmpd="sng" algn="ctr">
                      <a:solidFill>
                        <a:srgbClr val="9BC2E6"/>
                      </a:solidFill>
                      <a:prstDash val="solid"/>
                      <a:round/>
                      <a:headEnd type="none" w="med" len="med"/>
                      <a:tailEnd type="none" w="med" len="med"/>
                    </a:lnB>
                    <a:solidFill>
                      <a:srgbClr val="0070C0"/>
                    </a:solidFill>
                  </a:tcPr>
                </a:tc>
                <a:tc>
                  <a:txBody>
                    <a:bodyPr/>
                    <a:lstStyle/>
                    <a:p>
                      <a:pPr algn="ctr" fontAlgn="t"/>
                      <a:r>
                        <a:rPr lang="en-GB" sz="1600" b="1" i="0" u="none" strike="noStrike" dirty="0">
                          <a:solidFill>
                            <a:srgbClr val="FFFFFF"/>
                          </a:solidFill>
                          <a:effectLst/>
                          <a:latin typeface="Calibri" panose="020F0502020204030204" pitchFamily="34" charset="0"/>
                        </a:rPr>
                        <a:t>Cumulative Budget £000s</a:t>
                      </a:r>
                    </a:p>
                  </a:txBody>
                  <a:tcPr marL="0" marR="0" marT="0" marB="0">
                    <a:lnL>
                      <a:noFill/>
                    </a:lnL>
                    <a:lnR>
                      <a:noFill/>
                    </a:lnR>
                    <a:lnT>
                      <a:noFill/>
                    </a:lnT>
                    <a:lnB w="6350" cap="flat" cmpd="sng" algn="ctr">
                      <a:solidFill>
                        <a:srgbClr val="9BC2E6"/>
                      </a:solidFill>
                      <a:prstDash val="solid"/>
                      <a:round/>
                      <a:headEnd type="none" w="med" len="med"/>
                      <a:tailEnd type="none" w="med" len="med"/>
                    </a:lnB>
                    <a:solidFill>
                      <a:srgbClr val="0070C0"/>
                    </a:solidFill>
                  </a:tcPr>
                </a:tc>
                <a:tc>
                  <a:txBody>
                    <a:bodyPr/>
                    <a:lstStyle/>
                    <a:p>
                      <a:pPr algn="ctr" fontAlgn="t"/>
                      <a:r>
                        <a:rPr lang="en-GB" sz="1600" b="1" i="0" u="none" strike="noStrike">
                          <a:solidFill>
                            <a:srgbClr val="FFFFFF"/>
                          </a:solidFill>
                          <a:effectLst/>
                          <a:latin typeface="Calibri" panose="020F0502020204030204" pitchFamily="34" charset="0"/>
                        </a:rPr>
                        <a:t>Cumulative Actual £000s</a:t>
                      </a:r>
                    </a:p>
                  </a:txBody>
                  <a:tcPr marL="0" marR="0" marT="0" marB="0">
                    <a:lnL>
                      <a:noFill/>
                    </a:lnL>
                    <a:lnR>
                      <a:noFill/>
                    </a:lnR>
                    <a:lnT>
                      <a:noFill/>
                    </a:lnT>
                    <a:lnB w="6350" cap="flat" cmpd="sng" algn="ctr">
                      <a:solidFill>
                        <a:srgbClr val="9BC2E6"/>
                      </a:solidFill>
                      <a:prstDash val="solid"/>
                      <a:round/>
                      <a:headEnd type="none" w="med" len="med"/>
                      <a:tailEnd type="none" w="med" len="med"/>
                    </a:lnB>
                    <a:solidFill>
                      <a:srgbClr val="0070C0"/>
                    </a:solidFill>
                  </a:tcPr>
                </a:tc>
                <a:tc>
                  <a:txBody>
                    <a:bodyPr/>
                    <a:lstStyle/>
                    <a:p>
                      <a:pPr algn="ctr" fontAlgn="t"/>
                      <a:r>
                        <a:rPr lang="en-GB" sz="1600" b="1" i="0" u="none" strike="noStrike">
                          <a:solidFill>
                            <a:srgbClr val="FFFFFF"/>
                          </a:solidFill>
                          <a:effectLst/>
                          <a:latin typeface="Calibri" panose="020F0502020204030204" pitchFamily="34" charset="0"/>
                        </a:rPr>
                        <a:t>Cumulative Variance £000s</a:t>
                      </a:r>
                    </a:p>
                  </a:txBody>
                  <a:tcPr marL="0" marR="0" marT="0" marB="0">
                    <a:lnL>
                      <a:noFill/>
                    </a:lnL>
                    <a:lnR>
                      <a:noFill/>
                    </a:lnR>
                    <a:lnT>
                      <a:noFill/>
                    </a:lnT>
                    <a:lnB w="6350" cap="flat" cmpd="sng" algn="ctr">
                      <a:solidFill>
                        <a:srgbClr val="9BC2E6"/>
                      </a:solidFill>
                      <a:prstDash val="solid"/>
                      <a:round/>
                      <a:headEnd type="none" w="med" len="med"/>
                      <a:tailEnd type="none" w="med" len="med"/>
                    </a:lnB>
                    <a:solidFill>
                      <a:srgbClr val="0070C0"/>
                    </a:solidFill>
                  </a:tcPr>
                </a:tc>
                <a:extLst>
                  <a:ext uri="{0D108BD9-81ED-4DB2-BD59-A6C34878D82A}">
                    <a16:rowId xmlns:a16="http://schemas.microsoft.com/office/drawing/2014/main" val="3235455904"/>
                  </a:ext>
                </a:extLst>
              </a:tr>
              <a:tr h="283622">
                <a:tc>
                  <a:txBody>
                    <a:bodyPr/>
                    <a:lstStyle/>
                    <a:p>
                      <a:pPr algn="l" fontAlgn="b"/>
                      <a:r>
                        <a:rPr lang="en-GB" sz="1600" b="0" i="0" u="none" strike="noStrike" dirty="0">
                          <a:solidFill>
                            <a:schemeClr val="tx1">
                              <a:lumMod val="75000"/>
                              <a:lumOff val="25000"/>
                            </a:schemeClr>
                          </a:solidFill>
                          <a:effectLst/>
                          <a:latin typeface="Calibri" panose="020F0502020204030204" pitchFamily="34" charset="0"/>
                        </a:rPr>
                        <a:t>Income</a:t>
                      </a:r>
                    </a:p>
                  </a:txBody>
                  <a:tcPr marL="0" marR="0" marT="0" marB="0" anchor="b">
                    <a:lnL>
                      <a:noFill/>
                    </a:lnL>
                    <a:lnR>
                      <a:noFill/>
                    </a:lnR>
                    <a:lnT w="6350" cap="flat" cmpd="sng" algn="ctr">
                      <a:solidFill>
                        <a:srgbClr val="9BC2E6"/>
                      </a:solidFill>
                      <a:prstDash val="solid"/>
                      <a:round/>
                      <a:headEnd type="none" w="med" len="med"/>
                      <a:tailEnd type="none" w="med" len="med"/>
                    </a:lnT>
                    <a:lnB>
                      <a:noFill/>
                    </a:lnB>
                  </a:tcPr>
                </a:tc>
                <a:tc>
                  <a:txBody>
                    <a:bodyPr/>
                    <a:lstStyle/>
                    <a:p>
                      <a:pPr algn="r" fontAlgn="b"/>
                      <a:r>
                        <a:rPr lang="en-GB" sz="1600" b="0" i="0" u="none" strike="noStrike" dirty="0">
                          <a:solidFill>
                            <a:schemeClr val="tx1">
                              <a:lumMod val="75000"/>
                              <a:lumOff val="25000"/>
                            </a:schemeClr>
                          </a:solidFill>
                          <a:effectLst/>
                          <a:latin typeface="Calibri" panose="020F0502020204030204" pitchFamily="34" charset="0"/>
                        </a:rPr>
                        <a:t>-155,340 </a:t>
                      </a:r>
                    </a:p>
                  </a:txBody>
                  <a:tcPr marL="0" marR="0" marT="0" marB="0" anchor="b">
                    <a:lnL>
                      <a:noFill/>
                    </a:lnL>
                    <a:lnR>
                      <a:noFill/>
                    </a:lnR>
                    <a:lnT w="6350" cap="flat" cmpd="sng" algn="ctr">
                      <a:solidFill>
                        <a:srgbClr val="9BC2E6"/>
                      </a:solidFill>
                      <a:prstDash val="solid"/>
                      <a:round/>
                      <a:headEnd type="none" w="med" len="med"/>
                      <a:tailEnd type="none" w="med" len="med"/>
                    </a:lnT>
                    <a:lnB>
                      <a:noFill/>
                    </a:lnB>
                  </a:tcPr>
                </a:tc>
                <a:tc>
                  <a:txBody>
                    <a:bodyPr/>
                    <a:lstStyle/>
                    <a:p>
                      <a:pPr algn="r" fontAlgn="b"/>
                      <a:r>
                        <a:rPr lang="en-GB" sz="1600" b="0" i="0" u="none" strike="noStrike" dirty="0">
                          <a:solidFill>
                            <a:schemeClr val="tx1">
                              <a:lumMod val="75000"/>
                              <a:lumOff val="25000"/>
                            </a:schemeClr>
                          </a:solidFill>
                          <a:effectLst/>
                          <a:latin typeface="Calibri" panose="020F0502020204030204" pitchFamily="34" charset="0"/>
                        </a:rPr>
                        <a:t>-155,340 </a:t>
                      </a:r>
                    </a:p>
                  </a:txBody>
                  <a:tcPr marL="0" marR="0" marT="0" marB="0" anchor="b">
                    <a:lnL>
                      <a:noFill/>
                    </a:lnL>
                    <a:lnR>
                      <a:noFill/>
                    </a:lnR>
                    <a:lnT w="6350" cap="flat" cmpd="sng" algn="ctr">
                      <a:solidFill>
                        <a:srgbClr val="9BC2E6"/>
                      </a:solidFill>
                      <a:prstDash val="solid"/>
                      <a:round/>
                      <a:headEnd type="none" w="med" len="med"/>
                      <a:tailEnd type="none" w="med" len="med"/>
                    </a:lnT>
                    <a:lnB>
                      <a:noFill/>
                    </a:lnB>
                  </a:tcPr>
                </a:tc>
                <a:tc>
                  <a:txBody>
                    <a:bodyPr/>
                    <a:lstStyle/>
                    <a:p>
                      <a:pPr algn="r" fontAlgn="b"/>
                      <a:r>
                        <a:rPr lang="en-GB" sz="1600" b="0" i="0" u="none" strike="noStrike">
                          <a:solidFill>
                            <a:schemeClr val="tx1">
                              <a:lumMod val="75000"/>
                              <a:lumOff val="25000"/>
                            </a:schemeClr>
                          </a:solidFill>
                          <a:effectLst/>
                          <a:latin typeface="Calibri" panose="020F0502020204030204" pitchFamily="34" charset="0"/>
                        </a:rPr>
                        <a:t>-155,347 </a:t>
                      </a:r>
                    </a:p>
                  </a:txBody>
                  <a:tcPr marL="0" marR="0" marT="0" marB="0" anchor="b">
                    <a:lnL>
                      <a:noFill/>
                    </a:lnL>
                    <a:lnR>
                      <a:noFill/>
                    </a:lnR>
                    <a:lnT w="6350" cap="flat" cmpd="sng" algn="ctr">
                      <a:solidFill>
                        <a:srgbClr val="9BC2E6"/>
                      </a:solidFill>
                      <a:prstDash val="solid"/>
                      <a:round/>
                      <a:headEnd type="none" w="med" len="med"/>
                      <a:tailEnd type="none" w="med" len="med"/>
                    </a:lnT>
                    <a:lnB>
                      <a:noFill/>
                    </a:lnB>
                  </a:tcPr>
                </a:tc>
                <a:tc>
                  <a:txBody>
                    <a:bodyPr/>
                    <a:lstStyle/>
                    <a:p>
                      <a:pPr algn="r" fontAlgn="b"/>
                      <a:r>
                        <a:rPr lang="en-GB" sz="1600" b="0" i="0" u="none" strike="noStrike">
                          <a:solidFill>
                            <a:schemeClr val="tx1">
                              <a:lumMod val="75000"/>
                              <a:lumOff val="25000"/>
                            </a:schemeClr>
                          </a:solidFill>
                          <a:effectLst/>
                          <a:latin typeface="Calibri" panose="020F0502020204030204" pitchFamily="34" charset="0"/>
                        </a:rPr>
                        <a:t>-7 </a:t>
                      </a:r>
                    </a:p>
                  </a:txBody>
                  <a:tcPr marL="0" marR="0" marT="0" marB="0" anchor="b">
                    <a:lnL>
                      <a:noFill/>
                    </a:lnL>
                    <a:lnR>
                      <a:noFill/>
                    </a:lnR>
                    <a:lnT w="6350" cap="flat" cmpd="sng" algn="ctr">
                      <a:solidFill>
                        <a:srgbClr val="9BC2E6"/>
                      </a:solidFill>
                      <a:prstDash val="solid"/>
                      <a:round/>
                      <a:headEnd type="none" w="med" len="med"/>
                      <a:tailEnd type="none" w="med" len="med"/>
                    </a:lnT>
                    <a:lnB>
                      <a:noFill/>
                    </a:lnB>
                  </a:tcPr>
                </a:tc>
                <a:extLst>
                  <a:ext uri="{0D108BD9-81ED-4DB2-BD59-A6C34878D82A}">
                    <a16:rowId xmlns:a16="http://schemas.microsoft.com/office/drawing/2014/main" val="2565956530"/>
                  </a:ext>
                </a:extLst>
              </a:tr>
              <a:tr h="283622">
                <a:tc>
                  <a:txBody>
                    <a:bodyPr/>
                    <a:lstStyle/>
                    <a:p>
                      <a:pPr algn="l" fontAlgn="b"/>
                      <a:r>
                        <a:rPr lang="en-GB" sz="1600" b="0" i="0" u="none" strike="noStrike">
                          <a:solidFill>
                            <a:schemeClr val="tx1">
                              <a:lumMod val="75000"/>
                              <a:lumOff val="25000"/>
                            </a:schemeClr>
                          </a:solidFill>
                          <a:effectLst/>
                          <a:latin typeface="Calibri" panose="020F0502020204030204" pitchFamily="34" charset="0"/>
                        </a:rPr>
                        <a:t>Pay</a:t>
                      </a:r>
                    </a:p>
                  </a:txBody>
                  <a:tcPr marL="0" marR="0" marT="0" marB="0" anchor="b">
                    <a:lnL>
                      <a:noFill/>
                    </a:lnL>
                    <a:lnR>
                      <a:noFill/>
                    </a:lnR>
                    <a:lnT>
                      <a:noFill/>
                    </a:lnT>
                    <a:lnB>
                      <a:noFill/>
                    </a:lnB>
                  </a:tcPr>
                </a:tc>
                <a:tc>
                  <a:txBody>
                    <a:bodyPr/>
                    <a:lstStyle/>
                    <a:p>
                      <a:pPr algn="r" fontAlgn="b"/>
                      <a:r>
                        <a:rPr lang="en-GB" sz="1600" b="0" i="0" u="none" strike="noStrike">
                          <a:solidFill>
                            <a:schemeClr val="tx1">
                              <a:lumMod val="75000"/>
                              <a:lumOff val="25000"/>
                            </a:schemeClr>
                          </a:solidFill>
                          <a:effectLst/>
                          <a:latin typeface="Calibri" panose="020F0502020204030204" pitchFamily="34" charset="0"/>
                        </a:rPr>
                        <a:t>96,288 </a:t>
                      </a:r>
                    </a:p>
                  </a:txBody>
                  <a:tcPr marL="0" marR="0" marT="0" marB="0" anchor="b">
                    <a:lnL>
                      <a:noFill/>
                    </a:lnL>
                    <a:lnR>
                      <a:noFill/>
                    </a:lnR>
                    <a:lnT>
                      <a:noFill/>
                    </a:lnT>
                    <a:lnB>
                      <a:noFill/>
                    </a:lnB>
                  </a:tcPr>
                </a:tc>
                <a:tc>
                  <a:txBody>
                    <a:bodyPr/>
                    <a:lstStyle/>
                    <a:p>
                      <a:pPr algn="r" fontAlgn="b"/>
                      <a:r>
                        <a:rPr lang="en-GB" sz="1600" b="0" i="0" u="none" strike="noStrike" dirty="0">
                          <a:solidFill>
                            <a:schemeClr val="tx1">
                              <a:lumMod val="75000"/>
                              <a:lumOff val="25000"/>
                            </a:schemeClr>
                          </a:solidFill>
                          <a:effectLst/>
                          <a:latin typeface="Calibri" panose="020F0502020204030204" pitchFamily="34" charset="0"/>
                        </a:rPr>
                        <a:t>96,288 </a:t>
                      </a:r>
                    </a:p>
                  </a:txBody>
                  <a:tcPr marL="0" marR="0" marT="0" marB="0" anchor="b">
                    <a:lnL>
                      <a:noFill/>
                    </a:lnL>
                    <a:lnR>
                      <a:noFill/>
                    </a:lnR>
                    <a:lnT>
                      <a:noFill/>
                    </a:lnT>
                    <a:lnB>
                      <a:noFill/>
                    </a:lnB>
                  </a:tcPr>
                </a:tc>
                <a:tc>
                  <a:txBody>
                    <a:bodyPr/>
                    <a:lstStyle/>
                    <a:p>
                      <a:pPr algn="r" fontAlgn="b"/>
                      <a:r>
                        <a:rPr lang="en-GB" sz="1600" b="0" i="0" u="none" strike="noStrike" dirty="0">
                          <a:solidFill>
                            <a:schemeClr val="tx1">
                              <a:lumMod val="75000"/>
                              <a:lumOff val="25000"/>
                            </a:schemeClr>
                          </a:solidFill>
                          <a:effectLst/>
                          <a:latin typeface="Calibri" panose="020F0502020204030204" pitchFamily="34" charset="0"/>
                        </a:rPr>
                        <a:t>94,266 </a:t>
                      </a:r>
                    </a:p>
                  </a:txBody>
                  <a:tcPr marL="0" marR="0" marT="0" marB="0" anchor="b">
                    <a:lnL>
                      <a:noFill/>
                    </a:lnL>
                    <a:lnR>
                      <a:noFill/>
                    </a:lnR>
                    <a:lnT>
                      <a:noFill/>
                    </a:lnT>
                    <a:lnB>
                      <a:noFill/>
                    </a:lnB>
                  </a:tcPr>
                </a:tc>
                <a:tc>
                  <a:txBody>
                    <a:bodyPr/>
                    <a:lstStyle/>
                    <a:p>
                      <a:pPr algn="r" fontAlgn="b"/>
                      <a:r>
                        <a:rPr lang="en-GB" sz="1600" b="0" i="0" u="none" strike="noStrike">
                          <a:solidFill>
                            <a:schemeClr val="tx1">
                              <a:lumMod val="75000"/>
                              <a:lumOff val="25000"/>
                            </a:schemeClr>
                          </a:solidFill>
                          <a:effectLst/>
                          <a:latin typeface="Calibri" panose="020F0502020204030204" pitchFamily="34" charset="0"/>
                        </a:rPr>
                        <a:t>-2,022 </a:t>
                      </a:r>
                    </a:p>
                  </a:txBody>
                  <a:tcPr marL="0" marR="0" marT="0" marB="0" anchor="b">
                    <a:lnL>
                      <a:noFill/>
                    </a:lnL>
                    <a:lnR>
                      <a:noFill/>
                    </a:lnR>
                    <a:lnT>
                      <a:noFill/>
                    </a:lnT>
                    <a:lnB>
                      <a:noFill/>
                    </a:lnB>
                  </a:tcPr>
                </a:tc>
                <a:extLst>
                  <a:ext uri="{0D108BD9-81ED-4DB2-BD59-A6C34878D82A}">
                    <a16:rowId xmlns:a16="http://schemas.microsoft.com/office/drawing/2014/main" val="745985796"/>
                  </a:ext>
                </a:extLst>
              </a:tr>
              <a:tr h="283622">
                <a:tc>
                  <a:txBody>
                    <a:bodyPr/>
                    <a:lstStyle/>
                    <a:p>
                      <a:pPr algn="l" fontAlgn="b"/>
                      <a:r>
                        <a:rPr lang="en-GB" sz="1600" b="0" i="0" u="none" strike="noStrike">
                          <a:solidFill>
                            <a:schemeClr val="tx1">
                              <a:lumMod val="75000"/>
                              <a:lumOff val="25000"/>
                            </a:schemeClr>
                          </a:solidFill>
                          <a:effectLst/>
                          <a:latin typeface="Calibri" panose="020F0502020204030204" pitchFamily="34" charset="0"/>
                        </a:rPr>
                        <a:t>Non Pay</a:t>
                      </a:r>
                    </a:p>
                  </a:txBody>
                  <a:tcPr marL="0" marR="0" marT="0" marB="0" anchor="b">
                    <a:lnL>
                      <a:noFill/>
                    </a:lnL>
                    <a:lnR>
                      <a:noFill/>
                    </a:lnR>
                    <a:lnT>
                      <a:noFill/>
                    </a:lnT>
                    <a:lnB w="6350" cap="flat" cmpd="sng" algn="ctr">
                      <a:solidFill>
                        <a:srgbClr val="9BC2E6"/>
                      </a:solidFill>
                      <a:prstDash val="solid"/>
                      <a:round/>
                      <a:headEnd type="none" w="med" len="med"/>
                      <a:tailEnd type="none" w="med" len="med"/>
                    </a:lnB>
                  </a:tcPr>
                </a:tc>
                <a:tc>
                  <a:txBody>
                    <a:bodyPr/>
                    <a:lstStyle/>
                    <a:p>
                      <a:pPr algn="r" fontAlgn="b"/>
                      <a:r>
                        <a:rPr lang="en-GB" sz="1600" b="0" i="0" u="none" strike="noStrike">
                          <a:solidFill>
                            <a:schemeClr val="tx1">
                              <a:lumMod val="75000"/>
                              <a:lumOff val="25000"/>
                            </a:schemeClr>
                          </a:solidFill>
                          <a:effectLst/>
                          <a:latin typeface="Calibri" panose="020F0502020204030204" pitchFamily="34" charset="0"/>
                        </a:rPr>
                        <a:t>59,052 </a:t>
                      </a:r>
                    </a:p>
                  </a:txBody>
                  <a:tcPr marL="0" marR="0" marT="0" marB="0" anchor="b">
                    <a:lnL>
                      <a:noFill/>
                    </a:lnL>
                    <a:lnR>
                      <a:noFill/>
                    </a:lnR>
                    <a:lnT>
                      <a:noFill/>
                    </a:lnT>
                    <a:lnB w="6350" cap="flat" cmpd="sng" algn="ctr">
                      <a:solidFill>
                        <a:srgbClr val="9BC2E6"/>
                      </a:solidFill>
                      <a:prstDash val="solid"/>
                      <a:round/>
                      <a:headEnd type="none" w="med" len="med"/>
                      <a:tailEnd type="none" w="med" len="med"/>
                    </a:lnB>
                  </a:tcPr>
                </a:tc>
                <a:tc>
                  <a:txBody>
                    <a:bodyPr/>
                    <a:lstStyle/>
                    <a:p>
                      <a:pPr algn="r" fontAlgn="b"/>
                      <a:r>
                        <a:rPr lang="en-GB" sz="1600" b="0" i="0" u="none" strike="noStrike">
                          <a:solidFill>
                            <a:schemeClr val="tx1">
                              <a:lumMod val="75000"/>
                              <a:lumOff val="25000"/>
                            </a:schemeClr>
                          </a:solidFill>
                          <a:effectLst/>
                          <a:latin typeface="Calibri" panose="020F0502020204030204" pitchFamily="34" charset="0"/>
                        </a:rPr>
                        <a:t>59,052 </a:t>
                      </a:r>
                    </a:p>
                  </a:txBody>
                  <a:tcPr marL="0" marR="0" marT="0" marB="0" anchor="b">
                    <a:lnL>
                      <a:noFill/>
                    </a:lnL>
                    <a:lnR>
                      <a:noFill/>
                    </a:lnR>
                    <a:lnT>
                      <a:noFill/>
                    </a:lnT>
                    <a:lnB w="6350" cap="flat" cmpd="sng" algn="ctr">
                      <a:solidFill>
                        <a:srgbClr val="9BC2E6"/>
                      </a:solidFill>
                      <a:prstDash val="solid"/>
                      <a:round/>
                      <a:headEnd type="none" w="med" len="med"/>
                      <a:tailEnd type="none" w="med" len="med"/>
                    </a:lnB>
                  </a:tcPr>
                </a:tc>
                <a:tc>
                  <a:txBody>
                    <a:bodyPr/>
                    <a:lstStyle/>
                    <a:p>
                      <a:pPr algn="r" fontAlgn="b"/>
                      <a:r>
                        <a:rPr lang="en-GB" sz="1600" b="0" i="0" u="none" strike="noStrike" dirty="0">
                          <a:solidFill>
                            <a:schemeClr val="tx1">
                              <a:lumMod val="75000"/>
                              <a:lumOff val="25000"/>
                            </a:schemeClr>
                          </a:solidFill>
                          <a:effectLst/>
                          <a:latin typeface="Calibri" panose="020F0502020204030204" pitchFamily="34" charset="0"/>
                        </a:rPr>
                        <a:t>61,040 </a:t>
                      </a:r>
                    </a:p>
                  </a:txBody>
                  <a:tcPr marL="0" marR="0" marT="0" marB="0" anchor="b">
                    <a:lnL>
                      <a:noFill/>
                    </a:lnL>
                    <a:lnR>
                      <a:noFill/>
                    </a:lnR>
                    <a:lnT>
                      <a:noFill/>
                    </a:lnT>
                    <a:lnB w="6350" cap="flat" cmpd="sng" algn="ctr">
                      <a:solidFill>
                        <a:srgbClr val="9BC2E6"/>
                      </a:solidFill>
                      <a:prstDash val="solid"/>
                      <a:round/>
                      <a:headEnd type="none" w="med" len="med"/>
                      <a:tailEnd type="none" w="med" len="med"/>
                    </a:lnB>
                  </a:tcPr>
                </a:tc>
                <a:tc>
                  <a:txBody>
                    <a:bodyPr/>
                    <a:lstStyle/>
                    <a:p>
                      <a:pPr algn="r" fontAlgn="b"/>
                      <a:r>
                        <a:rPr lang="en-GB" sz="1600" b="0" i="0" u="none" strike="noStrike" dirty="0">
                          <a:solidFill>
                            <a:schemeClr val="tx1">
                              <a:lumMod val="75000"/>
                              <a:lumOff val="25000"/>
                            </a:schemeClr>
                          </a:solidFill>
                          <a:effectLst/>
                          <a:latin typeface="Calibri" panose="020F0502020204030204" pitchFamily="34" charset="0"/>
                        </a:rPr>
                        <a:t>1,987 </a:t>
                      </a:r>
                    </a:p>
                  </a:txBody>
                  <a:tcPr marL="0" marR="0" marT="0" marB="0" anchor="b">
                    <a:lnL>
                      <a:noFill/>
                    </a:lnL>
                    <a:lnR>
                      <a:noFill/>
                    </a:lnR>
                    <a:lnT>
                      <a:noFill/>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2055967635"/>
                  </a:ext>
                </a:extLst>
              </a:tr>
              <a:tr h="283622">
                <a:tc>
                  <a:txBody>
                    <a:bodyPr/>
                    <a:lstStyle/>
                    <a:p>
                      <a:pPr algn="l" fontAlgn="b"/>
                      <a:r>
                        <a:rPr lang="en-GB" sz="1600" b="1" i="0" u="none" strike="noStrike">
                          <a:solidFill>
                            <a:schemeClr val="tx1">
                              <a:lumMod val="75000"/>
                              <a:lumOff val="25000"/>
                            </a:schemeClr>
                          </a:solidFill>
                          <a:effectLst/>
                          <a:latin typeface="Calibri" panose="020F0502020204030204" pitchFamily="34" charset="0"/>
                        </a:rPr>
                        <a:t>Grand Total</a:t>
                      </a:r>
                    </a:p>
                  </a:txBody>
                  <a:tcPr marL="0" marR="0" marT="0" marB="0" anchor="b">
                    <a:lnL>
                      <a:noFill/>
                    </a:lnL>
                    <a:lnR>
                      <a:noFill/>
                    </a:lnR>
                    <a:lnT w="6350" cap="flat" cmpd="sng" algn="ctr">
                      <a:solidFill>
                        <a:srgbClr val="9BC2E6"/>
                      </a:solidFill>
                      <a:prstDash val="solid"/>
                      <a:round/>
                      <a:headEnd type="none" w="med" len="med"/>
                      <a:tailEnd type="none" w="med" len="med"/>
                    </a:lnT>
                    <a:lnB>
                      <a:noFill/>
                    </a:lnB>
                    <a:solidFill>
                      <a:srgbClr val="DDEBF7"/>
                    </a:solidFill>
                  </a:tcPr>
                </a:tc>
                <a:tc>
                  <a:txBody>
                    <a:bodyPr/>
                    <a:lstStyle/>
                    <a:p>
                      <a:pPr algn="r" fontAlgn="b"/>
                      <a:r>
                        <a:rPr lang="en-GB" sz="1600" b="1" i="0" u="none" strike="noStrike">
                          <a:solidFill>
                            <a:schemeClr val="tx1">
                              <a:lumMod val="75000"/>
                              <a:lumOff val="25000"/>
                            </a:schemeClr>
                          </a:solidFill>
                          <a:effectLst/>
                          <a:latin typeface="Calibri" panose="020F0502020204030204" pitchFamily="34" charset="0"/>
                        </a:rPr>
                        <a:t>0 </a:t>
                      </a:r>
                    </a:p>
                  </a:txBody>
                  <a:tcPr marL="0" marR="0" marT="0" marB="0" anchor="b">
                    <a:lnL>
                      <a:noFill/>
                    </a:lnL>
                    <a:lnR>
                      <a:noFill/>
                    </a:lnR>
                    <a:lnT w="6350" cap="flat" cmpd="sng" algn="ctr">
                      <a:solidFill>
                        <a:srgbClr val="9BC2E6"/>
                      </a:solidFill>
                      <a:prstDash val="solid"/>
                      <a:round/>
                      <a:headEnd type="none" w="med" len="med"/>
                      <a:tailEnd type="none" w="med" len="med"/>
                    </a:lnT>
                    <a:lnB>
                      <a:noFill/>
                    </a:lnB>
                    <a:solidFill>
                      <a:srgbClr val="DDEBF7"/>
                    </a:solidFill>
                  </a:tcPr>
                </a:tc>
                <a:tc>
                  <a:txBody>
                    <a:bodyPr/>
                    <a:lstStyle/>
                    <a:p>
                      <a:pPr algn="r" fontAlgn="b"/>
                      <a:r>
                        <a:rPr lang="en-GB" sz="1600" b="1" i="0" u="none" strike="noStrike">
                          <a:solidFill>
                            <a:schemeClr val="tx1">
                              <a:lumMod val="75000"/>
                              <a:lumOff val="25000"/>
                            </a:schemeClr>
                          </a:solidFill>
                          <a:effectLst/>
                          <a:latin typeface="Calibri" panose="020F0502020204030204" pitchFamily="34" charset="0"/>
                        </a:rPr>
                        <a:t>0 </a:t>
                      </a:r>
                    </a:p>
                  </a:txBody>
                  <a:tcPr marL="0" marR="0" marT="0" marB="0" anchor="b">
                    <a:lnL>
                      <a:noFill/>
                    </a:lnL>
                    <a:lnR>
                      <a:noFill/>
                    </a:lnR>
                    <a:lnT w="6350" cap="flat" cmpd="sng" algn="ctr">
                      <a:solidFill>
                        <a:srgbClr val="9BC2E6"/>
                      </a:solidFill>
                      <a:prstDash val="solid"/>
                      <a:round/>
                      <a:headEnd type="none" w="med" len="med"/>
                      <a:tailEnd type="none" w="med" len="med"/>
                    </a:lnT>
                    <a:lnB>
                      <a:noFill/>
                    </a:lnB>
                    <a:solidFill>
                      <a:srgbClr val="DDEBF7"/>
                    </a:solidFill>
                  </a:tcPr>
                </a:tc>
                <a:tc>
                  <a:txBody>
                    <a:bodyPr/>
                    <a:lstStyle/>
                    <a:p>
                      <a:pPr algn="r" fontAlgn="b"/>
                      <a:r>
                        <a:rPr lang="en-GB" sz="1600" b="1" i="0" u="none" strike="noStrike">
                          <a:solidFill>
                            <a:schemeClr val="tx1">
                              <a:lumMod val="75000"/>
                              <a:lumOff val="25000"/>
                            </a:schemeClr>
                          </a:solidFill>
                          <a:effectLst/>
                          <a:latin typeface="Calibri" panose="020F0502020204030204" pitchFamily="34" charset="0"/>
                        </a:rPr>
                        <a:t>-42 </a:t>
                      </a:r>
                    </a:p>
                  </a:txBody>
                  <a:tcPr marL="0" marR="0" marT="0" marB="0" anchor="b">
                    <a:lnL>
                      <a:noFill/>
                    </a:lnL>
                    <a:lnR>
                      <a:noFill/>
                    </a:lnR>
                    <a:lnT w="6350" cap="flat" cmpd="sng" algn="ctr">
                      <a:solidFill>
                        <a:srgbClr val="9BC2E6"/>
                      </a:solidFill>
                      <a:prstDash val="solid"/>
                      <a:round/>
                      <a:headEnd type="none" w="med" len="med"/>
                      <a:tailEnd type="none" w="med" len="med"/>
                    </a:lnT>
                    <a:lnB>
                      <a:noFill/>
                    </a:lnB>
                    <a:solidFill>
                      <a:srgbClr val="DDEBF7"/>
                    </a:solidFill>
                  </a:tcPr>
                </a:tc>
                <a:tc>
                  <a:txBody>
                    <a:bodyPr/>
                    <a:lstStyle/>
                    <a:p>
                      <a:pPr algn="r" fontAlgn="b"/>
                      <a:r>
                        <a:rPr lang="en-GB" sz="1600" b="1" i="0" u="none" strike="noStrike" dirty="0">
                          <a:solidFill>
                            <a:schemeClr val="tx1">
                              <a:lumMod val="75000"/>
                              <a:lumOff val="25000"/>
                            </a:schemeClr>
                          </a:solidFill>
                          <a:effectLst/>
                          <a:latin typeface="Calibri" panose="020F0502020204030204" pitchFamily="34" charset="0"/>
                        </a:rPr>
                        <a:t>-42 </a:t>
                      </a:r>
                    </a:p>
                  </a:txBody>
                  <a:tcPr marL="0" marR="0" marT="0" marB="0" anchor="b">
                    <a:lnL>
                      <a:noFill/>
                    </a:lnL>
                    <a:lnR>
                      <a:noFill/>
                    </a:lnR>
                    <a:lnT w="6350" cap="flat" cmpd="sng" algn="ctr">
                      <a:solidFill>
                        <a:srgbClr val="9BC2E6"/>
                      </a:solidFill>
                      <a:prstDash val="solid"/>
                      <a:round/>
                      <a:headEnd type="none" w="med" len="med"/>
                      <a:tailEnd type="none" w="med" len="med"/>
                    </a:lnT>
                    <a:lnB>
                      <a:noFill/>
                    </a:lnB>
                    <a:solidFill>
                      <a:srgbClr val="DDEBF7"/>
                    </a:solidFill>
                  </a:tcPr>
                </a:tc>
                <a:extLst>
                  <a:ext uri="{0D108BD9-81ED-4DB2-BD59-A6C34878D82A}">
                    <a16:rowId xmlns:a16="http://schemas.microsoft.com/office/drawing/2014/main" val="324727822"/>
                  </a:ext>
                </a:extLst>
              </a:tr>
            </a:tbl>
          </a:graphicData>
        </a:graphic>
      </p:graphicFrame>
      <p:sp>
        <p:nvSpPr>
          <p:cNvPr id="27" name="TextBox 26"/>
          <p:cNvSpPr txBox="1"/>
          <p:nvPr/>
        </p:nvSpPr>
        <p:spPr>
          <a:xfrm>
            <a:off x="477923" y="978736"/>
            <a:ext cx="8515157" cy="400110"/>
          </a:xfrm>
          <a:prstGeom prst="rect">
            <a:avLst/>
          </a:prstGeom>
          <a:noFill/>
        </p:spPr>
        <p:txBody>
          <a:bodyPr wrap="square" rtlCol="0">
            <a:spAutoFit/>
          </a:bodyPr>
          <a:lstStyle/>
          <a:p>
            <a:r>
              <a:rPr lang="en-GB" sz="2000" b="0" i="0" dirty="0" smtClean="0">
                <a:solidFill>
                  <a:srgbClr val="E03882"/>
                </a:solidFill>
                <a:latin typeface="Ubuntu" charset="0"/>
                <a:ea typeface="Ubuntu" charset="0"/>
                <a:cs typeface="Ubuntu" charset="0"/>
              </a:rPr>
              <a:t>Overview of Financial Performance - 2019/20</a:t>
            </a:r>
          </a:p>
        </p:txBody>
      </p:sp>
      <p:sp>
        <p:nvSpPr>
          <p:cNvPr id="17" name="Right Arrow 16">
            <a:hlinkClick r:id="rId2" action="ppaction://hlinksldjump"/>
          </p:cNvPr>
          <p:cNvSpPr/>
          <p:nvPr/>
        </p:nvSpPr>
        <p:spPr>
          <a:xfrm>
            <a:off x="11496583" y="224037"/>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Arrow 20">
            <a:hlinkClick r:id="rId3" action="ppaction://hlinksldjump"/>
          </p:cNvPr>
          <p:cNvSpPr/>
          <p:nvPr/>
        </p:nvSpPr>
        <p:spPr>
          <a:xfrm rot="32400000">
            <a:off x="11002947" y="225626"/>
            <a:ext cx="319596" cy="307777"/>
          </a:xfrm>
          <a:prstGeom prst="rightArrow">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8582297" y="214637"/>
            <a:ext cx="1634400" cy="96665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ontent Placeholder 4"/>
          <p:cNvSpPr>
            <a:spLocks noGrp="1"/>
          </p:cNvSpPr>
          <p:nvPr>
            <p:ph sz="quarter" idx="14"/>
          </p:nvPr>
        </p:nvSpPr>
        <p:spPr>
          <a:xfrm>
            <a:off x="8449341" y="379515"/>
            <a:ext cx="1931040" cy="184666"/>
          </a:xfrm>
        </p:spPr>
        <p:txBody>
          <a:bodyPr/>
          <a:lstStyle/>
          <a:p>
            <a:pPr marL="0" indent="0" algn="ctr">
              <a:buNone/>
            </a:pPr>
            <a:r>
              <a:rPr lang="en-GB" sz="1200" b="1" dirty="0" smtClean="0">
                <a:solidFill>
                  <a:schemeClr val="bg1"/>
                </a:solidFill>
                <a:latin typeface="Ubuntu"/>
              </a:rPr>
              <a:t>Return to overview</a:t>
            </a:r>
            <a:endParaRPr lang="en-GB" sz="1200" b="1" dirty="0">
              <a:solidFill>
                <a:schemeClr val="bg1"/>
              </a:solidFill>
              <a:latin typeface="Ubuntu"/>
            </a:endParaRPr>
          </a:p>
        </p:txBody>
      </p:sp>
      <p:sp>
        <p:nvSpPr>
          <p:cNvPr id="29" name="Rectangle 28">
            <a:hlinkClick r:id="rId4" action="ppaction://hlinksldjump"/>
          </p:cNvPr>
          <p:cNvSpPr/>
          <p:nvPr/>
        </p:nvSpPr>
        <p:spPr>
          <a:xfrm>
            <a:off x="8602593" y="196595"/>
            <a:ext cx="1634400"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hlinkClick r:id="rId5" action="ppaction://hlinksldjump"/>
          </p:cNvPr>
          <p:cNvSpPr/>
          <p:nvPr/>
        </p:nvSpPr>
        <p:spPr>
          <a:xfrm>
            <a:off x="3451434" y="210678"/>
            <a:ext cx="1632858" cy="4758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11851690" y="6480700"/>
            <a:ext cx="417250" cy="307777"/>
          </a:xfrm>
          <a:prstGeom prst="rect">
            <a:avLst/>
          </a:prstGeom>
          <a:noFill/>
        </p:spPr>
        <p:txBody>
          <a:bodyPr wrap="square" rtlCol="0">
            <a:spAutoFit/>
          </a:bodyPr>
          <a:lstStyle/>
          <a:p>
            <a:r>
              <a:rPr lang="en-GB" sz="1400" dirty="0">
                <a:solidFill>
                  <a:schemeClr val="bg1"/>
                </a:solidFill>
                <a:latin typeface="Ubuntu" charset="0"/>
                <a:ea typeface="Ubuntu" charset="0"/>
                <a:cs typeface="Ubuntu" charset="0"/>
              </a:rPr>
              <a:t>9</a:t>
            </a:r>
            <a:endParaRPr lang="en-GB" sz="3000" b="0" i="0" dirty="0" smtClean="0">
              <a:solidFill>
                <a:schemeClr val="bg1"/>
              </a:solidFill>
              <a:latin typeface="Ubuntu" charset="0"/>
              <a:ea typeface="Ubuntu" charset="0"/>
              <a:cs typeface="Ubuntu" charset="0"/>
            </a:endParaRPr>
          </a:p>
        </p:txBody>
      </p:sp>
    </p:spTree>
    <p:extLst>
      <p:ext uri="{BB962C8B-B14F-4D97-AF65-F5344CB8AC3E}">
        <p14:creationId xmlns:p14="http://schemas.microsoft.com/office/powerpoint/2010/main" val="593771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ublic Health Wales Theme">
      <a:dk1>
        <a:srgbClr val="000000"/>
      </a:dk1>
      <a:lt1>
        <a:srgbClr val="FFFFFF"/>
      </a:lt1>
      <a:dk2>
        <a:srgbClr val="324F82"/>
      </a:dk2>
      <a:lt2>
        <a:srgbClr val="E7E6E6"/>
      </a:lt2>
      <a:accent1>
        <a:srgbClr val="324F82"/>
      </a:accent1>
      <a:accent2>
        <a:srgbClr val="28B8CE"/>
      </a:accent2>
      <a:accent3>
        <a:srgbClr val="4FB9AB"/>
      </a:accent3>
      <a:accent4>
        <a:srgbClr val="F8C402"/>
      </a:accent4>
      <a:accent5>
        <a:srgbClr val="DF3782"/>
      </a:accent5>
      <a:accent6>
        <a:srgbClr val="70AD47"/>
      </a:accent6>
      <a:hlink>
        <a:srgbClr val="28B8CE"/>
      </a:hlink>
      <a:folHlink>
        <a:srgbClr val="DF378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3000" b="0" i="0" dirty="0" smtClean="0">
            <a:solidFill>
              <a:schemeClr val="bg1"/>
            </a:solidFill>
            <a:latin typeface="Ubuntu" charset="0"/>
            <a:ea typeface="Ubuntu" charset="0"/>
            <a:cs typeface="Ubuntu" charset="0"/>
          </a:defRPr>
        </a:defPPr>
      </a:lstStyle>
    </a:txDef>
  </a:objectDefaults>
  <a:extraClrSchemeLst/>
  <a:extLst>
    <a:ext uri="{05A4C25C-085E-4340-85A3-A5531E510DB2}">
      <thm15:themeFamily xmlns:thm15="http://schemas.microsoft.com/office/thememl/2012/main" name="PHW PPT Template" id="{CF5567AB-625C-CB4D-8AD5-4A60DD3D97F6}" vid="{EBA284EE-FC4C-2544-8931-2A4AC163670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4611</TotalTime>
  <Words>2142</Words>
  <Application>Microsoft Office PowerPoint</Application>
  <PresentationFormat>Widescreen</PresentationFormat>
  <Paragraphs>310</Paragraphs>
  <Slides>23</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3" baseType="lpstr">
      <vt:lpstr>Arial</vt:lpstr>
      <vt:lpstr>Calibri</vt:lpstr>
      <vt:lpstr>Courier New</vt:lpstr>
      <vt:lpstr>Symbol</vt:lpstr>
      <vt:lpstr>Times New Roman</vt:lpstr>
      <vt:lpstr>Ubuntu</vt:lpstr>
      <vt:lpstr>Ubuntu Light</vt:lpstr>
      <vt:lpstr>Verdana</vt:lpstr>
      <vt:lpstr>Office Theme</vt:lpstr>
      <vt:lpstr>Worksheet</vt:lpstr>
      <vt:lpstr>Integrated Performance Report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Cadywould</dc:creator>
  <cp:lastModifiedBy>Ioan Francis</cp:lastModifiedBy>
  <cp:revision>174</cp:revision>
  <cp:lastPrinted>2018-02-28T08:37:13Z</cp:lastPrinted>
  <dcterms:created xsi:type="dcterms:W3CDTF">2017-10-31T10:35:26Z</dcterms:created>
  <dcterms:modified xsi:type="dcterms:W3CDTF">2020-04-28T12:02:48Z</dcterms:modified>
</cp:coreProperties>
</file>