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84" r:id="rId2"/>
    <p:sldId id="291" r:id="rId3"/>
    <p:sldId id="295" r:id="rId4"/>
    <p:sldId id="296" r:id="rId5"/>
    <p:sldId id="309" r:id="rId6"/>
    <p:sldId id="290" r:id="rId7"/>
    <p:sldId id="278" r:id="rId8"/>
    <p:sldId id="302" r:id="rId9"/>
    <p:sldId id="311" r:id="rId10"/>
    <p:sldId id="304" r:id="rId11"/>
    <p:sldId id="303" r:id="rId12"/>
    <p:sldId id="266" r:id="rId13"/>
    <p:sldId id="310" r:id="rId14"/>
    <p:sldId id="286" r:id="rId15"/>
    <p:sldId id="301" r:id="rId16"/>
    <p:sldId id="277" r:id="rId17"/>
    <p:sldId id="282" r:id="rId18"/>
    <p:sldId id="283" r:id="rId19"/>
    <p:sldId id="297" r:id="rId20"/>
    <p:sldId id="298" r:id="rId21"/>
    <p:sldId id="294" r:id="rId22"/>
    <p:sldId id="307" r:id="rId23"/>
    <p:sldId id="308" r:id="rId2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 Francis" initials="IF" lastIdx="2" clrIdx="0">
    <p:extLst>
      <p:ext uri="{19B8F6BF-5375-455C-9EA6-DF929625EA0E}">
        <p15:presenceInfo xmlns:p15="http://schemas.microsoft.com/office/powerpoint/2012/main" userId="S-1-5-21-978635462-3828570294-627434887-2616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B9B"/>
    <a:srgbClr val="324F82"/>
    <a:srgbClr val="4FB9AB"/>
    <a:srgbClr val="E03882"/>
    <a:srgbClr val="28B8CE"/>
    <a:srgbClr val="F9C402"/>
    <a:srgbClr val="F8C4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12" autoAdjust="0"/>
    <p:restoredTop sz="94343" autoAdjust="0"/>
  </p:normalViewPr>
  <p:slideViewPr>
    <p:cSldViewPr snapToGrid="0" snapToObjects="1" showGuides="1">
      <p:cViewPr varScale="1">
        <p:scale>
          <a:sx n="86" d="100"/>
          <a:sy n="86" d="100"/>
        </p:scale>
        <p:origin x="787"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o120106\AppData\Local\Microsoft\Windows\INetCache\Content.Outlook\6XN5PLI9\Agency%20Data%20MAY%2020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242139859364739E-3"/>
          <c:y val="9.0149580423369579E-4"/>
          <c:w val="0.99797578601406356"/>
          <c:h val="0.78601948559685453"/>
        </c:manualLayout>
      </c:layout>
      <c:lineChart>
        <c:grouping val="standard"/>
        <c:varyColors val="0"/>
        <c:ser>
          <c:idx val="0"/>
          <c:order val="0"/>
          <c:tx>
            <c:strRef>
              <c:f>'Agency Spend'!$B$7</c:f>
              <c:strCache>
                <c:ptCount val="1"/>
                <c:pt idx="0">
                  <c:v>£,000s</c:v>
                </c:pt>
              </c:strCache>
            </c:strRef>
          </c:tx>
          <c:spPr>
            <a:ln w="28575" cap="rnd">
              <a:solidFill>
                <a:srgbClr val="324F82"/>
              </a:solidFill>
              <a:round/>
            </a:ln>
            <a:effectLst/>
          </c:spPr>
          <c:marker>
            <c:symbol val="none"/>
          </c:marker>
          <c:dLbls>
            <c:dLbl>
              <c:idx val="0"/>
              <c:layout>
                <c:manualLayout>
                  <c:x val="-5.533730461960127E-2"/>
                  <c:y val="-2.4238268794609535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EEB1-4362-9113-8C96B4384F62}"/>
                </c:ext>
              </c:extLst>
            </c:dLbl>
            <c:dLbl>
              <c:idx val="1"/>
              <c:layout>
                <c:manualLayout>
                  <c:x val="-5.7504510099665812E-2"/>
                  <c:y val="-2.881259717250614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EEB1-4362-9113-8C96B4384F62}"/>
                </c:ext>
              </c:extLst>
            </c:dLbl>
            <c:dLbl>
              <c:idx val="2"/>
              <c:layout>
                <c:manualLayout>
                  <c:x val="-5.4850154551860791E-2"/>
                  <c:y val="-2.62251871135698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EEB1-4362-9113-8C96B4384F62}"/>
                </c:ext>
              </c:extLst>
            </c:dLbl>
            <c:dLbl>
              <c:idx val="3"/>
              <c:layout>
                <c:manualLayout>
                  <c:x val="-3.2936092744705221E-2"/>
                  <c:y val="-3.0543082746477893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EEB1-4362-9113-8C96B4384F62}"/>
                </c:ext>
              </c:extLst>
            </c:dLbl>
            <c:dLbl>
              <c:idx val="4"/>
              <c:layout>
                <c:manualLayout>
                  <c:x val="-4.1531570718173587E-2"/>
                  <c:y val="3.7278995088217311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EEB1-4362-9113-8C96B4384F62}"/>
                </c:ext>
              </c:extLst>
            </c:dLbl>
            <c:dLbl>
              <c:idx val="5"/>
              <c:layout>
                <c:manualLayout>
                  <c:x val="-5.2195935449523966E-2"/>
                  <c:y val="-3.693959442215853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EEB1-4362-9113-8C96B4384F62}"/>
                </c:ext>
              </c:extLst>
            </c:dLbl>
            <c:dLbl>
              <c:idx val="6"/>
              <c:layout>
                <c:manualLayout>
                  <c:x val="-3.4042835478242252E-2"/>
                  <c:y val="-4.4728541988328187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EEB1-4362-9113-8C96B4384F62}"/>
                </c:ext>
              </c:extLst>
            </c:dLbl>
            <c:dLbl>
              <c:idx val="7"/>
              <c:layout>
                <c:manualLayout>
                  <c:x val="-5.744046617450746E-2"/>
                  <c:y val="3.2923672126405526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EEB1-4362-9113-8C96B4384F62}"/>
                </c:ext>
              </c:extLst>
            </c:dLbl>
            <c:dLbl>
              <c:idx val="8"/>
              <c:layout>
                <c:manualLayout>
                  <c:x val="-6.5211401042447451E-2"/>
                  <c:y val="-3.7632064215207726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EEB1-4362-9113-8C96B4384F62}"/>
                </c:ext>
              </c:extLst>
            </c:dLbl>
            <c:dLbl>
              <c:idx val="9"/>
              <c:layout>
                <c:manualLayout>
                  <c:x val="-7.1375165633538837E-2"/>
                  <c:y val="-3.9963832988672912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EEB1-4362-9113-8C96B4384F62}"/>
                </c:ext>
              </c:extLst>
            </c:dLbl>
            <c:dLbl>
              <c:idx val="10"/>
              <c:layout>
                <c:manualLayout>
                  <c:x val="-5.7120858433351074E-2"/>
                  <c:y val="-2.6954116498535633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EEB1-4362-9113-8C96B4384F62}"/>
                </c:ext>
              </c:extLst>
            </c:dLbl>
            <c:dLbl>
              <c:idx val="11"/>
              <c:layout>
                <c:manualLayout>
                  <c:x val="-1.0894110415641672E-2"/>
                  <c:y val="3.5657017168314743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B-EEB1-4362-9113-8C96B4384F62}"/>
                </c:ext>
              </c:extLst>
            </c:dLbl>
            <c:numFmt formatCode="&quot;£&quot;#,##0\k"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'Agency Spend'!$A$8:$A$19</c:f>
              <c:numCache>
                <c:formatCode>mmm\-yy</c:formatCode>
                <c:ptCount val="12"/>
                <c:pt idx="0">
                  <c:v>43586</c:v>
                </c:pt>
                <c:pt idx="1">
                  <c:v>43617</c:v>
                </c:pt>
                <c:pt idx="2">
                  <c:v>43647</c:v>
                </c:pt>
                <c:pt idx="3">
                  <c:v>43678</c:v>
                </c:pt>
                <c:pt idx="4">
                  <c:v>43709</c:v>
                </c:pt>
                <c:pt idx="5">
                  <c:v>43739</c:v>
                </c:pt>
                <c:pt idx="6">
                  <c:v>43770</c:v>
                </c:pt>
                <c:pt idx="7">
                  <c:v>43800</c:v>
                </c:pt>
                <c:pt idx="8">
                  <c:v>43831</c:v>
                </c:pt>
                <c:pt idx="9">
                  <c:v>43862</c:v>
                </c:pt>
                <c:pt idx="10">
                  <c:v>43891</c:v>
                </c:pt>
                <c:pt idx="11">
                  <c:v>43922</c:v>
                </c:pt>
              </c:numCache>
            </c:numRef>
          </c:cat>
          <c:val>
            <c:numRef>
              <c:f>'Agency Spend'!$B$8:$B$19</c:f>
              <c:numCache>
                <c:formatCode>_-"£"* #,##0_-;\-"£"* #,##0_-;_-"£"* "-"??_-;_-@_-</c:formatCode>
                <c:ptCount val="12"/>
                <c:pt idx="0">
                  <c:v>134</c:v>
                </c:pt>
                <c:pt idx="1">
                  <c:v>137</c:v>
                </c:pt>
                <c:pt idx="2">
                  <c:v>130</c:v>
                </c:pt>
                <c:pt idx="3">
                  <c:v>121</c:v>
                </c:pt>
                <c:pt idx="4">
                  <c:v>88</c:v>
                </c:pt>
                <c:pt idx="5">
                  <c:v>129</c:v>
                </c:pt>
                <c:pt idx="6">
                  <c:v>130</c:v>
                </c:pt>
                <c:pt idx="7">
                  <c:v>129</c:v>
                </c:pt>
                <c:pt idx="8">
                  <c:v>193</c:v>
                </c:pt>
                <c:pt idx="9">
                  <c:v>242</c:v>
                </c:pt>
                <c:pt idx="10">
                  <c:v>312</c:v>
                </c:pt>
                <c:pt idx="11">
                  <c:v>116</c:v>
                </c:pt>
              </c:numCache>
            </c:numRef>
          </c:val>
          <c:smooth val="0"/>
          <c:extLst>
            <c:ext xmlns:c16="http://schemas.microsoft.com/office/drawing/2014/chart" uri="{C3380CC4-5D6E-409C-BE32-E72D297353CC}">
              <c16:uniqueId val="{0000000C-EEB1-4362-9113-8C96B4384F62}"/>
            </c:ext>
          </c:extLst>
        </c:ser>
        <c:dLbls>
          <c:dLblPos val="t"/>
          <c:showLegendKey val="0"/>
          <c:showVal val="1"/>
          <c:showCatName val="0"/>
          <c:showSerName val="0"/>
          <c:showPercent val="0"/>
          <c:showBubbleSize val="0"/>
        </c:dLbls>
        <c:hiLowLines>
          <c:spPr>
            <a:ln w="9525" cap="flat" cmpd="sng" algn="ctr">
              <a:solidFill>
                <a:schemeClr val="tx1">
                  <a:lumMod val="75000"/>
                  <a:lumOff val="25000"/>
                </a:schemeClr>
              </a:solidFill>
              <a:round/>
            </a:ln>
            <a:effectLst/>
          </c:spPr>
        </c:hiLowLines>
        <c:smooth val="0"/>
        <c:axId val="465501776"/>
        <c:axId val="465497512"/>
      </c:lineChart>
      <c:dateAx>
        <c:axId val="4655017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50" b="0" i="0" u="none" strike="noStrike" kern="1200" baseline="0">
                <a:solidFill>
                  <a:schemeClr val="tx1"/>
                </a:solidFill>
                <a:latin typeface="+mn-lt"/>
                <a:ea typeface="+mn-ea"/>
                <a:cs typeface="+mn-cs"/>
              </a:defRPr>
            </a:pPr>
            <a:endParaRPr lang="en-US"/>
          </a:p>
        </c:txPr>
        <c:crossAx val="465497512"/>
        <c:crossesAt val="0"/>
        <c:auto val="1"/>
        <c:lblOffset val="100"/>
        <c:baseTimeUnit val="months"/>
        <c:majorUnit val="1"/>
        <c:majorTimeUnit val="months"/>
      </c:dateAx>
      <c:valAx>
        <c:axId val="465497512"/>
        <c:scaling>
          <c:orientation val="minMax"/>
        </c:scaling>
        <c:delete val="0"/>
        <c:axPos val="l"/>
        <c:numFmt formatCode="_-&quot;£&quot;* #,##0_-;\-&quot;£&quot;* #,##0_-;_-&quot;£&quot;* &quot;-&quot;??_-;_-@_-" sourceLinked="1"/>
        <c:majorTickMark val="out"/>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5501776"/>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5/26/2020</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5/26/2020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slide" Target="slide15.xml"/><Relationship Id="rId7"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slide" Target="slide2.xml"/><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5.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hyperlink" Target="https://phw-tableau.cymru.nhs.uk/#/site/CorporateAnalyticsPreProduction/views/COVID-19StaffAbsenceDashboard/COVID-19SicknessAbsence?:iid=1" TargetMode="External"/><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15.xml"/><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8.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slide" Target="slide16.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0.xml"/><Relationship Id="rId1" Type="http://schemas.openxmlformats.org/officeDocument/2006/relationships/slideLayout" Target="../slideLayouts/slideLayout3.xml"/><Relationship Id="rId6" Type="http://schemas.openxmlformats.org/officeDocument/2006/relationships/image" Target="../media/image21.emf"/><Relationship Id="rId5" Type="http://schemas.openxmlformats.org/officeDocument/2006/relationships/image" Target="../media/image20.pn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19.xml"/><Relationship Id="rId1" Type="http://schemas.openxmlformats.org/officeDocument/2006/relationships/slideLayout" Target="../slideLayouts/slideLayout3.xml"/><Relationship Id="rId6" Type="http://schemas.openxmlformats.org/officeDocument/2006/relationships/slide" Target="slide16.xml"/><Relationship Id="rId5" Type="http://schemas.openxmlformats.org/officeDocument/2006/relationships/slide" Target="slide3.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2.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5.png"/><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public.tableau.com/profile/public.health.wales.health.protection#!/vizhome/RapidCOVID-19virology-Public/Headlinesummary" TargetMode="Externa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slide" Target="slide2.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hyperlink" Target="https://phw-tableau.cymru.nhs.uk/#/site/CorporateAnalyticsPreProduction/views/WorkforceReallocationandLevelsofResilience/ExecutiveDashboard?:iid=3"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3.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718456" y="2950368"/>
            <a:ext cx="10492200" cy="304699"/>
          </a:xfrm>
        </p:spPr>
        <p:txBody>
          <a:bodyPr/>
          <a:lstStyle/>
          <a:p>
            <a:r>
              <a:rPr lang="en-GB" sz="2200" dirty="0" smtClean="0"/>
              <a:t>April</a:t>
            </a:r>
            <a:r>
              <a:rPr lang="en-GB" sz="2000" dirty="0" smtClean="0"/>
              <a:t> 2020</a:t>
            </a:r>
            <a:endParaRPr lang="en-GB" sz="2000" dirty="0"/>
          </a:p>
        </p:txBody>
      </p:sp>
      <p:sp>
        <p:nvSpPr>
          <p:cNvPr id="2" name="Title 1"/>
          <p:cNvSpPr>
            <a:spLocks noGrp="1"/>
          </p:cNvSpPr>
          <p:nvPr>
            <p:ph type="title"/>
          </p:nvPr>
        </p:nvSpPr>
        <p:spPr/>
        <p:txBody>
          <a:bodyPr>
            <a:normAutofit/>
          </a:bodyPr>
          <a:lstStyle/>
          <a:p>
            <a:r>
              <a:rPr lang="en-US" sz="3600" dirty="0" smtClean="0"/>
              <a:t>Integrated Performance Report</a:t>
            </a:r>
            <a:r>
              <a:rPr lang="en-US" sz="3200" dirty="0" smtClean="0"/>
              <a:t/>
            </a:r>
            <a:br>
              <a:rPr lang="en-US" sz="3200" dirty="0" smtClean="0"/>
            </a:br>
            <a:endParaRPr lang="en-US" sz="3200" b="0" dirty="0"/>
          </a:p>
        </p:txBody>
      </p:sp>
      <p:sp>
        <p:nvSpPr>
          <p:cNvPr id="23" name="Text Placeholder 6"/>
          <p:cNvSpPr>
            <a:spLocks noGrp="1"/>
          </p:cNvSpPr>
          <p:nvPr>
            <p:ph type="body" sz="quarter" idx="4294967295"/>
          </p:nvPr>
        </p:nvSpPr>
        <p:spPr>
          <a:xfrm>
            <a:off x="637786" y="1766894"/>
            <a:ext cx="6286797" cy="393542"/>
          </a:xfrm>
          <a:prstGeom prst="rect">
            <a:avLst/>
          </a:prstGeom>
        </p:spPr>
        <p:txBody>
          <a:bodyPr/>
          <a:lstStyle/>
          <a:p>
            <a:pPr marL="0" indent="0">
              <a:buNone/>
            </a:pPr>
            <a:r>
              <a:rPr lang="en-GB" sz="2400" dirty="0" smtClean="0">
                <a:solidFill>
                  <a:schemeClr val="bg1"/>
                </a:solidFill>
                <a:latin typeface="Ubuntu"/>
              </a:rPr>
              <a:t>Monitoring of COVID-19 and non COVID-19 related activity</a:t>
            </a:r>
            <a:endParaRPr lang="en-GB" sz="2400" dirty="0">
              <a:solidFill>
                <a:schemeClr val="bg1"/>
              </a:solidFill>
              <a:latin typeface="Ubuntu"/>
            </a:endParaRPr>
          </a:p>
        </p:txBody>
      </p:sp>
    </p:spTree>
    <p:extLst>
      <p:ext uri="{BB962C8B-B14F-4D97-AF65-F5344CB8AC3E}">
        <p14:creationId xmlns:p14="http://schemas.microsoft.com/office/powerpoint/2010/main" val="71679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Savings / Organisational Efficiencies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1 2020/21</a:t>
            </a:r>
          </a:p>
        </p:txBody>
      </p:sp>
      <p:sp>
        <p:nvSpPr>
          <p:cNvPr id="21" name="Rectangle 20"/>
          <p:cNvSpPr/>
          <p:nvPr/>
        </p:nvSpPr>
        <p:spPr>
          <a:xfrm>
            <a:off x="5879529" y="1780457"/>
            <a:ext cx="5358469" cy="3754874"/>
          </a:xfrm>
          <a:prstGeom prst="rect">
            <a:avLst/>
          </a:prstGeom>
        </p:spPr>
        <p:txBody>
          <a:bodyPr wrap="square">
            <a:spAutoFit/>
          </a:bodyPr>
          <a:lstStyle/>
          <a:p>
            <a:pPr algn="just"/>
            <a:r>
              <a:rPr lang="en-US" sz="1400" dirty="0">
                <a:solidFill>
                  <a:schemeClr val="tx1">
                    <a:lumMod val="75000"/>
                    <a:lumOff val="25000"/>
                  </a:schemeClr>
                </a:solidFill>
                <a:latin typeface="Calibri" panose="020F0502020204030204" pitchFamily="34" charset="0"/>
              </a:rPr>
              <a:t>Public Health Wales savings strategy for 2020/21, as set out in the IMTP, was £1.350m, made up of 1% Directorate savings and 0.5% </a:t>
            </a:r>
            <a:r>
              <a:rPr lang="en-US" sz="1400" dirty="0" err="1">
                <a:solidFill>
                  <a:schemeClr val="tx1">
                    <a:lumMod val="75000"/>
                    <a:lumOff val="25000"/>
                  </a:schemeClr>
                </a:solidFill>
                <a:latin typeface="Calibri" panose="020F0502020204030204" pitchFamily="34" charset="0"/>
              </a:rPr>
              <a:t>Organisational</a:t>
            </a:r>
            <a:r>
              <a:rPr lang="en-US" sz="1400" dirty="0">
                <a:solidFill>
                  <a:schemeClr val="tx1">
                    <a:lumMod val="75000"/>
                    <a:lumOff val="25000"/>
                  </a:schemeClr>
                </a:solidFill>
                <a:latin typeface="Calibri" panose="020F0502020204030204" pitchFamily="34" charset="0"/>
              </a:rPr>
              <a:t> Efficiencies.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£900k relating to the 1% savings target assigned to each Directorate.  £74k was met by increased vacancy factors.  Based on the Month 1 pay position the increased vacancy factors are being achieved and will continue to be monitored on a monthly basis.  The remaining element of £826k was met by changes within staffing establishments (£75k) and non-pay efficiencies (£670k).  </a:t>
            </a:r>
            <a:endParaRPr lang="en-US" sz="1400" dirty="0" smtClean="0">
              <a:solidFill>
                <a:schemeClr val="tx1">
                  <a:lumMod val="75000"/>
                  <a:lumOff val="25000"/>
                </a:schemeClr>
              </a:solidFill>
              <a:latin typeface="Calibri" panose="020F0502020204030204" pitchFamily="34" charset="0"/>
            </a:endParaRPr>
          </a:p>
          <a:p>
            <a:pPr algn="just"/>
            <a:endParaRPr lang="en-US" sz="1400" dirty="0">
              <a:solidFill>
                <a:schemeClr val="tx1">
                  <a:lumMod val="75000"/>
                  <a:lumOff val="25000"/>
                </a:schemeClr>
              </a:solidFill>
              <a:latin typeface="Calibri" panose="020F0502020204030204" pitchFamily="34" charset="0"/>
            </a:endParaRPr>
          </a:p>
          <a:p>
            <a:pPr algn="just"/>
            <a:r>
              <a:rPr lang="en-US" sz="1400" dirty="0">
                <a:solidFill>
                  <a:schemeClr val="tx1">
                    <a:lumMod val="75000"/>
                    <a:lumOff val="25000"/>
                  </a:schemeClr>
                </a:solidFill>
                <a:latin typeface="Calibri" panose="020F0502020204030204" pitchFamily="34" charset="0"/>
              </a:rPr>
              <a:t>Of the £450k relating to </a:t>
            </a:r>
            <a:r>
              <a:rPr lang="en-US" sz="1400" dirty="0" err="1">
                <a:solidFill>
                  <a:schemeClr val="tx1">
                    <a:lumMod val="75000"/>
                    <a:lumOff val="25000"/>
                  </a:schemeClr>
                </a:solidFill>
                <a:latin typeface="Calibri" panose="020F0502020204030204" pitchFamily="34" charset="0"/>
              </a:rPr>
              <a:t>Organisational</a:t>
            </a:r>
            <a:r>
              <a:rPr lang="en-US" sz="1400" dirty="0">
                <a:solidFill>
                  <a:schemeClr val="tx1">
                    <a:lumMod val="75000"/>
                    <a:lumOff val="25000"/>
                  </a:schemeClr>
                </a:solidFill>
                <a:latin typeface="Calibri" panose="020F0502020204030204" pitchFamily="34" charset="0"/>
              </a:rPr>
              <a:t> efficiencies, £120k related to savings linked to VERs in 19/20 and has been achieved in  month 1.  The remaining efficiencies are linked to procurement efficiencies (£105k), Salary Sacrifice Schemes (£40k) and yet to be identified red schemes (£185k).  Due to COVID -19 priorities, the remaining efficiencies have been re-classified as red schemes (£330k).</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92197" y="22349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6957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10</a:t>
            </a:r>
            <a:endParaRPr lang="en-GB" sz="3000" b="0" i="0" dirty="0" smtClean="0">
              <a:solidFill>
                <a:schemeClr val="bg1"/>
              </a:solidFill>
              <a:latin typeface="Ubuntu" charset="0"/>
              <a:ea typeface="Ubuntu" charset="0"/>
              <a:cs typeface="Ubuntu" charset="0"/>
            </a:endParaRPr>
          </a:p>
        </p:txBody>
      </p:sp>
      <p:pic>
        <p:nvPicPr>
          <p:cNvPr id="3" name="Picture 2"/>
          <p:cNvPicPr>
            <a:picLocks noChangeAspect="1"/>
          </p:cNvPicPr>
          <p:nvPr/>
        </p:nvPicPr>
        <p:blipFill>
          <a:blip r:embed="rId5"/>
          <a:stretch>
            <a:fillRect/>
          </a:stretch>
        </p:blipFill>
        <p:spPr>
          <a:xfrm>
            <a:off x="616476" y="1891239"/>
            <a:ext cx="4646577" cy="3732320"/>
          </a:xfrm>
          <a:prstGeom prst="rect">
            <a:avLst/>
          </a:prstGeom>
        </p:spPr>
      </p:pic>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3476347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32550" y="738221"/>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Investments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1 2020/21</a:t>
            </a:r>
          </a:p>
        </p:txBody>
      </p:sp>
      <p:sp>
        <p:nvSpPr>
          <p:cNvPr id="18" name="Content Placeholder 6"/>
          <p:cNvSpPr>
            <a:spLocks noGrp="1"/>
          </p:cNvSpPr>
          <p:nvPr>
            <p:ph sz="quarter" idx="14"/>
          </p:nvPr>
        </p:nvSpPr>
        <p:spPr>
          <a:xfrm>
            <a:off x="7457242" y="2175164"/>
            <a:ext cx="4323425" cy="2623455"/>
          </a:xfrm>
        </p:spPr>
        <p:txBody>
          <a:bodyPr/>
          <a:lstStyle/>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There will be slippage against investment within Public Health Wales due to delays in the allocation of internal investment funding as a result of COVID-19. </a:t>
            </a:r>
          </a:p>
          <a:p>
            <a:pPr marL="0" indent="0" algn="just">
              <a:lnSpc>
                <a:spcPct val="107000"/>
              </a:lnSpc>
              <a:spcAft>
                <a:spcPts val="800"/>
              </a:spcAft>
              <a:buNone/>
            </a:pPr>
            <a:r>
              <a:rPr lang="en-GB" sz="14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Due to the inability of our Directorates to pursue investment, £115k of month 1 investment slippage has been used to form part of Public Health Wales overall financial commitment to supporting the COVID-19 response. There are on-going discussions with Welsh Government on additional funding they may provide to contribute to our COVID-19 costs</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cs typeface="Calibri" panose="020F0502020204030204" pitchFamily="34" charset="0"/>
              </a:rPr>
              <a:t>    </a:t>
            </a:r>
            <a:endParaRPr lang="en-GB" sz="1400"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4" name="Rectangle 23"/>
          <p:cNvSpPr/>
          <p:nvPr/>
        </p:nvSpPr>
        <p:spPr>
          <a:xfrm>
            <a:off x="477923" y="2040329"/>
            <a:ext cx="5372461" cy="523220"/>
          </a:xfrm>
          <a:prstGeom prst="rect">
            <a:avLst/>
          </a:prstGeom>
        </p:spPr>
        <p:txBody>
          <a:bodyPr wrap="square">
            <a:spAutoFit/>
          </a:bodyPr>
          <a:lstStyle/>
          <a:p>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current status of the investments for both 2019/20 and 2020/21 are as follows: </a:t>
            </a:r>
            <a:endParaRPr lang="en-GB" sz="1400" dirty="0">
              <a:solidFill>
                <a:schemeClr val="tx1">
                  <a:lumMod val="75000"/>
                  <a:lumOff val="25000"/>
                </a:schemeClr>
              </a:solidFill>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4" action="ppaction://hlinksldjump"/>
          </p:cNvPr>
          <p:cNvSpPr/>
          <p:nvPr/>
        </p:nvSpPr>
        <p:spPr>
          <a:xfrm>
            <a:off x="8582297" y="2240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3471354" y="213189"/>
            <a:ext cx="1632858" cy="53378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11</a:t>
            </a:r>
            <a:endParaRPr lang="en-GB" sz="3000" b="0" i="0" dirty="0" smtClean="0">
              <a:solidFill>
                <a:schemeClr val="bg1"/>
              </a:solidFill>
              <a:latin typeface="Ubuntu" charset="0"/>
              <a:ea typeface="Ubuntu" charset="0"/>
              <a:cs typeface="Ubuntu" charset="0"/>
            </a:endParaRPr>
          </a:p>
        </p:txBody>
      </p:sp>
      <p:pic>
        <p:nvPicPr>
          <p:cNvPr id="3" name="Picture 2"/>
          <p:cNvPicPr>
            <a:picLocks noChangeAspect="1"/>
          </p:cNvPicPr>
          <p:nvPr/>
        </p:nvPicPr>
        <p:blipFill rotWithShape="1">
          <a:blip r:embed="rId5"/>
          <a:srcRect t="30829"/>
          <a:stretch/>
        </p:blipFill>
        <p:spPr>
          <a:xfrm>
            <a:off x="524434" y="2719121"/>
            <a:ext cx="6215806" cy="2097956"/>
          </a:xfrm>
          <a:prstGeom prst="rect">
            <a:avLst/>
          </a:prstGeom>
        </p:spPr>
      </p:pic>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3526478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1 2020/21</a:t>
            </a:r>
          </a:p>
        </p:txBody>
      </p:sp>
      <p:sp>
        <p:nvSpPr>
          <p:cNvPr id="27"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8" name="TextBox 27"/>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Capital</a:t>
            </a:r>
            <a:endParaRPr lang="en-GB" b="0" i="0" dirty="0" smtClean="0">
              <a:solidFill>
                <a:srgbClr val="324F82"/>
              </a:solidFill>
              <a:latin typeface="Ubuntu" charset="0"/>
              <a:ea typeface="Ubuntu" charset="0"/>
              <a:cs typeface="Ubuntu" charset="0"/>
            </a:endParaRPr>
          </a:p>
        </p:txBody>
      </p:sp>
      <p:sp>
        <p:nvSpPr>
          <p:cNvPr id="31" name="Rectangle 30"/>
          <p:cNvSpPr/>
          <p:nvPr/>
        </p:nvSpPr>
        <p:spPr>
          <a:xfrm>
            <a:off x="6740240" y="2132606"/>
            <a:ext cx="4912014" cy="2769989"/>
          </a:xfrm>
          <a:prstGeom prst="rect">
            <a:avLst/>
          </a:prstGeom>
        </p:spPr>
        <p:txBody>
          <a:bodyPr wrap="square">
            <a:spAutoFit/>
          </a:bodyPr>
          <a:lstStyle/>
          <a:p>
            <a:pPr algn="just"/>
            <a:r>
              <a:rPr lang="en-GB" sz="1400" dirty="0">
                <a:solidFill>
                  <a:schemeClr val="tx1">
                    <a:lumMod val="75000"/>
                    <a:lumOff val="25000"/>
                  </a:schemeClr>
                </a:solidFill>
                <a:latin typeface="Calibri" panose="020F0502020204030204" pitchFamily="34" charset="0"/>
              </a:rPr>
              <a:t>Public Health Wales capital funding for 2020/21 totals £4.397m, split as follows</a:t>
            </a:r>
            <a:r>
              <a:rPr lang="en-GB" sz="1400" dirty="0" smtClean="0">
                <a:solidFill>
                  <a:schemeClr val="tx1">
                    <a:lumMod val="75000"/>
                    <a:lumOff val="25000"/>
                  </a:schemeClr>
                </a:solidFill>
                <a:latin typeface="Calibri" panose="020F0502020204030204" pitchFamily="34" charset="0"/>
              </a:rPr>
              <a:t>:</a:t>
            </a:r>
          </a:p>
          <a:p>
            <a:pPr algn="just"/>
            <a:endParaRPr lang="en-GB" sz="1400" dirty="0">
              <a:solidFill>
                <a:schemeClr val="tx1">
                  <a:lumMod val="75000"/>
                  <a:lumOff val="25000"/>
                </a:schemeClr>
              </a:solidFill>
              <a:latin typeface="Calibri" panose="020F0502020204030204" pitchFamily="34" charset="0"/>
            </a:endParaRPr>
          </a:p>
          <a:p>
            <a:pPr marL="285750" indent="-285750" algn="just">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Discretionary £1.687m, £12k of which has been allocated to support COVID-19</a:t>
            </a:r>
          </a:p>
          <a:p>
            <a:pPr marL="285750" lvl="0" indent="-285750" algn="just">
              <a:buFont typeface="Arial" panose="020B0604020202020204" pitchFamily="34" charset="0"/>
              <a:buChar char="•"/>
            </a:pPr>
            <a:endParaRPr lang="en-GB" sz="1400" dirty="0" smtClean="0">
              <a:solidFill>
                <a:schemeClr val="tx1">
                  <a:lumMod val="75000"/>
                  <a:lumOff val="25000"/>
                </a:schemeClr>
              </a:solidFill>
              <a:latin typeface="Calibri" panose="020F0502020204030204" pitchFamily="34" charset="0"/>
            </a:endParaRPr>
          </a:p>
          <a:p>
            <a:pPr marL="285750" lvl="0" indent="-285750" algn="just">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Strategic </a:t>
            </a:r>
            <a:r>
              <a:rPr lang="en-GB" sz="1400" dirty="0">
                <a:solidFill>
                  <a:schemeClr val="tx1">
                    <a:lumMod val="75000"/>
                    <a:lumOff val="25000"/>
                  </a:schemeClr>
                </a:solidFill>
                <a:latin typeface="Calibri" panose="020F0502020204030204" pitchFamily="34" charset="0"/>
              </a:rPr>
              <a:t>£2.710m in respect of COVID-19 is made up as follows:</a:t>
            </a:r>
          </a:p>
          <a:p>
            <a:pPr lvl="1"/>
            <a:endParaRPr lang="en-GB" sz="100" dirty="0" smtClean="0">
              <a:solidFill>
                <a:schemeClr val="tx1">
                  <a:lumMod val="75000"/>
                  <a:lumOff val="25000"/>
                </a:schemeClr>
              </a:solidFill>
              <a:latin typeface="Calibri" panose="020F0502020204030204" pitchFamily="34" charset="0"/>
            </a:endParaRPr>
          </a:p>
          <a:p>
            <a:pPr marL="742950" lvl="1" indent="-285750">
              <a:buFont typeface="Arial" panose="020B0604020202020204" pitchFamily="34" charset="0"/>
              <a:buChar char="•"/>
            </a:pPr>
            <a:r>
              <a:rPr lang="en-GB" sz="1400" dirty="0" smtClean="0">
                <a:solidFill>
                  <a:schemeClr val="tx1">
                    <a:lumMod val="75000"/>
                    <a:lumOff val="25000"/>
                  </a:schemeClr>
                </a:solidFill>
                <a:latin typeface="Calibri" panose="020F0502020204030204" pitchFamily="34" charset="0"/>
              </a:rPr>
              <a:t>Cepheid </a:t>
            </a:r>
            <a:r>
              <a:rPr lang="en-GB" sz="1400" dirty="0">
                <a:solidFill>
                  <a:schemeClr val="tx1">
                    <a:lumMod val="75000"/>
                    <a:lumOff val="25000"/>
                  </a:schemeClr>
                </a:solidFill>
                <a:latin typeface="Calibri" panose="020F0502020204030204" pitchFamily="34" charset="0"/>
              </a:rPr>
              <a:t>Systems - £751k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Perkin Elmer Platforms - £740k</a:t>
            </a:r>
          </a:p>
          <a:p>
            <a:pPr marL="742950" lvl="1" indent="-285750">
              <a:buFont typeface="Arial" panose="020B0604020202020204" pitchFamily="34" charset="0"/>
              <a:buChar char="•"/>
            </a:pPr>
            <a:r>
              <a:rPr lang="en-GB" sz="1400" dirty="0" err="1">
                <a:solidFill>
                  <a:schemeClr val="tx1">
                    <a:lumMod val="75000"/>
                    <a:lumOff val="25000"/>
                  </a:schemeClr>
                </a:solidFill>
                <a:latin typeface="Calibri" panose="020F0502020204030204" pitchFamily="34" charset="0"/>
              </a:rPr>
              <a:t>Eplex</a:t>
            </a:r>
            <a:r>
              <a:rPr lang="en-GB" sz="1400" dirty="0">
                <a:solidFill>
                  <a:schemeClr val="tx1">
                    <a:lumMod val="75000"/>
                    <a:lumOff val="25000"/>
                  </a:schemeClr>
                </a:solidFill>
                <a:latin typeface="Calibri" panose="020F0502020204030204" pitchFamily="34" charset="0"/>
              </a:rPr>
              <a:t> - £553k</a:t>
            </a:r>
          </a:p>
          <a:p>
            <a:pPr marL="742950" lvl="1" indent="-285750">
              <a:buFont typeface="Arial" panose="020B0604020202020204" pitchFamily="34" charset="0"/>
              <a:buChar char="•"/>
            </a:pPr>
            <a:r>
              <a:rPr lang="en-GB" sz="1400" dirty="0">
                <a:solidFill>
                  <a:schemeClr val="tx1">
                    <a:lumMod val="75000"/>
                    <a:lumOff val="25000"/>
                  </a:schemeClr>
                </a:solidFill>
                <a:latin typeface="Calibri" panose="020F0502020204030204" pitchFamily="34" charset="0"/>
              </a:rPr>
              <a:t>MAST </a:t>
            </a:r>
            <a:r>
              <a:rPr lang="en-GB" sz="1400" dirty="0" err="1">
                <a:solidFill>
                  <a:schemeClr val="tx1">
                    <a:lumMod val="75000"/>
                    <a:lumOff val="25000"/>
                  </a:schemeClr>
                </a:solidFill>
                <a:latin typeface="Calibri" panose="020F0502020204030204" pitchFamily="34" charset="0"/>
              </a:rPr>
              <a:t>Seegene</a:t>
            </a:r>
            <a:r>
              <a:rPr lang="en-GB" sz="1400" dirty="0">
                <a:solidFill>
                  <a:schemeClr val="tx1">
                    <a:lumMod val="75000"/>
                    <a:lumOff val="25000"/>
                  </a:schemeClr>
                </a:solidFill>
                <a:latin typeface="Calibri" panose="020F0502020204030204" pitchFamily="34" charset="0"/>
              </a:rPr>
              <a:t> - £666k</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8" name="Rectangle 7"/>
          <p:cNvSpPr/>
          <p:nvPr/>
        </p:nvSpPr>
        <p:spPr>
          <a:xfrm>
            <a:off x="5113421" y="217280"/>
            <a:ext cx="1632858" cy="50546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4" action="ppaction://hlinksldjump"/>
          </p:cNvPr>
          <p:cNvSpPr/>
          <p:nvPr/>
        </p:nvSpPr>
        <p:spPr>
          <a:xfrm>
            <a:off x="8582297"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1807301"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12</a:t>
            </a:r>
            <a:endParaRPr lang="en-GB" sz="3000" b="0" i="0" dirty="0" smtClean="0">
              <a:solidFill>
                <a:schemeClr val="bg1"/>
              </a:solidFill>
              <a:latin typeface="Ubuntu" charset="0"/>
              <a:ea typeface="Ubuntu" charset="0"/>
              <a:cs typeface="Ubuntu" charset="0"/>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pic>
        <p:nvPicPr>
          <p:cNvPr id="10" name="Picture 9"/>
          <p:cNvPicPr>
            <a:picLocks noChangeAspect="1"/>
          </p:cNvPicPr>
          <p:nvPr/>
        </p:nvPicPr>
        <p:blipFill>
          <a:blip r:embed="rId5"/>
          <a:stretch>
            <a:fillRect/>
          </a:stretch>
        </p:blipFill>
        <p:spPr>
          <a:xfrm>
            <a:off x="622143" y="2093792"/>
            <a:ext cx="5704762" cy="2847619"/>
          </a:xfrm>
          <a:prstGeom prst="rect">
            <a:avLst/>
          </a:prstGeom>
        </p:spPr>
      </p:pic>
    </p:spTree>
    <p:extLst>
      <p:ext uri="{BB962C8B-B14F-4D97-AF65-F5344CB8AC3E}">
        <p14:creationId xmlns:p14="http://schemas.microsoft.com/office/powerpoint/2010/main" val="3753572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1 </a:t>
            </a:r>
            <a:r>
              <a:rPr lang="en-GB" sz="2000" b="0" i="0" dirty="0" smtClean="0">
                <a:solidFill>
                  <a:srgbClr val="E03882"/>
                </a:solidFill>
                <a:latin typeface="Ubuntu" charset="0"/>
                <a:ea typeface="Ubuntu" charset="0"/>
                <a:cs typeface="Ubuntu" charset="0"/>
              </a:rPr>
              <a:t>2020/21</a:t>
            </a:r>
          </a:p>
        </p:txBody>
      </p:sp>
      <p:sp>
        <p:nvSpPr>
          <p:cNvPr id="21" name="Rectangle 20"/>
          <p:cNvSpPr/>
          <p:nvPr/>
        </p:nvSpPr>
        <p:spPr>
          <a:xfrm>
            <a:off x="495678" y="1738013"/>
            <a:ext cx="6106647" cy="4124206"/>
          </a:xfrm>
          <a:prstGeom prst="rect">
            <a:avLst/>
          </a:prstGeom>
        </p:spPr>
        <p:txBody>
          <a:bodyPr wrap="square">
            <a:spAutoFit/>
          </a:bodyPr>
          <a:lstStyle/>
          <a:p>
            <a:pPr algn="just"/>
            <a:r>
              <a:rPr lang="en-GB" sz="1300" dirty="0">
                <a:solidFill>
                  <a:schemeClr val="tx1">
                    <a:lumMod val="75000"/>
                    <a:lumOff val="25000"/>
                  </a:schemeClr>
                </a:solidFill>
                <a:latin typeface="Calibri" panose="020F0502020204030204" pitchFamily="34" charset="0"/>
              </a:rPr>
              <a:t>The Balance Sheet, or Statement of Financial Position, reports the assets, liabilities and reserves of the organisation at a specific point in time. </a:t>
            </a:r>
          </a:p>
          <a:p>
            <a:pPr algn="just"/>
            <a:endParaRPr lang="en-GB" sz="1000" dirty="0">
              <a:solidFill>
                <a:schemeClr val="tx1">
                  <a:lumMod val="75000"/>
                  <a:lumOff val="25000"/>
                </a:schemeClr>
              </a:solidFill>
              <a:latin typeface="Calibri" panose="020F0502020204030204" pitchFamily="34" charset="0"/>
            </a:endParaRPr>
          </a:p>
          <a:p>
            <a:pPr algn="just"/>
            <a:r>
              <a:rPr lang="en-GB" sz="1300" b="1" dirty="0">
                <a:solidFill>
                  <a:schemeClr val="tx1">
                    <a:lumMod val="75000"/>
                    <a:lumOff val="25000"/>
                  </a:schemeClr>
                </a:solidFill>
                <a:latin typeface="Calibri" panose="020F0502020204030204" pitchFamily="34" charset="0"/>
              </a:rPr>
              <a:t>Non-Current Assets</a:t>
            </a:r>
          </a:p>
          <a:p>
            <a:pPr lvl="0" algn="just">
              <a:defRPr/>
            </a:pPr>
            <a:r>
              <a:rPr lang="en-GB" sz="1300" dirty="0">
                <a:solidFill>
                  <a:schemeClr val="tx1">
                    <a:lumMod val="75000"/>
                    <a:lumOff val="25000"/>
                  </a:schemeClr>
                </a:solidFill>
                <a:latin typeface="Calibri" panose="020F0502020204030204" pitchFamily="34" charset="0"/>
              </a:rPr>
              <a:t>Overall non-current assets has increased by £0.612m.  This reflects the net position of our capital purchases in month 1 of 20/21. The majority of this (£0.553m) being on COVID-19 strategic project.</a:t>
            </a:r>
          </a:p>
          <a:p>
            <a:pPr lvl="0" algn="just">
              <a:defRPr/>
            </a:pPr>
            <a:endParaRPr lang="en-GB" sz="1000" dirty="0">
              <a:solidFill>
                <a:schemeClr val="tx1">
                  <a:lumMod val="75000"/>
                  <a:lumOff val="25000"/>
                </a:schemeClr>
              </a:solidFill>
              <a:latin typeface="Calibri" panose="020F0502020204030204" pitchFamily="34" charset="0"/>
            </a:endParaRPr>
          </a:p>
          <a:p>
            <a:pPr lvl="0" algn="just">
              <a:defRPr/>
            </a:pPr>
            <a:r>
              <a:rPr lang="en-GB" sz="1300" b="1" dirty="0">
                <a:solidFill>
                  <a:schemeClr val="tx1">
                    <a:lumMod val="75000"/>
                    <a:lumOff val="25000"/>
                  </a:schemeClr>
                </a:solidFill>
                <a:latin typeface="Calibri" panose="020F0502020204030204" pitchFamily="34" charset="0"/>
              </a:rPr>
              <a:t>Current Assets</a:t>
            </a:r>
          </a:p>
          <a:p>
            <a:pPr lvl="0" algn="just">
              <a:defRPr/>
            </a:pPr>
            <a:r>
              <a:rPr lang="en-GB" sz="1300" dirty="0">
                <a:solidFill>
                  <a:schemeClr val="tx1">
                    <a:lumMod val="75000"/>
                    <a:lumOff val="25000"/>
                  </a:schemeClr>
                </a:solidFill>
                <a:latin typeface="Calibri" panose="020F0502020204030204" pitchFamily="34" charset="0"/>
              </a:rPr>
              <a:t>Current trade and other receivables has increased by £8.275m.   This increase predominantly relates to the Welsh Government core income advance invoice for June.</a:t>
            </a:r>
          </a:p>
          <a:p>
            <a:pPr algn="just"/>
            <a:endParaRPr lang="en-GB" sz="800" dirty="0">
              <a:solidFill>
                <a:schemeClr val="tx1">
                  <a:lumMod val="75000"/>
                  <a:lumOff val="25000"/>
                </a:schemeClr>
              </a:solidFill>
              <a:latin typeface="Calibri" panose="020F0502020204030204" pitchFamily="34" charset="0"/>
            </a:endParaRPr>
          </a:p>
          <a:p>
            <a:pPr algn="just"/>
            <a:r>
              <a:rPr lang="en-GB" sz="1300" dirty="0">
                <a:solidFill>
                  <a:schemeClr val="tx1">
                    <a:lumMod val="75000"/>
                    <a:lumOff val="25000"/>
                  </a:schemeClr>
                </a:solidFill>
                <a:latin typeface="Calibri" panose="020F0502020204030204" pitchFamily="34" charset="0"/>
              </a:rPr>
              <a:t>Cash and cash equivalents has decreased by £2.188m.  This is partly due to the timing of our month 1 tax and NI payments (£1.937m) which remain outstanding.</a:t>
            </a:r>
          </a:p>
          <a:p>
            <a:pPr algn="just"/>
            <a:endParaRPr lang="en-GB" sz="1000" dirty="0">
              <a:solidFill>
                <a:schemeClr val="tx1">
                  <a:lumMod val="75000"/>
                  <a:lumOff val="25000"/>
                </a:schemeClr>
              </a:solidFill>
              <a:latin typeface="Calibri" panose="020F0502020204030204" pitchFamily="34" charset="0"/>
            </a:endParaRPr>
          </a:p>
          <a:p>
            <a:pPr algn="just"/>
            <a:r>
              <a:rPr lang="en-GB" sz="1300" b="1" dirty="0">
                <a:solidFill>
                  <a:schemeClr val="tx1">
                    <a:lumMod val="75000"/>
                    <a:lumOff val="25000"/>
                  </a:schemeClr>
                </a:solidFill>
                <a:latin typeface="Calibri" panose="020F0502020204030204" pitchFamily="34" charset="0"/>
              </a:rPr>
              <a:t>Current liabilities</a:t>
            </a:r>
          </a:p>
          <a:p>
            <a:pPr algn="just"/>
            <a:r>
              <a:rPr lang="en-GB" sz="1300" dirty="0">
                <a:solidFill>
                  <a:schemeClr val="tx1">
                    <a:lumMod val="75000"/>
                    <a:lumOff val="25000"/>
                  </a:schemeClr>
                </a:solidFill>
                <a:latin typeface="Calibri" panose="020F0502020204030204" pitchFamily="34" charset="0"/>
              </a:rPr>
              <a:t>Current trade and other payables has decreased by £6.518m.  As mentioned above £1.937m of tax and NI payments relating to month 1 remains outstanding. The remainder of the variance is predominantly non-NHS accruals (£3.408m) mostly relating to consumables contracts, £0.120m relating to COVID-19 Wellbeing marketing campaign and £0.261m COVID-19 on-call and overtime owed.</a:t>
            </a:r>
            <a:endParaRPr lang="en-GB" sz="1300" dirty="0">
              <a:solidFill>
                <a:schemeClr val="tx1">
                  <a:lumMod val="75000"/>
                  <a:lumOff val="25000"/>
                </a:schemeClr>
              </a:solidFill>
              <a:latin typeface="Calibri" panose="020F0502020204030204" pitchFamily="34" charset="0"/>
              <a:ea typeface="Ubuntu" charset="0"/>
              <a:cs typeface="Ubuntu" charset="0"/>
            </a:endParaRPr>
          </a:p>
        </p:txBody>
      </p:sp>
      <p:sp>
        <p:nvSpPr>
          <p:cNvPr id="83" name="TextBox 82"/>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Balance Sheet</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4"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144"/>
            <a:ext cx="1632858" cy="475896"/>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25056"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13</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pic>
        <p:nvPicPr>
          <p:cNvPr id="4" name="Picture 3"/>
          <p:cNvPicPr>
            <a:picLocks noChangeAspect="1"/>
          </p:cNvPicPr>
          <p:nvPr/>
        </p:nvPicPr>
        <p:blipFill>
          <a:blip r:embed="rId5"/>
          <a:stretch>
            <a:fillRect/>
          </a:stretch>
        </p:blipFill>
        <p:spPr>
          <a:xfrm>
            <a:off x="6907365" y="882201"/>
            <a:ext cx="4793404" cy="5045112"/>
          </a:xfrm>
          <a:prstGeom prst="rect">
            <a:avLst/>
          </a:prstGeom>
        </p:spPr>
      </p:pic>
    </p:spTree>
    <p:extLst>
      <p:ext uri="{BB962C8B-B14F-4D97-AF65-F5344CB8AC3E}">
        <p14:creationId xmlns:p14="http://schemas.microsoft.com/office/powerpoint/2010/main" val="11785782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Month 1 2020/21</a:t>
            </a:r>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Agency Spend</a:t>
            </a:r>
            <a:endParaRPr lang="en-GB" b="0" i="0" dirty="0" smtClean="0">
              <a:solidFill>
                <a:srgbClr val="324F82"/>
              </a:solidFill>
              <a:latin typeface="Ubuntu" charset="0"/>
              <a:ea typeface="Ubuntu" charset="0"/>
              <a:cs typeface="Ubuntu" charset="0"/>
            </a:endParaRPr>
          </a:p>
        </p:txBody>
      </p:sp>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5" action="ppaction://hlinksldjump"/>
          </p:cNvPr>
          <p:cNvSpPr/>
          <p:nvPr/>
        </p:nvSpPr>
        <p:spPr>
          <a:xfrm>
            <a:off x="8582297" y="20578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115845" y="210082"/>
            <a:ext cx="1632858" cy="512664"/>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25056"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14</a:t>
            </a:r>
            <a:endParaRPr lang="en-GB" sz="3000" b="0" i="0" dirty="0" smtClean="0">
              <a:solidFill>
                <a:schemeClr val="bg1"/>
              </a:solidFill>
              <a:latin typeface="Ubuntu" charset="0"/>
              <a:ea typeface="Ubuntu" charset="0"/>
              <a:cs typeface="Ubuntu" charset="0"/>
            </a:endParaRPr>
          </a:p>
        </p:txBody>
      </p:sp>
      <p:graphicFrame>
        <p:nvGraphicFramePr>
          <p:cNvPr id="27" name="Chart 26"/>
          <p:cNvGraphicFramePr>
            <a:graphicFrameLocks/>
          </p:cNvGraphicFramePr>
          <p:nvPr>
            <p:extLst>
              <p:ext uri="{D42A27DB-BD31-4B8C-83A1-F6EECF244321}">
                <p14:modId xmlns:p14="http://schemas.microsoft.com/office/powerpoint/2010/main" val="1779479096"/>
              </p:ext>
            </p:extLst>
          </p:nvPr>
        </p:nvGraphicFramePr>
        <p:xfrm>
          <a:off x="477923" y="1665131"/>
          <a:ext cx="5954410" cy="322669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042138237"/>
              </p:ext>
            </p:extLst>
          </p:nvPr>
        </p:nvGraphicFramePr>
        <p:xfrm>
          <a:off x="6943692" y="1446382"/>
          <a:ext cx="4712689" cy="3664190"/>
        </p:xfrm>
        <a:graphic>
          <a:graphicData uri="http://schemas.openxmlformats.org/presentationml/2006/ole">
            <mc:AlternateContent xmlns:mc="http://schemas.openxmlformats.org/markup-compatibility/2006">
              <mc:Choice xmlns:v="urn:schemas-microsoft-com:vml" Requires="v">
                <p:oleObj spid="_x0000_s4141" name="Worksheet" r:id="rId7" imgW="4038671" imgH="3139550" progId="Excel.Sheet.12">
                  <p:embed/>
                </p:oleObj>
              </mc:Choice>
              <mc:Fallback>
                <p:oleObj name="Worksheet" r:id="rId7" imgW="4038671" imgH="3139550" progId="Excel.Sheet.12">
                  <p:embed/>
                  <p:pic>
                    <p:nvPicPr>
                      <p:cNvPr id="0" name=""/>
                      <p:cNvPicPr/>
                      <p:nvPr/>
                    </p:nvPicPr>
                    <p:blipFill>
                      <a:blip r:embed="rId8"/>
                      <a:stretch>
                        <a:fillRect/>
                      </a:stretch>
                    </p:blipFill>
                    <p:spPr>
                      <a:xfrm>
                        <a:off x="6943692" y="1446382"/>
                        <a:ext cx="4712689" cy="3664190"/>
                      </a:xfrm>
                      <a:prstGeom prst="rect">
                        <a:avLst/>
                      </a:prstGeom>
                    </p:spPr>
                  </p:pic>
                </p:oleObj>
              </mc:Fallback>
            </mc:AlternateContent>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572378585"/>
              </p:ext>
            </p:extLst>
          </p:nvPr>
        </p:nvGraphicFramePr>
        <p:xfrm>
          <a:off x="477923" y="5081468"/>
          <a:ext cx="11492404" cy="807720"/>
        </p:xfrm>
        <a:graphic>
          <a:graphicData uri="http://schemas.openxmlformats.org/drawingml/2006/table">
            <a:tbl>
              <a:tblPr>
                <a:tableStyleId>{5C22544A-7EE6-4342-B048-85BDC9FD1C3A}</a:tableStyleId>
              </a:tblPr>
              <a:tblGrid>
                <a:gridCol w="11492404">
                  <a:extLst>
                    <a:ext uri="{9D8B030D-6E8A-4147-A177-3AD203B41FA5}">
                      <a16:colId xmlns:a16="http://schemas.microsoft.com/office/drawing/2014/main" val="2626519561"/>
                    </a:ext>
                  </a:extLst>
                </a:gridCol>
              </a:tblGrid>
              <a:tr h="0">
                <a:tc>
                  <a:txBody>
                    <a:bodyPr/>
                    <a:lstStyle/>
                    <a:p>
                      <a:pPr marL="0" lvl="0" indent="0" algn="just">
                        <a:spcBef>
                          <a:spcPts val="600"/>
                        </a:spcBef>
                        <a:spcAft>
                          <a:spcPts val="600"/>
                        </a:spcAft>
                        <a:buFont typeface="Symbol" panose="05050102010706020507" pitchFamily="18" charset="2"/>
                        <a:buNone/>
                      </a:pPr>
                      <a:r>
                        <a:rPr lang="en-GB" sz="1200" b="1" dirty="0" smtClean="0">
                          <a:solidFill>
                            <a:schemeClr val="tx1">
                              <a:lumMod val="75000"/>
                              <a:lumOff val="25000"/>
                            </a:schemeClr>
                          </a:solidFill>
                          <a:effectLst/>
                          <a:latin typeface="Ubuntu"/>
                        </a:rPr>
                        <a:t>Summary</a:t>
                      </a:r>
                    </a:p>
                    <a:p>
                      <a:pPr marL="0" lvl="0" indent="0" algn="just">
                        <a:spcBef>
                          <a:spcPts val="0"/>
                        </a:spcBef>
                        <a:spcAft>
                          <a:spcPts val="0"/>
                        </a:spcAft>
                        <a:buFont typeface="Symbol" panose="05050102010706020507" pitchFamily="18" charset="2"/>
                        <a:buNone/>
                      </a:pPr>
                      <a:r>
                        <a:rPr lang="en-GB" sz="1200" dirty="0" smtClean="0">
                          <a:solidFill>
                            <a:schemeClr val="tx1">
                              <a:lumMod val="75000"/>
                              <a:lumOff val="25000"/>
                            </a:schemeClr>
                          </a:solidFill>
                          <a:effectLst/>
                          <a:latin typeface="Ubuntu"/>
                        </a:rPr>
                        <a:t>There </a:t>
                      </a:r>
                      <a:r>
                        <a:rPr lang="en-GB" sz="1200" dirty="0">
                          <a:solidFill>
                            <a:schemeClr val="tx1">
                              <a:lumMod val="75000"/>
                              <a:lumOff val="25000"/>
                            </a:schemeClr>
                          </a:solidFill>
                          <a:effectLst/>
                          <a:latin typeface="Ubuntu"/>
                        </a:rPr>
                        <a:t>has been a decrease in expenditure in the categories ‘Administrative, Clerical &amp; Board Members’ from £231K in March 2020 to £70K in April 2020, in ‘Medical and Dental’ from £32K to £13K, in ‘Nursing &amp; Midwifery Registered’ from £1k to 0, in ‘Allied Health Professionals’ from £14K to 0 and in ‘Healthcare Scientists’ from £35K to £</a:t>
                      </a:r>
                      <a:r>
                        <a:rPr lang="en-GB" sz="1200" dirty="0" smtClean="0">
                          <a:solidFill>
                            <a:schemeClr val="tx1">
                              <a:lumMod val="75000"/>
                              <a:lumOff val="25000"/>
                            </a:schemeClr>
                          </a:solidFill>
                          <a:effectLst/>
                          <a:latin typeface="Ubuntu"/>
                        </a:rPr>
                        <a:t>33K.</a:t>
                      </a:r>
                      <a:r>
                        <a:rPr lang="en-GB" sz="1200" baseline="0" dirty="0" smtClean="0">
                          <a:solidFill>
                            <a:schemeClr val="tx1">
                              <a:lumMod val="75000"/>
                              <a:lumOff val="25000"/>
                            </a:schemeClr>
                          </a:solidFill>
                          <a:effectLst/>
                          <a:latin typeface="Ubuntu"/>
                        </a:rPr>
                        <a:t> </a:t>
                      </a:r>
                      <a:r>
                        <a:rPr lang="en-GB" sz="1200" dirty="0" smtClean="0">
                          <a:solidFill>
                            <a:schemeClr val="tx1">
                              <a:lumMod val="75000"/>
                              <a:lumOff val="25000"/>
                            </a:schemeClr>
                          </a:solidFill>
                          <a:effectLst/>
                          <a:latin typeface="Ubuntu"/>
                        </a:rPr>
                        <a:t>This </a:t>
                      </a:r>
                      <a:r>
                        <a:rPr lang="en-GB" sz="1200" dirty="0">
                          <a:solidFill>
                            <a:schemeClr val="tx1">
                              <a:lumMod val="75000"/>
                              <a:lumOff val="25000"/>
                            </a:schemeClr>
                          </a:solidFill>
                          <a:effectLst/>
                          <a:latin typeface="Ubuntu"/>
                        </a:rPr>
                        <a:t>is due mainly to several agency contracts coming to an end and 3 COVID nurses stood down at the end of March 2020.</a:t>
                      </a:r>
                      <a:endParaRPr lang="en-GB" sz="2800" dirty="0">
                        <a:solidFill>
                          <a:schemeClr val="tx1">
                            <a:lumMod val="75000"/>
                            <a:lumOff val="25000"/>
                          </a:schemeClr>
                        </a:solidFill>
                        <a:effectLst/>
                        <a:latin typeface="Ubuntu"/>
                      </a:endParaRPr>
                    </a:p>
                  </a:txBody>
                  <a:tcPr marL="114300" marR="114300" marT="0" marB="0">
                    <a:noFill/>
                  </a:tcPr>
                </a:tc>
                <a:extLst>
                  <a:ext uri="{0D108BD9-81ED-4DB2-BD59-A6C34878D82A}">
                    <a16:rowId xmlns:a16="http://schemas.microsoft.com/office/drawing/2014/main" val="2494521861"/>
                  </a:ext>
                </a:extLst>
              </a:tr>
            </a:tbl>
          </a:graphicData>
        </a:graphic>
      </p:graphicFrame>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Tree>
    <p:extLst>
      <p:ext uri="{BB962C8B-B14F-4D97-AF65-F5344CB8AC3E}">
        <p14:creationId xmlns:p14="http://schemas.microsoft.com/office/powerpoint/2010/main" val="747085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Conclusion</a:t>
            </a:r>
          </a:p>
        </p:txBody>
      </p:sp>
      <p:sp>
        <p:nvSpPr>
          <p:cNvPr id="18" name="Content Placeholder 9"/>
          <p:cNvSpPr>
            <a:spLocks noGrp="1"/>
          </p:cNvSpPr>
          <p:nvPr>
            <p:ph sz="quarter" idx="14"/>
          </p:nvPr>
        </p:nvSpPr>
        <p:spPr>
          <a:xfrm>
            <a:off x="547288" y="2164290"/>
            <a:ext cx="10760075" cy="2821285"/>
          </a:xfrm>
        </p:spPr>
        <p:txBody>
          <a:bodyPr/>
          <a:lstStyle/>
          <a:p>
            <a:pPr marL="0" indent="0">
              <a:buNone/>
            </a:pPr>
            <a:r>
              <a:rPr lang="en-GB" sz="1800" dirty="0">
                <a:solidFill>
                  <a:schemeClr val="tx1">
                    <a:lumMod val="75000"/>
                    <a:lumOff val="25000"/>
                  </a:schemeClr>
                </a:solidFill>
                <a:latin typeface="Calibri" panose="020F0502020204030204" pitchFamily="34" charset="0"/>
              </a:rPr>
              <a:t>The Board is asked to note the following</a:t>
            </a:r>
            <a:r>
              <a:rPr lang="en-GB" sz="1800" dirty="0" smtClean="0">
                <a:solidFill>
                  <a:schemeClr val="tx1">
                    <a:lumMod val="75000"/>
                    <a:lumOff val="25000"/>
                  </a:schemeClr>
                </a:solidFill>
                <a:latin typeface="Calibri" panose="020F0502020204030204" pitchFamily="34" charset="0"/>
              </a:rPr>
              <a:t>:</a:t>
            </a:r>
            <a:endParaRPr lang="en-GB" sz="1800" dirty="0">
              <a:solidFill>
                <a:schemeClr val="tx1">
                  <a:lumMod val="75000"/>
                  <a:lumOff val="25000"/>
                </a:schemeClr>
              </a:solidFill>
              <a:latin typeface="Calibri" panose="020F0502020204030204" pitchFamily="34" charset="0"/>
            </a:endParaRPr>
          </a:p>
          <a:p>
            <a:pPr lvl="0"/>
            <a:r>
              <a:rPr lang="en-GB" sz="1800" dirty="0">
                <a:solidFill>
                  <a:schemeClr val="tx1">
                    <a:lumMod val="75000"/>
                    <a:lumOff val="25000"/>
                  </a:schemeClr>
                </a:solidFill>
                <a:latin typeface="Calibri" panose="020F0502020204030204" pitchFamily="34" charset="0"/>
              </a:rPr>
              <a:t>financial position reported at month </a:t>
            </a:r>
            <a:r>
              <a:rPr lang="en-GB" sz="1800" dirty="0" smtClean="0">
                <a:solidFill>
                  <a:schemeClr val="tx1">
                    <a:lumMod val="75000"/>
                    <a:lumOff val="25000"/>
                  </a:schemeClr>
                </a:solidFill>
                <a:latin typeface="Calibri" panose="020F0502020204030204" pitchFamily="34" charset="0"/>
              </a:rPr>
              <a:t>1</a:t>
            </a:r>
            <a:endParaRPr lang="en-GB" sz="1800" dirty="0">
              <a:solidFill>
                <a:schemeClr val="tx1">
                  <a:lumMod val="75000"/>
                  <a:lumOff val="25000"/>
                </a:schemeClr>
              </a:solidFill>
              <a:latin typeface="Calibri" panose="020F0502020204030204" pitchFamily="34" charset="0"/>
            </a:endParaRPr>
          </a:p>
          <a:p>
            <a:r>
              <a:rPr lang="en-GB" sz="1800" dirty="0">
                <a:solidFill>
                  <a:schemeClr val="tx1">
                    <a:lumMod val="75000"/>
                    <a:lumOff val="25000"/>
                  </a:schemeClr>
                </a:solidFill>
                <a:latin typeface="Calibri" panose="020F0502020204030204" pitchFamily="34" charset="0"/>
              </a:rPr>
              <a:t>status of the Capital Programme for </a:t>
            </a:r>
            <a:r>
              <a:rPr lang="en-GB" sz="1800" dirty="0" smtClean="0">
                <a:solidFill>
                  <a:schemeClr val="tx1">
                    <a:lumMod val="75000"/>
                    <a:lumOff val="25000"/>
                  </a:schemeClr>
                </a:solidFill>
                <a:latin typeface="Calibri" panose="020F0502020204030204" pitchFamily="34" charset="0"/>
              </a:rPr>
              <a:t>2020/21</a:t>
            </a:r>
            <a:endParaRPr lang="en-GB" sz="1800" dirty="0">
              <a:solidFill>
                <a:schemeClr val="tx1">
                  <a:lumMod val="75000"/>
                  <a:lumOff val="25000"/>
                </a:schemeClr>
              </a:solidFill>
              <a:latin typeface="Calibri" panose="020F0502020204030204" pitchFamily="34" charset="0"/>
            </a:endParaRPr>
          </a:p>
          <a:p>
            <a:r>
              <a:rPr lang="en-GB" sz="1800" dirty="0">
                <a:solidFill>
                  <a:schemeClr val="tx1">
                    <a:lumMod val="75000"/>
                    <a:lumOff val="25000"/>
                  </a:schemeClr>
                </a:solidFill>
                <a:latin typeface="Calibri" panose="020F0502020204030204" pitchFamily="34" charset="0"/>
              </a:rPr>
              <a:t>whilst we always undertake to either seek funding approval from Welsh Government or identify from our own budgets, that the total quantum of funding for addressing COVID-19 across Wales remains fluid and uncertain. There is a risk that the organisation’s operational cost of addressing and recovering from the pandemic cannot be contained within available funding resulting in a potential breach of the planned outturn for 2020-21</a:t>
            </a:r>
          </a:p>
          <a:p>
            <a:endParaRPr lang="en-GB" dirty="0"/>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Month 1 2020/21</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4" action="ppaction://hlinksldjump"/>
          </p:cNvPr>
          <p:cNvSpPr/>
          <p:nvPr/>
        </p:nvSpPr>
        <p:spPr>
          <a:xfrm>
            <a:off x="8602593" y="19659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3474524" y="213047"/>
            <a:ext cx="1632858" cy="509700"/>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5509"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15</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593771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pic>
        <p:nvPicPr>
          <p:cNvPr id="16" name="Picture 15"/>
          <p:cNvPicPr>
            <a:picLocks noChangeAspect="1"/>
          </p:cNvPicPr>
          <p:nvPr/>
        </p:nvPicPr>
        <p:blipFill rotWithShape="1">
          <a:blip r:embed="rId2"/>
          <a:srcRect l="89790" t="47222" r="1417" b="45194"/>
          <a:stretch/>
        </p:blipFill>
        <p:spPr>
          <a:xfrm>
            <a:off x="10503238" y="5497302"/>
            <a:ext cx="1537260" cy="778807"/>
          </a:xfrm>
          <a:prstGeom prst="rect">
            <a:avLst/>
          </a:prstGeom>
        </p:spPr>
      </p:pic>
      <p:sp>
        <p:nvSpPr>
          <p:cNvPr id="4" name="TextBox 3"/>
          <p:cNvSpPr txBox="1"/>
          <p:nvPr/>
        </p:nvSpPr>
        <p:spPr>
          <a:xfrm>
            <a:off x="9774315" y="810339"/>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a:t>
            </a:r>
            <a:r>
              <a:rPr lang="en-GB" sz="1200" i="0" dirty="0" smtClean="0">
                <a:solidFill>
                  <a:srgbClr val="324F82"/>
                </a:solidFill>
                <a:latin typeface="Ubuntu" charset="0"/>
                <a:ea typeface="Ubuntu" charset="0"/>
                <a:cs typeface="Ubuntu" charset="0"/>
              </a:rPr>
              <a:t>correct as of </a:t>
            </a:r>
            <a:r>
              <a:rPr lang="en-GB" sz="1200" b="1" i="0" dirty="0" smtClean="0">
                <a:solidFill>
                  <a:srgbClr val="324F82"/>
                </a:solidFill>
                <a:latin typeface="Ubuntu" charset="0"/>
                <a:ea typeface="Ubuntu" charset="0"/>
                <a:cs typeface="Ubuntu" charset="0"/>
              </a:rPr>
              <a:t>25 </a:t>
            </a:r>
            <a:r>
              <a:rPr lang="en-GB" sz="1200" b="1" i="0" dirty="0" smtClean="0">
                <a:solidFill>
                  <a:srgbClr val="324F82"/>
                </a:solidFill>
                <a:latin typeface="Ubuntu" charset="0"/>
                <a:ea typeface="Ubuntu" charset="0"/>
                <a:cs typeface="Ubuntu" charset="0"/>
              </a:rPr>
              <a:t>May 2020</a:t>
            </a:r>
          </a:p>
        </p:txBody>
      </p:sp>
      <p:sp>
        <p:nvSpPr>
          <p:cNvPr id="20" name="TextBox 19"/>
          <p:cNvSpPr txBox="1"/>
          <p:nvPr/>
        </p:nvSpPr>
        <p:spPr>
          <a:xfrm>
            <a:off x="216323" y="760600"/>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COVID-19 Staff Absence Dashboard</a:t>
            </a:r>
          </a:p>
        </p:txBody>
      </p:sp>
      <p:sp>
        <p:nvSpPr>
          <p:cNvPr id="21" name="TextBox 20"/>
          <p:cNvSpPr txBox="1"/>
          <p:nvPr/>
        </p:nvSpPr>
        <p:spPr>
          <a:xfrm>
            <a:off x="10263136" y="984249"/>
            <a:ext cx="1924688" cy="646331"/>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Dashboard available </a:t>
            </a:r>
            <a:r>
              <a:rPr lang="en-GB" sz="1200" b="0" i="0" dirty="0" smtClean="0">
                <a:solidFill>
                  <a:srgbClr val="324F82"/>
                </a:solidFill>
                <a:latin typeface="Ubuntu" charset="0"/>
                <a:ea typeface="Ubuntu" charset="0"/>
                <a:cs typeface="Ubuntu" charset="0"/>
                <a:hlinkClick r:id="rId3"/>
              </a:rPr>
              <a:t>here</a:t>
            </a:r>
            <a:r>
              <a:rPr lang="en-GB" sz="1200" dirty="0">
                <a:solidFill>
                  <a:srgbClr val="324F82"/>
                </a:solidFill>
                <a:latin typeface="Ubuntu" charset="0"/>
                <a:ea typeface="Ubuntu" charset="0"/>
                <a:cs typeface="Ubuntu" charset="0"/>
              </a:rPr>
              <a:t> (Not publically available)</a:t>
            </a:r>
          </a:p>
          <a:p>
            <a:endParaRPr lang="en-GB" sz="1200" b="0" i="0" dirty="0" smtClean="0">
              <a:solidFill>
                <a:srgbClr val="324F82"/>
              </a:solidFill>
              <a:latin typeface="Ubuntu" charset="0"/>
              <a:ea typeface="Ubuntu" charset="0"/>
              <a:cs typeface="Ubuntu" charset="0"/>
            </a:endParaRPr>
          </a:p>
        </p:txBody>
      </p:sp>
      <p:sp>
        <p:nvSpPr>
          <p:cNvPr id="25" name="Right Arrow 24">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6" action="ppaction://hlinksldjump"/>
          </p:cNvPr>
          <p:cNvSpPr/>
          <p:nvPr/>
        </p:nvSpPr>
        <p:spPr>
          <a:xfrm>
            <a:off x="8593526"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hlinkClick r:id="rId4" action="ppaction://hlinksldjump"/>
          </p:cNvPr>
          <p:cNvSpPr/>
          <p:nvPr/>
        </p:nvSpPr>
        <p:spPr>
          <a:xfrm>
            <a:off x="5107382" y="224037"/>
            <a:ext cx="1632858" cy="441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16</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7"/>
          <a:srcRect l="16663" t="11544" r="16713" b="9793"/>
          <a:stretch/>
        </p:blipFill>
        <p:spPr>
          <a:xfrm>
            <a:off x="1304115" y="1135397"/>
            <a:ext cx="8618675" cy="5724000"/>
          </a:xfrm>
          <a:prstGeom prst="rect">
            <a:avLst/>
          </a:prstGeom>
        </p:spPr>
      </p:pic>
    </p:spTree>
    <p:extLst>
      <p:ext uri="{BB962C8B-B14F-4D97-AF65-F5344CB8AC3E}">
        <p14:creationId xmlns:p14="http://schemas.microsoft.com/office/powerpoint/2010/main" val="38858654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97661" y="21096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3" action="ppaction://hlinksldjump"/>
          </p:cNvPr>
          <p:cNvSpPr/>
          <p:nvPr/>
        </p:nvSpPr>
        <p:spPr>
          <a:xfrm>
            <a:off x="3473352" y="225626"/>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17</a:t>
            </a:r>
            <a:endParaRPr lang="en-GB" sz="3000" b="0" i="0" dirty="0" smtClean="0">
              <a:solidFill>
                <a:schemeClr val="bg1"/>
              </a:solidFill>
              <a:latin typeface="Ubuntu" charset="0"/>
              <a:ea typeface="Ubuntu" charset="0"/>
              <a:cs typeface="Ubuntu" charset="0"/>
            </a:endParaRPr>
          </a:p>
        </p:txBody>
      </p:sp>
      <p:pic>
        <p:nvPicPr>
          <p:cNvPr id="4" name="Picture 3"/>
          <p:cNvPicPr>
            <a:picLocks noChangeAspect="1"/>
          </p:cNvPicPr>
          <p:nvPr/>
        </p:nvPicPr>
        <p:blipFill>
          <a:blip r:embed="rId5"/>
          <a:stretch>
            <a:fillRect/>
          </a:stretch>
        </p:blipFill>
        <p:spPr>
          <a:xfrm>
            <a:off x="260440" y="755849"/>
            <a:ext cx="11622259" cy="4693606"/>
          </a:xfrm>
          <a:prstGeom prst="rect">
            <a:avLst/>
          </a:prstGeom>
        </p:spPr>
      </p:pic>
    </p:spTree>
    <p:extLst>
      <p:ext uri="{BB962C8B-B14F-4D97-AF65-F5344CB8AC3E}">
        <p14:creationId xmlns:p14="http://schemas.microsoft.com/office/powerpoint/2010/main" val="757817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5" name="Right Arrow 14">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0280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5" action="ppaction://hlinksldjump"/>
          </p:cNvPr>
          <p:cNvSpPr/>
          <p:nvPr/>
        </p:nvSpPr>
        <p:spPr>
          <a:xfrm>
            <a:off x="3456155" y="204960"/>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18</a:t>
            </a:r>
            <a:endParaRPr lang="en-GB" sz="3000" b="0" i="0" dirty="0" smtClean="0">
              <a:solidFill>
                <a:schemeClr val="bg1"/>
              </a:solidFill>
              <a:latin typeface="Ubuntu" charset="0"/>
              <a:ea typeface="Ubuntu" charset="0"/>
              <a:cs typeface="Ubuntu" charset="0"/>
            </a:endParaRPr>
          </a:p>
        </p:txBody>
      </p:sp>
      <p:sp>
        <p:nvSpPr>
          <p:cNvPr id="8" name="TextBox 7"/>
          <p:cNvSpPr txBox="1"/>
          <p:nvPr/>
        </p:nvSpPr>
        <p:spPr>
          <a:xfrm>
            <a:off x="243370" y="5273336"/>
            <a:ext cx="11750361" cy="923330"/>
          </a:xfrm>
          <a:prstGeom prst="rect">
            <a:avLst/>
          </a:prstGeom>
          <a:noFill/>
        </p:spPr>
        <p:txBody>
          <a:bodyPr wrap="square" rtlCol="0">
            <a:spAutoFit/>
          </a:bodyPr>
          <a:lstStyle/>
          <a:p>
            <a:r>
              <a:rPr lang="en-GB" sz="1200" dirty="0" smtClean="0">
                <a:solidFill>
                  <a:schemeClr val="tx1">
                    <a:lumMod val="50000"/>
                    <a:lumOff val="50000"/>
                  </a:schemeClr>
                </a:solidFill>
                <a:latin typeface="Ubuntu"/>
              </a:rPr>
              <a:t>**While it is understandable </a:t>
            </a:r>
            <a:r>
              <a:rPr lang="en-GB" sz="1200" dirty="0">
                <a:solidFill>
                  <a:schemeClr val="tx1">
                    <a:lumMod val="50000"/>
                    <a:lumOff val="50000"/>
                  </a:schemeClr>
                </a:solidFill>
                <a:latin typeface="Ubuntu"/>
              </a:rPr>
              <a:t>that there has been a delay in the completion of the reviews and the input of these reviews onto </a:t>
            </a:r>
            <a:r>
              <a:rPr lang="en-GB" sz="1200" dirty="0" smtClean="0">
                <a:solidFill>
                  <a:schemeClr val="tx1">
                    <a:lumMod val="50000"/>
                    <a:lumOff val="50000"/>
                  </a:schemeClr>
                </a:solidFill>
                <a:latin typeface="Ubuntu"/>
              </a:rPr>
              <a:t>ESR due to the COVID-19 response, it </a:t>
            </a:r>
            <a:r>
              <a:rPr lang="en-GB" sz="1200" dirty="0">
                <a:solidFill>
                  <a:schemeClr val="tx1">
                    <a:lumMod val="50000"/>
                    <a:lumOff val="50000"/>
                  </a:schemeClr>
                </a:solidFill>
                <a:latin typeface="Ubuntu"/>
              </a:rPr>
              <a:t>remains vital that reviews are completed and inputted into ESR. </a:t>
            </a:r>
            <a:r>
              <a:rPr lang="en-GB" sz="1200" dirty="0" smtClean="0">
                <a:solidFill>
                  <a:schemeClr val="tx1">
                    <a:lumMod val="50000"/>
                    <a:lumOff val="50000"/>
                  </a:schemeClr>
                </a:solidFill>
                <a:latin typeface="Ubuntu"/>
              </a:rPr>
              <a:t>The </a:t>
            </a:r>
            <a:r>
              <a:rPr lang="en-GB" sz="1200" dirty="0">
                <a:solidFill>
                  <a:schemeClr val="tx1">
                    <a:lumMod val="50000"/>
                    <a:lumOff val="50000"/>
                  </a:schemeClr>
                </a:solidFill>
                <a:latin typeface="Ubuntu"/>
              </a:rPr>
              <a:t>People and OD team will continue to support </a:t>
            </a:r>
            <a:r>
              <a:rPr lang="en-GB" sz="1200" dirty="0" smtClean="0">
                <a:solidFill>
                  <a:schemeClr val="tx1">
                    <a:lumMod val="50000"/>
                    <a:lumOff val="50000"/>
                  </a:schemeClr>
                </a:solidFill>
                <a:latin typeface="Ubuntu"/>
              </a:rPr>
              <a:t>this process.</a:t>
            </a:r>
            <a:endParaRPr lang="en-GB" sz="1200" dirty="0">
              <a:solidFill>
                <a:schemeClr val="tx1">
                  <a:lumMod val="50000"/>
                  <a:lumOff val="50000"/>
                </a:schemeClr>
              </a:solidFill>
              <a:latin typeface="Ubuntu"/>
            </a:endParaRPr>
          </a:p>
          <a:p>
            <a:endParaRPr lang="en-GB" sz="3000" b="0" i="0" dirty="0" smtClean="0">
              <a:solidFill>
                <a:schemeClr val="tx1">
                  <a:lumMod val="75000"/>
                  <a:lumOff val="25000"/>
                </a:schemeClr>
              </a:solidFill>
              <a:latin typeface="Ubuntu"/>
              <a:ea typeface="Ubuntu" charset="0"/>
              <a:cs typeface="Ubuntu" charset="0"/>
            </a:endParaRPr>
          </a:p>
        </p:txBody>
      </p:sp>
      <p:grpSp>
        <p:nvGrpSpPr>
          <p:cNvPr id="9" name="Group 8"/>
          <p:cNvGrpSpPr/>
          <p:nvPr/>
        </p:nvGrpSpPr>
        <p:grpSpPr>
          <a:xfrm>
            <a:off x="323273" y="836541"/>
            <a:ext cx="11555886" cy="4349337"/>
            <a:chOff x="323273" y="836541"/>
            <a:chExt cx="11555886" cy="4349337"/>
          </a:xfrm>
        </p:grpSpPr>
        <p:pic>
          <p:nvPicPr>
            <p:cNvPr id="3" name="Picture 2"/>
            <p:cNvPicPr>
              <a:picLocks noChangeAspect="1"/>
            </p:cNvPicPr>
            <p:nvPr/>
          </p:nvPicPr>
          <p:blipFill>
            <a:blip r:embed="rId6"/>
            <a:stretch>
              <a:fillRect/>
            </a:stretch>
          </p:blipFill>
          <p:spPr>
            <a:xfrm>
              <a:off x="323273" y="836541"/>
              <a:ext cx="11555886" cy="4349337"/>
            </a:xfrm>
            <a:prstGeom prst="rect">
              <a:avLst/>
            </a:prstGeom>
          </p:spPr>
        </p:pic>
        <p:sp>
          <p:nvSpPr>
            <p:cNvPr id="4" name="TextBox 3"/>
            <p:cNvSpPr txBox="1"/>
            <p:nvPr/>
          </p:nvSpPr>
          <p:spPr>
            <a:xfrm>
              <a:off x="1171854" y="4154884"/>
              <a:ext cx="506026" cy="369332"/>
            </a:xfrm>
            <a:prstGeom prst="rect">
              <a:avLst/>
            </a:prstGeom>
            <a:noFill/>
          </p:spPr>
          <p:txBody>
            <a:bodyPr wrap="square" rtlCol="0">
              <a:spAutoFit/>
            </a:bodyPr>
            <a:lstStyle/>
            <a:p>
              <a:r>
                <a:rPr lang="en-GB" b="0" i="0" dirty="0" smtClean="0">
                  <a:solidFill>
                    <a:schemeClr val="bg1"/>
                  </a:solidFill>
                  <a:latin typeface="Ubuntu" charset="0"/>
                  <a:ea typeface="Ubuntu" charset="0"/>
                  <a:cs typeface="Ubuntu" charset="0"/>
                </a:rPr>
                <a:t>**</a:t>
              </a:r>
            </a:p>
          </p:txBody>
        </p:sp>
      </p:grpSp>
    </p:spTree>
    <p:extLst>
      <p:ext uri="{BB962C8B-B14F-4D97-AF65-F5344CB8AC3E}">
        <p14:creationId xmlns:p14="http://schemas.microsoft.com/office/powerpoint/2010/main" val="3618372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7" name="Rectangle 16">
            <a:hlinkClick r:id="rId4"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19</a:t>
            </a:r>
            <a:endParaRPr lang="en-GB" sz="3000" b="0" i="0" dirty="0" smtClean="0">
              <a:solidFill>
                <a:schemeClr val="bg1"/>
              </a:solidFill>
              <a:latin typeface="Ubuntu" charset="0"/>
              <a:ea typeface="Ubuntu" charset="0"/>
              <a:cs typeface="Ubuntu" charset="0"/>
            </a:endParaRPr>
          </a:p>
        </p:txBody>
      </p:sp>
      <p:sp>
        <p:nvSpPr>
          <p:cNvPr id="9" name="TextBox 8"/>
          <p:cNvSpPr txBox="1"/>
          <p:nvPr/>
        </p:nvSpPr>
        <p:spPr>
          <a:xfrm>
            <a:off x="6096000" y="5061528"/>
            <a:ext cx="812800" cy="307777"/>
          </a:xfrm>
          <a:prstGeom prst="rect">
            <a:avLst/>
          </a:prstGeom>
          <a:noFill/>
        </p:spPr>
        <p:txBody>
          <a:bodyPr wrap="square" rtlCol="0">
            <a:spAutoFit/>
          </a:bodyPr>
          <a:lstStyle/>
          <a:p>
            <a:r>
              <a:rPr lang="en-GB" sz="1400" dirty="0" smtClean="0">
                <a:solidFill>
                  <a:schemeClr val="tx2"/>
                </a:solidFill>
                <a:latin typeface="Ubuntu" charset="0"/>
                <a:ea typeface="Ubuntu" charset="0"/>
                <a:cs typeface="Ubuntu" charset="0"/>
              </a:rPr>
              <a:t>**</a:t>
            </a:r>
            <a:endParaRPr lang="en-GB" sz="1400" b="0" i="0" dirty="0" smtClean="0">
              <a:solidFill>
                <a:schemeClr val="tx2"/>
              </a:solidFill>
              <a:latin typeface="Ubuntu" charset="0"/>
              <a:ea typeface="Ubuntu" charset="0"/>
              <a:cs typeface="Ubuntu" charset="0"/>
            </a:endParaRPr>
          </a:p>
        </p:txBody>
      </p:sp>
      <p:sp>
        <p:nvSpPr>
          <p:cNvPr id="21" name="TextBox 20"/>
          <p:cNvSpPr txBox="1"/>
          <p:nvPr/>
        </p:nvSpPr>
        <p:spPr>
          <a:xfrm>
            <a:off x="6119096" y="5398648"/>
            <a:ext cx="812800" cy="307777"/>
          </a:xfrm>
          <a:prstGeom prst="rect">
            <a:avLst/>
          </a:prstGeom>
          <a:noFill/>
        </p:spPr>
        <p:txBody>
          <a:bodyPr wrap="square" rtlCol="0">
            <a:spAutoFit/>
          </a:bodyPr>
          <a:lstStyle/>
          <a:p>
            <a:r>
              <a:rPr lang="en-GB" sz="1400" dirty="0" smtClean="0">
                <a:solidFill>
                  <a:schemeClr val="tx2"/>
                </a:solidFill>
                <a:latin typeface="Ubuntu" charset="0"/>
                <a:ea typeface="Ubuntu" charset="0"/>
                <a:cs typeface="Ubuntu" charset="0"/>
              </a:rPr>
              <a:t>**</a:t>
            </a:r>
            <a:endParaRPr lang="en-GB" sz="1400" b="0" i="0" dirty="0" smtClean="0">
              <a:solidFill>
                <a:schemeClr val="tx2"/>
              </a:solidFill>
              <a:latin typeface="Ubuntu" charset="0"/>
              <a:ea typeface="Ubuntu" charset="0"/>
              <a:cs typeface="Ubuntu" charset="0"/>
            </a:endParaRPr>
          </a:p>
        </p:txBody>
      </p:sp>
      <p:sp>
        <p:nvSpPr>
          <p:cNvPr id="22" name="TextBox 21"/>
          <p:cNvSpPr txBox="1"/>
          <p:nvPr/>
        </p:nvSpPr>
        <p:spPr>
          <a:xfrm>
            <a:off x="317684" y="5684172"/>
            <a:ext cx="4715807" cy="261610"/>
          </a:xfrm>
          <a:prstGeom prst="rect">
            <a:avLst/>
          </a:prstGeom>
          <a:noFill/>
        </p:spPr>
        <p:txBody>
          <a:bodyPr wrap="square" rtlCol="0">
            <a:spAutoFit/>
          </a:bodyPr>
          <a:lstStyle/>
          <a:p>
            <a:r>
              <a:rPr lang="en-GB" sz="1100" dirty="0" smtClean="0">
                <a:solidFill>
                  <a:schemeClr val="tx1">
                    <a:lumMod val="50000"/>
                    <a:lumOff val="50000"/>
                  </a:schemeClr>
                </a:solidFill>
                <a:latin typeface="Ubuntu" charset="0"/>
                <a:ea typeface="Ubuntu" charset="0"/>
                <a:cs typeface="Ubuntu" charset="0"/>
              </a:rPr>
              <a:t>** Denotes provisional Quarter 4 2019/20 figures</a:t>
            </a:r>
            <a:endParaRPr lang="en-GB" sz="1100" b="0" i="0" dirty="0" smtClean="0">
              <a:solidFill>
                <a:schemeClr val="tx1">
                  <a:lumMod val="50000"/>
                  <a:lumOff val="50000"/>
                </a:schemeClr>
              </a:solidFill>
              <a:latin typeface="Ubuntu" charset="0"/>
              <a:ea typeface="Ubuntu" charset="0"/>
              <a:cs typeface="Ubuntu" charset="0"/>
            </a:endParaRPr>
          </a:p>
        </p:txBody>
      </p:sp>
      <p:grpSp>
        <p:nvGrpSpPr>
          <p:cNvPr id="27" name="Group 26"/>
          <p:cNvGrpSpPr/>
          <p:nvPr/>
        </p:nvGrpSpPr>
        <p:grpSpPr>
          <a:xfrm>
            <a:off x="391575" y="768063"/>
            <a:ext cx="11624350" cy="4852011"/>
            <a:chOff x="391575" y="768063"/>
            <a:chExt cx="11624350" cy="4852011"/>
          </a:xfrm>
        </p:grpSpPr>
        <p:grpSp>
          <p:nvGrpSpPr>
            <p:cNvPr id="24" name="Group 23"/>
            <p:cNvGrpSpPr/>
            <p:nvPr/>
          </p:nvGrpSpPr>
          <p:grpSpPr>
            <a:xfrm>
              <a:off x="391575" y="768063"/>
              <a:ext cx="11624350" cy="4852011"/>
              <a:chOff x="391575" y="821331"/>
              <a:chExt cx="11624350" cy="4852011"/>
            </a:xfrm>
          </p:grpSpPr>
          <p:grpSp>
            <p:nvGrpSpPr>
              <p:cNvPr id="8" name="Group 7"/>
              <p:cNvGrpSpPr/>
              <p:nvPr/>
            </p:nvGrpSpPr>
            <p:grpSpPr>
              <a:xfrm>
                <a:off x="391575" y="821331"/>
                <a:ext cx="11624350" cy="4852011"/>
                <a:chOff x="1037989" y="838653"/>
                <a:chExt cx="10133444" cy="4229707"/>
              </a:xfrm>
            </p:grpSpPr>
            <p:pic>
              <p:nvPicPr>
                <p:cNvPr id="4" name="Picture 3"/>
                <p:cNvPicPr>
                  <a:picLocks noChangeAspect="1"/>
                </p:cNvPicPr>
                <p:nvPr/>
              </p:nvPicPr>
              <p:blipFill>
                <a:blip r:embed="rId5"/>
                <a:stretch>
                  <a:fillRect/>
                </a:stretch>
              </p:blipFill>
              <p:spPr>
                <a:xfrm>
                  <a:off x="1037989" y="1508761"/>
                  <a:ext cx="10124208" cy="3559599"/>
                </a:xfrm>
                <a:prstGeom prst="rect">
                  <a:avLst/>
                </a:prstGeom>
              </p:spPr>
            </p:pic>
            <p:pic>
              <p:nvPicPr>
                <p:cNvPr id="3" name="Picture 2"/>
                <p:cNvPicPr>
                  <a:picLocks noChangeAspect="1"/>
                </p:cNvPicPr>
                <p:nvPr/>
              </p:nvPicPr>
              <p:blipFill rotWithShape="1">
                <a:blip r:embed="rId6"/>
                <a:srcRect b="88046"/>
                <a:stretch/>
              </p:blipFill>
              <p:spPr>
                <a:xfrm>
                  <a:off x="1037989" y="838653"/>
                  <a:ext cx="10133444" cy="681790"/>
                </a:xfrm>
                <a:prstGeom prst="rect">
                  <a:avLst/>
                </a:prstGeom>
              </p:spPr>
            </p:pic>
          </p:grpSp>
          <p:sp>
            <p:nvSpPr>
              <p:cNvPr id="10" name="Rectangle 9"/>
              <p:cNvSpPr/>
              <p:nvPr/>
            </p:nvSpPr>
            <p:spPr>
              <a:xfrm>
                <a:off x="7167418" y="1346039"/>
                <a:ext cx="443346" cy="2710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p:cNvSpPr txBox="1"/>
            <p:nvPr/>
          </p:nvSpPr>
          <p:spPr>
            <a:xfrm>
              <a:off x="6096000" y="5032185"/>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sp>
          <p:nvSpPr>
            <p:cNvPr id="26" name="TextBox 25"/>
            <p:cNvSpPr txBox="1"/>
            <p:nvPr/>
          </p:nvSpPr>
          <p:spPr>
            <a:xfrm>
              <a:off x="6119096" y="5351712"/>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grpSp>
    </p:spTree>
    <p:extLst>
      <p:ext uri="{BB962C8B-B14F-4D97-AF65-F5344CB8AC3E}">
        <p14:creationId xmlns:p14="http://schemas.microsoft.com/office/powerpoint/2010/main" val="295820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Setting the Scene</a:t>
            </a:r>
            <a:endParaRPr lang="en-GB" sz="2000" b="1" dirty="0">
              <a:solidFill>
                <a:schemeClr val="bg1"/>
              </a:solidFill>
              <a:latin typeface="Ubuntu"/>
            </a:endParaRPr>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Introduction</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16323" y="937633"/>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Introduction</a:t>
            </a:r>
          </a:p>
        </p:txBody>
      </p:sp>
      <p:grpSp>
        <p:nvGrpSpPr>
          <p:cNvPr id="21" name="Group 20"/>
          <p:cNvGrpSpPr/>
          <p:nvPr/>
        </p:nvGrpSpPr>
        <p:grpSpPr>
          <a:xfrm>
            <a:off x="9828330" y="3485565"/>
            <a:ext cx="1773382" cy="1773382"/>
            <a:chOff x="9278066" y="3060509"/>
            <a:chExt cx="1773382" cy="1773382"/>
          </a:xfrm>
        </p:grpSpPr>
        <p:sp>
          <p:nvSpPr>
            <p:cNvPr id="25" name="Oval 24">
              <a:hlinkClick r:id="rId2" action="ppaction://hlinksldjump"/>
            </p:cNvPr>
            <p:cNvSpPr/>
            <p:nvPr/>
          </p:nvSpPr>
          <p:spPr>
            <a:xfrm>
              <a:off x="9278066" y="3060509"/>
              <a:ext cx="1773382" cy="1773382"/>
            </a:xfrm>
            <a:prstGeom prst="ellipse">
              <a:avLst/>
            </a:prstGeom>
            <a:solidFill>
              <a:srgbClr val="4FB9AB"/>
            </a:solidFill>
            <a:ln>
              <a:solidFill>
                <a:srgbClr val="4FB9AB"/>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a:hlinkClick r:id="rId2" action="ppaction://hlinksldjump"/>
            </p:cNvPr>
            <p:cNvSpPr txBox="1">
              <a:spLocks/>
            </p:cNvSpPr>
            <p:nvPr/>
          </p:nvSpPr>
          <p:spPr>
            <a:xfrm>
              <a:off x="9348169" y="3695658"/>
              <a:ext cx="1650011"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Performance Indicators</a:t>
              </a:r>
              <a:endParaRPr lang="en-GB" sz="2000" b="1" dirty="0">
                <a:solidFill>
                  <a:schemeClr val="bg1"/>
                </a:solidFill>
                <a:latin typeface="Ubuntu"/>
              </a:endParaRPr>
            </a:p>
          </p:txBody>
        </p:sp>
      </p:grpSp>
      <p:grpSp>
        <p:nvGrpSpPr>
          <p:cNvPr id="27" name="Group 26"/>
          <p:cNvGrpSpPr/>
          <p:nvPr/>
        </p:nvGrpSpPr>
        <p:grpSpPr>
          <a:xfrm>
            <a:off x="9828330" y="1485163"/>
            <a:ext cx="1773382" cy="1773382"/>
            <a:chOff x="4785895" y="3060509"/>
            <a:chExt cx="1773382" cy="1773382"/>
          </a:xfrm>
        </p:grpSpPr>
        <p:sp>
          <p:nvSpPr>
            <p:cNvPr id="28" name="Oval 27">
              <a:hlinkClick r:id="rId3" action="ppaction://hlinksldjump"/>
            </p:cNvPr>
            <p:cNvSpPr/>
            <p:nvPr/>
          </p:nvSpPr>
          <p:spPr>
            <a:xfrm>
              <a:off x="4785895" y="3060509"/>
              <a:ext cx="1773382" cy="1773382"/>
            </a:xfrm>
            <a:prstGeom prst="ellipse">
              <a:avLst/>
            </a:prstGeom>
            <a:solidFill>
              <a:srgbClr val="E03882"/>
            </a:solidFill>
            <a:ln>
              <a:solidFill>
                <a:srgbClr val="E038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ontent Placeholder 4">
              <a:hlinkClick r:id="rId4" action="ppaction://hlinksldjump"/>
            </p:cNvPr>
            <p:cNvSpPr txBox="1">
              <a:spLocks/>
            </p:cNvSpPr>
            <p:nvPr/>
          </p:nvSpPr>
          <p:spPr>
            <a:xfrm>
              <a:off x="4966620"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Finance</a:t>
              </a:r>
              <a:endParaRPr lang="en-GB" sz="2000" b="1" dirty="0">
                <a:solidFill>
                  <a:schemeClr val="bg1"/>
                </a:solidFill>
                <a:latin typeface="Ubuntu"/>
              </a:endParaRPr>
            </a:p>
          </p:txBody>
        </p:sp>
      </p:grpSp>
      <p:grpSp>
        <p:nvGrpSpPr>
          <p:cNvPr id="30" name="Group 29"/>
          <p:cNvGrpSpPr/>
          <p:nvPr/>
        </p:nvGrpSpPr>
        <p:grpSpPr>
          <a:xfrm>
            <a:off x="7591908" y="1485163"/>
            <a:ext cx="1773382" cy="1773382"/>
            <a:chOff x="2503966" y="3060509"/>
            <a:chExt cx="1773382" cy="1773382"/>
          </a:xfrm>
        </p:grpSpPr>
        <p:sp>
          <p:nvSpPr>
            <p:cNvPr id="31" name="Oval 30">
              <a:hlinkClick r:id="rId5" action="ppaction://hlinksldjump"/>
            </p:cNvPr>
            <p:cNvSpPr/>
            <p:nvPr/>
          </p:nvSpPr>
          <p:spPr>
            <a:xfrm>
              <a:off x="2503966" y="3060509"/>
              <a:ext cx="1773382" cy="1773382"/>
            </a:xfrm>
            <a:prstGeom prst="ellipse">
              <a:avLst/>
            </a:prstGeom>
            <a:solidFill>
              <a:srgbClr val="FFC000"/>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4">
              <a:hlinkClick r:id="rId5" action="ppaction://hlinksldjump"/>
            </p:cNvPr>
            <p:cNvSpPr txBox="1">
              <a:spLocks/>
            </p:cNvSpPr>
            <p:nvPr/>
          </p:nvSpPr>
          <p:spPr>
            <a:xfrm>
              <a:off x="2684691" y="3704535"/>
              <a:ext cx="1411932"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COVID-19 Response</a:t>
              </a:r>
              <a:endParaRPr lang="en-GB" sz="2000" b="1" dirty="0">
                <a:solidFill>
                  <a:schemeClr val="bg1"/>
                </a:solidFill>
                <a:latin typeface="Ubuntu"/>
              </a:endParaRPr>
            </a:p>
          </p:txBody>
        </p:sp>
      </p:grpSp>
      <p:grpSp>
        <p:nvGrpSpPr>
          <p:cNvPr id="33" name="Group 32"/>
          <p:cNvGrpSpPr/>
          <p:nvPr/>
        </p:nvGrpSpPr>
        <p:grpSpPr>
          <a:xfrm>
            <a:off x="7591908" y="3485565"/>
            <a:ext cx="1773382" cy="1773382"/>
            <a:chOff x="7093666" y="3060509"/>
            <a:chExt cx="1773382" cy="1773382"/>
          </a:xfrm>
        </p:grpSpPr>
        <p:sp>
          <p:nvSpPr>
            <p:cNvPr id="34" name="Oval 33">
              <a:hlinkClick r:id="rId6" action="ppaction://hlinksldjump"/>
            </p:cNvPr>
            <p:cNvSpPr/>
            <p:nvPr/>
          </p:nvSpPr>
          <p:spPr>
            <a:xfrm>
              <a:off x="7093666" y="3060509"/>
              <a:ext cx="1773382" cy="1773382"/>
            </a:xfrm>
            <a:prstGeom prst="ellipse">
              <a:avLst/>
            </a:prstGeom>
            <a:solidFill>
              <a:srgbClr val="324F82"/>
            </a:solidFill>
            <a:ln>
              <a:solidFill>
                <a:srgbClr val="324F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Content Placeholder 4">
              <a:hlinkClick r:id="rId6" action="ppaction://hlinksldjump"/>
            </p:cNvPr>
            <p:cNvSpPr txBox="1">
              <a:spLocks/>
            </p:cNvSpPr>
            <p:nvPr/>
          </p:nvSpPr>
          <p:spPr>
            <a:xfrm>
              <a:off x="7274391"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Workforce</a:t>
              </a:r>
              <a:endParaRPr lang="en-GB" sz="2000" b="1" dirty="0">
                <a:solidFill>
                  <a:schemeClr val="bg1"/>
                </a:solidFill>
                <a:latin typeface="Ubuntu"/>
              </a:endParaRPr>
            </a:p>
          </p:txBody>
        </p:sp>
      </p:grpSp>
      <p:sp>
        <p:nvSpPr>
          <p:cNvPr id="9" name="TextBox 8"/>
          <p:cNvSpPr txBox="1"/>
          <p:nvPr/>
        </p:nvSpPr>
        <p:spPr>
          <a:xfrm>
            <a:off x="216323" y="1377377"/>
            <a:ext cx="7020566" cy="5078313"/>
          </a:xfrm>
          <a:prstGeom prst="rect">
            <a:avLst/>
          </a:prstGeom>
          <a:noFill/>
        </p:spPr>
        <p:txBody>
          <a:bodyPr wrap="square" rtlCol="0">
            <a:spAutoFit/>
          </a:bodyPr>
          <a:lstStyle/>
          <a:p>
            <a:pPr algn="just"/>
            <a:r>
              <a:rPr lang="en-GB" sz="1400" b="0" i="0" dirty="0" smtClean="0">
                <a:solidFill>
                  <a:schemeClr val="tx1">
                    <a:lumMod val="75000"/>
                    <a:lumOff val="25000"/>
                  </a:schemeClr>
                </a:solidFill>
                <a:latin typeface="Ubuntu" charset="0"/>
                <a:ea typeface="Ubuntu" charset="0"/>
                <a:cs typeface="Ubuntu" charset="0"/>
              </a:rPr>
              <a:t>The Integrated Performance </a:t>
            </a:r>
            <a:r>
              <a:rPr lang="en-GB" sz="1400" dirty="0">
                <a:solidFill>
                  <a:schemeClr val="tx1">
                    <a:lumMod val="75000"/>
                    <a:lumOff val="25000"/>
                  </a:schemeClr>
                </a:solidFill>
                <a:latin typeface="Ubuntu" charset="0"/>
                <a:ea typeface="Ubuntu" charset="0"/>
                <a:cs typeface="Ubuntu" charset="0"/>
              </a:rPr>
              <a:t>Report (April 2020) provides </a:t>
            </a:r>
            <a:r>
              <a:rPr lang="en-GB" sz="1400" b="0" i="0" dirty="0" smtClean="0">
                <a:solidFill>
                  <a:schemeClr val="tx1">
                    <a:lumMod val="75000"/>
                    <a:lumOff val="25000"/>
                  </a:schemeClr>
                </a:solidFill>
                <a:latin typeface="Ubuntu" charset="0"/>
                <a:ea typeface="Ubuntu" charset="0"/>
                <a:cs typeface="Ubuntu" charset="0"/>
              </a:rPr>
              <a:t>the Board with an update on the latest available position during the COVID-19 outbreak. This summary report brings together key information from a number of existing resources from the following areas </a:t>
            </a:r>
            <a:r>
              <a:rPr lang="en-GB" sz="1400" b="0" i="1" dirty="0" smtClean="0">
                <a:solidFill>
                  <a:schemeClr val="tx1">
                    <a:lumMod val="75000"/>
                    <a:lumOff val="25000"/>
                  </a:schemeClr>
                </a:solidFill>
                <a:latin typeface="Ubuntu" charset="0"/>
                <a:ea typeface="Ubuntu" charset="0"/>
                <a:cs typeface="Ubuntu" charset="0"/>
              </a:rPr>
              <a:t>(select </a:t>
            </a:r>
            <a:r>
              <a:rPr lang="en-GB" sz="1400" i="1" dirty="0" smtClean="0">
                <a:solidFill>
                  <a:schemeClr val="tx1">
                    <a:lumMod val="75000"/>
                    <a:lumOff val="25000"/>
                  </a:schemeClr>
                </a:solidFill>
                <a:latin typeface="Ubuntu" charset="0"/>
                <a:ea typeface="Ubuntu" charset="0"/>
                <a:cs typeface="Ubuntu" charset="0"/>
              </a:rPr>
              <a:t>area</a:t>
            </a:r>
            <a:r>
              <a:rPr lang="en-GB" sz="1400" b="0" i="1" dirty="0" smtClean="0">
                <a:solidFill>
                  <a:schemeClr val="tx1">
                    <a:lumMod val="75000"/>
                    <a:lumOff val="25000"/>
                  </a:schemeClr>
                </a:solidFill>
                <a:latin typeface="Ubuntu" charset="0"/>
                <a:ea typeface="Ubuntu" charset="0"/>
                <a:cs typeface="Ubuntu" charset="0"/>
              </a:rPr>
              <a:t> to the right to navigate)</a:t>
            </a:r>
            <a:r>
              <a:rPr lang="en-GB" sz="1400" b="0" i="0" dirty="0" smtClean="0">
                <a:solidFill>
                  <a:schemeClr val="tx1">
                    <a:lumMod val="75000"/>
                    <a:lumOff val="25000"/>
                  </a:schemeClr>
                </a:solidFill>
                <a:latin typeface="Ubuntu" charset="0"/>
                <a:ea typeface="Ubuntu" charset="0"/>
                <a:cs typeface="Ubuntu" charset="0"/>
              </a:rPr>
              <a:t>:</a:t>
            </a:r>
          </a:p>
          <a:p>
            <a:endParaRPr lang="en-GB" sz="1000" dirty="0">
              <a:solidFill>
                <a:schemeClr val="tx1">
                  <a:lumMod val="75000"/>
                  <a:lumOff val="25000"/>
                </a:schemeClr>
              </a:solidFill>
              <a:latin typeface="Ubuntu" charset="0"/>
              <a:ea typeface="Ubuntu" charset="0"/>
              <a:cs typeface="Ubuntu" charset="0"/>
            </a:endParaRPr>
          </a:p>
          <a:p>
            <a:pPr algn="just"/>
            <a:r>
              <a:rPr lang="en-GB" sz="1400" b="1" i="0" dirty="0" smtClean="0">
                <a:solidFill>
                  <a:srgbClr val="FFC000"/>
                </a:solidFill>
                <a:latin typeface="Ubuntu" charset="0"/>
                <a:ea typeface="Ubuntu" charset="0"/>
                <a:cs typeface="Ubuntu" charset="0"/>
              </a:rPr>
              <a:t>Section 1 </a:t>
            </a:r>
            <a:r>
              <a:rPr lang="en-GB" sz="1400" i="0" dirty="0" smtClean="0">
                <a:solidFill>
                  <a:schemeClr val="tx1">
                    <a:lumMod val="75000"/>
                    <a:lumOff val="25000"/>
                  </a:schemeClr>
                </a:solidFill>
                <a:latin typeface="Ubuntu" charset="0"/>
                <a:ea typeface="Ubuntu" charset="0"/>
                <a:cs typeface="Ubuntu" charset="0"/>
              </a:rPr>
              <a:t>focuses on examples of work being undertaken across the organisation to support our COVID-19 response. This includes high level summary dashboards that are being used to help inform action, including the COVID-19 Surveillance Dashboard and Executive Dashboard. </a:t>
            </a:r>
          </a:p>
          <a:p>
            <a:pPr algn="just"/>
            <a:endParaRPr lang="en-GB" sz="1000" dirty="0" smtClean="0">
              <a:solidFill>
                <a:schemeClr val="tx1">
                  <a:lumMod val="75000"/>
                  <a:lumOff val="25000"/>
                </a:schemeClr>
              </a:solidFill>
              <a:latin typeface="Ubuntu" charset="0"/>
              <a:ea typeface="Ubuntu" charset="0"/>
              <a:cs typeface="Ubuntu" charset="0"/>
            </a:endParaRPr>
          </a:p>
          <a:p>
            <a:pPr algn="just"/>
            <a:r>
              <a:rPr lang="en-GB" sz="1400" b="1" dirty="0">
                <a:solidFill>
                  <a:schemeClr val="accent5"/>
                </a:solidFill>
                <a:latin typeface="Ubuntu" charset="0"/>
                <a:ea typeface="Ubuntu" charset="0"/>
                <a:cs typeface="Ubuntu" charset="0"/>
              </a:rPr>
              <a:t>Section </a:t>
            </a:r>
            <a:r>
              <a:rPr lang="en-GB" sz="1400" b="1" dirty="0" smtClean="0">
                <a:solidFill>
                  <a:schemeClr val="accent5"/>
                </a:solidFill>
                <a:latin typeface="Ubuntu" charset="0"/>
                <a:ea typeface="Ubuntu" charset="0"/>
                <a:cs typeface="Ubuntu" charset="0"/>
              </a:rPr>
              <a:t>2</a:t>
            </a:r>
            <a:r>
              <a:rPr lang="en-GB" sz="1400" b="1" dirty="0" smtClean="0">
                <a:solidFill>
                  <a:srgbClr val="FFC000"/>
                </a:solidFill>
                <a:latin typeface="Ubuntu" charset="0"/>
                <a:ea typeface="Ubuntu" charset="0"/>
                <a:cs typeface="Ubuntu" charset="0"/>
              </a:rPr>
              <a:t> </a:t>
            </a:r>
            <a:r>
              <a:rPr lang="en-GB" sz="1400" dirty="0">
                <a:solidFill>
                  <a:schemeClr val="tx1">
                    <a:lumMod val="75000"/>
                    <a:lumOff val="25000"/>
                  </a:schemeClr>
                </a:solidFill>
                <a:latin typeface="Ubuntu" charset="0"/>
                <a:ea typeface="Ubuntu" charset="0"/>
                <a:cs typeface="Ubuntu" charset="0"/>
              </a:rPr>
              <a:t>provides an </a:t>
            </a:r>
            <a:r>
              <a:rPr lang="en-GB" sz="1400" dirty="0" smtClean="0">
                <a:solidFill>
                  <a:schemeClr val="tx1">
                    <a:lumMod val="75000"/>
                    <a:lumOff val="25000"/>
                  </a:schemeClr>
                </a:solidFill>
                <a:latin typeface="Ubuntu" charset="0"/>
                <a:ea typeface="Ubuntu" charset="0"/>
                <a:cs typeface="Ubuntu" charset="0"/>
              </a:rPr>
              <a:t>overview of our financial performance for Month 1 2020/21. It includes a high-level summary of revenue and capital financial performance including an overview of costs directly related to the organisation’s COVID-19 response.</a:t>
            </a:r>
          </a:p>
          <a:p>
            <a:pPr algn="just"/>
            <a:endParaRPr lang="en-GB" sz="1000" dirty="0">
              <a:solidFill>
                <a:schemeClr val="tx1">
                  <a:lumMod val="75000"/>
                  <a:lumOff val="25000"/>
                </a:schemeClr>
              </a:solidFill>
              <a:latin typeface="Ubuntu" charset="0"/>
              <a:ea typeface="Ubuntu" charset="0"/>
              <a:cs typeface="Ubuntu" charset="0"/>
            </a:endParaRPr>
          </a:p>
          <a:p>
            <a:pPr algn="just"/>
            <a:r>
              <a:rPr lang="en-GB" sz="1400" b="1" dirty="0">
                <a:solidFill>
                  <a:srgbClr val="324F82"/>
                </a:solidFill>
                <a:latin typeface="Ubuntu" charset="0"/>
                <a:ea typeface="Ubuntu" charset="0"/>
                <a:cs typeface="Ubuntu" charset="0"/>
              </a:rPr>
              <a:t>Section </a:t>
            </a:r>
            <a:r>
              <a:rPr lang="en-GB" sz="1400" b="1" dirty="0" smtClean="0">
                <a:solidFill>
                  <a:srgbClr val="324F82"/>
                </a:solidFill>
                <a:latin typeface="Ubuntu" charset="0"/>
                <a:ea typeface="Ubuntu" charset="0"/>
                <a:cs typeface="Ubuntu" charset="0"/>
              </a:rPr>
              <a:t>3 </a:t>
            </a:r>
            <a:r>
              <a:rPr lang="en-GB" sz="1400" dirty="0">
                <a:solidFill>
                  <a:schemeClr val="tx1">
                    <a:lumMod val="75000"/>
                    <a:lumOff val="25000"/>
                  </a:schemeClr>
                </a:solidFill>
                <a:latin typeface="Ubuntu" charset="0"/>
                <a:ea typeface="Ubuntu" charset="0"/>
                <a:cs typeface="Ubuntu" charset="0"/>
              </a:rPr>
              <a:t>highlights latest available data on </a:t>
            </a:r>
            <a:r>
              <a:rPr lang="en-GB" sz="1400" dirty="0" smtClean="0">
                <a:solidFill>
                  <a:schemeClr val="tx1">
                    <a:lumMod val="75000"/>
                    <a:lumOff val="25000"/>
                  </a:schemeClr>
                </a:solidFill>
                <a:latin typeface="Ubuntu" charset="0"/>
                <a:ea typeface="Ubuntu" charset="0"/>
                <a:cs typeface="Ubuntu" charset="0"/>
              </a:rPr>
              <a:t>our workforce. Two dashboards are presented including an organisational dashboard of reported sickness absence due to COVID-19 and key metrics related to our people.</a:t>
            </a:r>
            <a:endParaRPr lang="en-GB" sz="1400" dirty="0">
              <a:solidFill>
                <a:schemeClr val="tx1">
                  <a:lumMod val="75000"/>
                  <a:lumOff val="25000"/>
                </a:schemeClr>
              </a:solidFill>
              <a:latin typeface="Ubuntu" charset="0"/>
              <a:ea typeface="Ubuntu" charset="0"/>
              <a:cs typeface="Ubuntu" charset="0"/>
            </a:endParaRPr>
          </a:p>
          <a:p>
            <a:pPr algn="just"/>
            <a:endParaRPr lang="en-GB" sz="1000" dirty="0" smtClean="0">
              <a:solidFill>
                <a:schemeClr val="tx1">
                  <a:lumMod val="75000"/>
                  <a:lumOff val="25000"/>
                </a:schemeClr>
              </a:solidFill>
              <a:latin typeface="Ubuntu" charset="0"/>
              <a:ea typeface="Ubuntu" charset="0"/>
              <a:cs typeface="Ubuntu" charset="0"/>
            </a:endParaRPr>
          </a:p>
          <a:p>
            <a:pPr algn="just"/>
            <a:r>
              <a:rPr lang="en-GB" sz="1400" b="1" dirty="0">
                <a:solidFill>
                  <a:srgbClr val="4FB9AB"/>
                </a:solidFill>
                <a:latin typeface="Ubuntu" charset="0"/>
                <a:ea typeface="Ubuntu" charset="0"/>
                <a:cs typeface="Ubuntu" charset="0"/>
              </a:rPr>
              <a:t>Section </a:t>
            </a:r>
            <a:r>
              <a:rPr lang="en-GB" sz="1400" b="1" dirty="0" smtClean="0">
                <a:solidFill>
                  <a:srgbClr val="4FB9AB"/>
                </a:solidFill>
                <a:latin typeface="Ubuntu" charset="0"/>
                <a:ea typeface="Ubuntu" charset="0"/>
                <a:cs typeface="Ubuntu" charset="0"/>
              </a:rPr>
              <a:t>4 </a:t>
            </a:r>
            <a:r>
              <a:rPr lang="en-GB" sz="1400" dirty="0">
                <a:solidFill>
                  <a:schemeClr val="tx1">
                    <a:lumMod val="75000"/>
                    <a:lumOff val="25000"/>
                  </a:schemeClr>
                </a:solidFill>
                <a:latin typeface="Ubuntu" charset="0"/>
                <a:ea typeface="Ubuntu" charset="0"/>
                <a:cs typeface="Ubuntu" charset="0"/>
              </a:rPr>
              <a:t>provides </a:t>
            </a:r>
            <a:r>
              <a:rPr lang="en-GB" sz="1400" dirty="0" smtClean="0">
                <a:solidFill>
                  <a:schemeClr val="tx1">
                    <a:lumMod val="75000"/>
                    <a:lumOff val="25000"/>
                  </a:schemeClr>
                </a:solidFill>
                <a:latin typeface="Ubuntu" charset="0"/>
                <a:ea typeface="Ubuntu" charset="0"/>
                <a:cs typeface="Ubuntu" charset="0"/>
              </a:rPr>
              <a:t>an </a:t>
            </a:r>
            <a:r>
              <a:rPr lang="en-GB" sz="1400" dirty="0">
                <a:solidFill>
                  <a:schemeClr val="tx1">
                    <a:lumMod val="75000"/>
                    <a:lumOff val="25000"/>
                  </a:schemeClr>
                </a:solidFill>
                <a:latin typeface="Ubuntu" charset="0"/>
                <a:ea typeface="Ubuntu" charset="0"/>
                <a:cs typeface="Ubuntu" charset="0"/>
              </a:rPr>
              <a:t>update against year-end performance for a number of our key services and programmes in 2019/20 (where data is available</a:t>
            </a:r>
            <a:r>
              <a:rPr lang="en-GB" sz="1400" dirty="0" smtClean="0">
                <a:solidFill>
                  <a:schemeClr val="tx1">
                    <a:lumMod val="75000"/>
                    <a:lumOff val="25000"/>
                  </a:schemeClr>
                </a:solidFill>
                <a:latin typeface="Ubuntu" charset="0"/>
                <a:ea typeface="Ubuntu" charset="0"/>
                <a:cs typeface="Ubuntu" charset="0"/>
              </a:rPr>
              <a:t>) and those continuing to operate during COVID-19. </a:t>
            </a:r>
            <a:r>
              <a:rPr lang="en-GB" sz="1400" dirty="0">
                <a:solidFill>
                  <a:schemeClr val="tx1">
                    <a:lumMod val="75000"/>
                    <a:lumOff val="25000"/>
                  </a:schemeClr>
                </a:solidFill>
                <a:latin typeface="Ubuntu" charset="0"/>
                <a:ea typeface="Ubuntu" charset="0"/>
                <a:cs typeface="Ubuntu" charset="0"/>
              </a:rPr>
              <a:t>It also includes the latest available information on our mandatory Quality indicators.</a:t>
            </a:r>
          </a:p>
          <a:p>
            <a:pPr algn="just"/>
            <a:endParaRPr lang="en-GB" sz="1400" b="1" i="0" dirty="0" smtClean="0">
              <a:solidFill>
                <a:srgbClr val="4FB9AB"/>
              </a:solidFill>
              <a:latin typeface="Ubuntu" charset="0"/>
              <a:ea typeface="Ubuntu" charset="0"/>
              <a:cs typeface="Ubuntu" charset="0"/>
            </a:endParaRPr>
          </a:p>
          <a:p>
            <a:pPr algn="just"/>
            <a:r>
              <a:rPr lang="en-GB" sz="1400" i="0" dirty="0" smtClean="0">
                <a:solidFill>
                  <a:schemeClr val="tx1">
                    <a:lumMod val="75000"/>
                    <a:lumOff val="25000"/>
                  </a:schemeClr>
                </a:solidFill>
                <a:latin typeface="Ubuntu" charset="0"/>
                <a:ea typeface="Ubuntu" charset="0"/>
                <a:cs typeface="Ubuntu" charset="0"/>
              </a:rPr>
              <a:t>	</a:t>
            </a:r>
          </a:p>
        </p:txBody>
      </p:sp>
      <p:sp>
        <p:nvSpPr>
          <p:cNvPr id="3" name="TextBox 2"/>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2</a:t>
            </a:r>
            <a:endParaRPr lang="en-GB" sz="3000" b="0" i="0" dirty="0" smtClean="0">
              <a:solidFill>
                <a:schemeClr val="bg1"/>
              </a:solidFill>
              <a:latin typeface="Ubuntu" charset="0"/>
              <a:ea typeface="Ubuntu" charset="0"/>
              <a:cs typeface="Ubuntu" charset="0"/>
            </a:endParaRPr>
          </a:p>
        </p:txBody>
      </p:sp>
      <p:sp>
        <p:nvSpPr>
          <p:cNvPr id="24" name="Right Arrow 23">
            <a:hlinkClick r:id="rId5"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9700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13" name="Right Arrow 12">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Rectangle 19">
            <a:hlinkClick r:id="rId4"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20</a:t>
            </a:r>
            <a:endParaRPr lang="en-GB" sz="3200" b="0" i="0" dirty="0" smtClean="0">
              <a:solidFill>
                <a:schemeClr val="bg1"/>
              </a:solidFill>
              <a:latin typeface="Ubuntu" charset="0"/>
              <a:ea typeface="Ubuntu" charset="0"/>
              <a:cs typeface="Ubuntu" charset="0"/>
            </a:endParaRPr>
          </a:p>
        </p:txBody>
      </p:sp>
      <p:pic>
        <p:nvPicPr>
          <p:cNvPr id="21" name="Picture 20"/>
          <p:cNvPicPr>
            <a:picLocks noChangeAspect="1"/>
          </p:cNvPicPr>
          <p:nvPr/>
        </p:nvPicPr>
        <p:blipFill rotWithShape="1">
          <a:blip r:embed="rId5"/>
          <a:srcRect b="93105"/>
          <a:stretch/>
        </p:blipFill>
        <p:spPr>
          <a:xfrm>
            <a:off x="391575" y="768063"/>
            <a:ext cx="11624350" cy="451137"/>
          </a:xfrm>
          <a:prstGeom prst="rect">
            <a:avLst/>
          </a:prstGeom>
        </p:spPr>
      </p:pic>
      <p:grpSp>
        <p:nvGrpSpPr>
          <p:cNvPr id="3" name="Group 2"/>
          <p:cNvGrpSpPr/>
          <p:nvPr/>
        </p:nvGrpSpPr>
        <p:grpSpPr>
          <a:xfrm>
            <a:off x="409329" y="1286091"/>
            <a:ext cx="11445089" cy="4104000"/>
            <a:chOff x="409329" y="1286091"/>
            <a:chExt cx="11445089" cy="4104000"/>
          </a:xfrm>
        </p:grpSpPr>
        <p:pic>
          <p:nvPicPr>
            <p:cNvPr id="8" name="Picture 7"/>
            <p:cNvPicPr>
              <a:picLocks noChangeAspect="1"/>
            </p:cNvPicPr>
            <p:nvPr/>
          </p:nvPicPr>
          <p:blipFill>
            <a:blip r:embed="rId6"/>
            <a:stretch>
              <a:fillRect/>
            </a:stretch>
          </p:blipFill>
          <p:spPr>
            <a:xfrm>
              <a:off x="409329" y="1286091"/>
              <a:ext cx="11436210" cy="4104000"/>
            </a:xfrm>
            <a:prstGeom prst="rect">
              <a:avLst/>
            </a:prstGeom>
          </p:spPr>
        </p:pic>
        <p:sp>
          <p:nvSpPr>
            <p:cNvPr id="17" name="TextBox 16"/>
            <p:cNvSpPr txBox="1"/>
            <p:nvPr/>
          </p:nvSpPr>
          <p:spPr>
            <a:xfrm>
              <a:off x="10676876" y="1559082"/>
              <a:ext cx="1177542" cy="1169551"/>
            </a:xfrm>
            <a:prstGeom prst="rect">
              <a:avLst/>
            </a:prstGeom>
            <a:solidFill>
              <a:schemeClr val="bg2"/>
            </a:solidFill>
          </p:spPr>
          <p:txBody>
            <a:bodyPr wrap="square" rtlCol="0" anchor="ctr">
              <a:spAutoFit/>
            </a:bodyPr>
            <a:lstStyle/>
            <a:p>
              <a:pPr algn="ctr"/>
              <a:endParaRPr lang="en-GB" sz="500" b="0" i="0" dirty="0" smtClean="0">
                <a:solidFill>
                  <a:schemeClr val="bg1">
                    <a:lumMod val="65000"/>
                  </a:schemeClr>
                </a:solidFill>
                <a:latin typeface="Ubuntu" charset="0"/>
                <a:ea typeface="Ubuntu" charset="0"/>
                <a:cs typeface="Ubuntu" charset="0"/>
              </a:endParaRPr>
            </a:p>
            <a:p>
              <a:pPr algn="ctr"/>
              <a:r>
                <a:rPr lang="en-GB" sz="1100" b="0" i="0" dirty="0" smtClean="0">
                  <a:solidFill>
                    <a:schemeClr val="tx1">
                      <a:lumMod val="50000"/>
                      <a:lumOff val="50000"/>
                    </a:schemeClr>
                  </a:solidFill>
                  <a:latin typeface="Ubuntu" charset="0"/>
                  <a:ea typeface="Ubuntu" charset="0"/>
                  <a:cs typeface="Ubuntu" charset="0"/>
                </a:rPr>
                <a:t>Not available</a:t>
              </a:r>
            </a:p>
            <a:p>
              <a:pPr algn="ctr"/>
              <a:endParaRPr lang="en-GB" sz="1400" dirty="0">
                <a:solidFill>
                  <a:schemeClr val="bg1">
                    <a:lumMod val="65000"/>
                  </a:schemeClr>
                </a:solidFill>
                <a:latin typeface="Ubuntu" charset="0"/>
                <a:ea typeface="Ubuntu" charset="0"/>
                <a:cs typeface="Ubuntu" charset="0"/>
              </a:endParaRPr>
            </a:p>
            <a:p>
              <a:pPr algn="ctr"/>
              <a:r>
                <a:rPr lang="en-GB" sz="1100" b="0" i="0" dirty="0" smtClean="0">
                  <a:solidFill>
                    <a:schemeClr val="tx1">
                      <a:lumMod val="50000"/>
                      <a:lumOff val="50000"/>
                    </a:schemeClr>
                  </a:solidFill>
                  <a:latin typeface="Ubuntu" charset="0"/>
                  <a:ea typeface="Ubuntu" charset="0"/>
                  <a:cs typeface="Ubuntu" charset="0"/>
                </a:rPr>
                <a:t>Not</a:t>
              </a:r>
              <a:r>
                <a:rPr lang="en-GB" sz="1100" b="0" i="0" dirty="0" smtClean="0">
                  <a:solidFill>
                    <a:schemeClr val="bg1">
                      <a:lumMod val="65000"/>
                    </a:schemeClr>
                  </a:solidFill>
                  <a:latin typeface="Ubuntu" charset="0"/>
                  <a:ea typeface="Ubuntu" charset="0"/>
                  <a:cs typeface="Ubuntu" charset="0"/>
                </a:rPr>
                <a:t> </a:t>
              </a:r>
              <a:r>
                <a:rPr lang="en-GB" sz="1100" b="0" i="0" dirty="0" smtClean="0">
                  <a:solidFill>
                    <a:schemeClr val="tx1">
                      <a:lumMod val="50000"/>
                      <a:lumOff val="50000"/>
                    </a:schemeClr>
                  </a:solidFill>
                  <a:latin typeface="Ubuntu" charset="0"/>
                  <a:ea typeface="Ubuntu" charset="0"/>
                  <a:cs typeface="Ubuntu" charset="0"/>
                </a:rPr>
                <a:t>available</a:t>
              </a:r>
            </a:p>
            <a:p>
              <a:pPr algn="ctr"/>
              <a:endParaRPr lang="en-GB" sz="1400" dirty="0">
                <a:solidFill>
                  <a:schemeClr val="bg1">
                    <a:lumMod val="65000"/>
                  </a:schemeClr>
                </a:solidFill>
                <a:latin typeface="Ubuntu" charset="0"/>
                <a:ea typeface="Ubuntu" charset="0"/>
                <a:cs typeface="Ubuntu" charset="0"/>
              </a:endParaRPr>
            </a:p>
            <a:p>
              <a:pPr algn="ctr"/>
              <a:r>
                <a:rPr lang="en-GB" sz="1100" b="0" i="0" dirty="0" smtClean="0">
                  <a:solidFill>
                    <a:schemeClr val="tx1">
                      <a:lumMod val="50000"/>
                      <a:lumOff val="50000"/>
                    </a:schemeClr>
                  </a:solidFill>
                  <a:latin typeface="Ubuntu" charset="0"/>
                  <a:ea typeface="Ubuntu" charset="0"/>
                  <a:cs typeface="Ubuntu" charset="0"/>
                </a:rPr>
                <a:t>Not </a:t>
              </a:r>
              <a:r>
                <a:rPr lang="en-GB" sz="1200" b="0" i="0" dirty="0" smtClean="0">
                  <a:solidFill>
                    <a:schemeClr val="tx1">
                      <a:lumMod val="50000"/>
                      <a:lumOff val="50000"/>
                    </a:schemeClr>
                  </a:solidFill>
                  <a:latin typeface="Ubuntu" charset="0"/>
                  <a:ea typeface="Ubuntu" charset="0"/>
                  <a:cs typeface="Ubuntu" charset="0"/>
                </a:rPr>
                <a:t>available</a:t>
              </a:r>
              <a:endParaRPr lang="en-GB" sz="1100" b="0" i="0" dirty="0" smtClean="0">
                <a:solidFill>
                  <a:schemeClr val="tx1">
                    <a:lumMod val="50000"/>
                    <a:lumOff val="50000"/>
                  </a:schemeClr>
                </a:solidFill>
                <a:latin typeface="Ubuntu" charset="0"/>
                <a:ea typeface="Ubuntu" charset="0"/>
                <a:cs typeface="Ubuntu" charset="0"/>
              </a:endParaRPr>
            </a:p>
            <a:p>
              <a:pPr algn="ctr"/>
              <a:endParaRPr lang="en-GB" sz="300" b="0" i="0" dirty="0" smtClean="0">
                <a:solidFill>
                  <a:schemeClr val="bg1">
                    <a:lumMod val="65000"/>
                  </a:schemeClr>
                </a:solidFill>
                <a:latin typeface="Ubuntu" charset="0"/>
                <a:ea typeface="Ubuntu" charset="0"/>
                <a:cs typeface="Ubuntu" charset="0"/>
              </a:endParaRPr>
            </a:p>
          </p:txBody>
        </p:sp>
      </p:grpSp>
      <p:sp>
        <p:nvSpPr>
          <p:cNvPr id="22" name="TextBox 21"/>
          <p:cNvSpPr txBox="1"/>
          <p:nvPr/>
        </p:nvSpPr>
        <p:spPr>
          <a:xfrm>
            <a:off x="317684" y="5454427"/>
            <a:ext cx="11527856" cy="430887"/>
          </a:xfrm>
          <a:prstGeom prst="rect">
            <a:avLst/>
          </a:prstGeom>
          <a:noFill/>
        </p:spPr>
        <p:txBody>
          <a:bodyPr wrap="square" rtlCol="0">
            <a:spAutoFit/>
          </a:bodyPr>
          <a:lstStyle/>
          <a:p>
            <a:r>
              <a:rPr lang="en-GB" sz="1100" dirty="0" smtClean="0">
                <a:solidFill>
                  <a:schemeClr val="tx1">
                    <a:lumMod val="50000"/>
                    <a:lumOff val="50000"/>
                  </a:schemeClr>
                </a:solidFill>
                <a:latin typeface="Ubuntu" charset="0"/>
                <a:ea typeface="Ubuntu" charset="0"/>
                <a:cs typeface="Ubuntu" charset="0"/>
              </a:rPr>
              <a:t>** Microbiology turnaround time compliance for Quarter 4 2019/20 not available due to issues accessing </a:t>
            </a:r>
            <a:r>
              <a:rPr lang="en-GB" sz="1100" i="1" dirty="0" err="1" smtClean="0">
                <a:solidFill>
                  <a:schemeClr val="tx1">
                    <a:lumMod val="50000"/>
                    <a:lumOff val="50000"/>
                  </a:schemeClr>
                </a:solidFill>
                <a:latin typeface="Ubuntu" charset="0"/>
                <a:ea typeface="Ubuntu" charset="0"/>
                <a:cs typeface="Ubuntu" charset="0"/>
              </a:rPr>
              <a:t>DeepSee</a:t>
            </a:r>
            <a:r>
              <a:rPr lang="en-GB" sz="1100" dirty="0" smtClean="0">
                <a:solidFill>
                  <a:schemeClr val="tx1">
                    <a:lumMod val="50000"/>
                    <a:lumOff val="50000"/>
                  </a:schemeClr>
                </a:solidFill>
                <a:latin typeface="Ubuntu" charset="0"/>
                <a:ea typeface="Ubuntu" charset="0"/>
                <a:cs typeface="Ubuntu" charset="0"/>
              </a:rPr>
              <a:t> software following system update. Issue has been raised with NWIS and added to risk register for ongoing monitoring.</a:t>
            </a:r>
            <a:endParaRPr lang="en-GB" sz="1100" b="0" i="0" dirty="0" smtClean="0">
              <a:solidFill>
                <a:schemeClr val="tx1">
                  <a:lumMod val="50000"/>
                  <a:lumOff val="50000"/>
                </a:schemeClr>
              </a:solidFill>
              <a:latin typeface="Ubuntu" charset="0"/>
              <a:ea typeface="Ubuntu" charset="0"/>
              <a:cs typeface="Ubuntu" charset="0"/>
            </a:endParaRPr>
          </a:p>
        </p:txBody>
      </p:sp>
      <p:sp>
        <p:nvSpPr>
          <p:cNvPr id="23" name="TextBox 22"/>
          <p:cNvSpPr txBox="1"/>
          <p:nvPr/>
        </p:nvSpPr>
        <p:spPr>
          <a:xfrm>
            <a:off x="3593251" y="4163889"/>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sp>
        <p:nvSpPr>
          <p:cNvPr id="24" name="TextBox 23"/>
          <p:cNvSpPr txBox="1"/>
          <p:nvPr/>
        </p:nvSpPr>
        <p:spPr>
          <a:xfrm>
            <a:off x="3271003" y="4427298"/>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sp>
        <p:nvSpPr>
          <p:cNvPr id="26" name="TextBox 25"/>
          <p:cNvSpPr txBox="1"/>
          <p:nvPr/>
        </p:nvSpPr>
        <p:spPr>
          <a:xfrm>
            <a:off x="4876153" y="4650997"/>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sp>
        <p:nvSpPr>
          <p:cNvPr id="27" name="TextBox 26"/>
          <p:cNvSpPr txBox="1"/>
          <p:nvPr/>
        </p:nvSpPr>
        <p:spPr>
          <a:xfrm>
            <a:off x="5435600" y="4912607"/>
            <a:ext cx="407041" cy="261610"/>
          </a:xfrm>
          <a:prstGeom prst="rect">
            <a:avLst/>
          </a:prstGeom>
          <a:noFill/>
        </p:spPr>
        <p:txBody>
          <a:bodyPr wrap="square" rtlCol="0">
            <a:spAutoFit/>
          </a:bodyPr>
          <a:lstStyle/>
          <a:p>
            <a:r>
              <a:rPr lang="en-GB" sz="1100" dirty="0" smtClean="0">
                <a:solidFill>
                  <a:srgbClr val="324F82"/>
                </a:solidFill>
                <a:latin typeface="Ubuntu" charset="0"/>
                <a:ea typeface="Ubuntu" charset="0"/>
                <a:cs typeface="Ubuntu" charset="0"/>
              </a:rPr>
              <a:t>**</a:t>
            </a:r>
            <a:endParaRPr lang="en-GB" sz="1100" b="0" i="0" dirty="0" smtClean="0">
              <a:solidFill>
                <a:srgbClr val="324F82"/>
              </a:solidFill>
              <a:latin typeface="Ubuntu" charset="0"/>
              <a:ea typeface="Ubuntu" charset="0"/>
              <a:cs typeface="Ubuntu" charset="0"/>
            </a:endParaRPr>
          </a:p>
        </p:txBody>
      </p:sp>
    </p:spTree>
    <p:extLst>
      <p:ext uri="{BB962C8B-B14F-4D97-AF65-F5344CB8AC3E}">
        <p14:creationId xmlns:p14="http://schemas.microsoft.com/office/powerpoint/2010/main" val="1561127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4FB9AB"/>
                </a:solidFill>
                <a:latin typeface="Ubuntu" charset="0"/>
                <a:ea typeface="Ubuntu" charset="0"/>
                <a:cs typeface="Ubuntu" charset="0"/>
              </a:rPr>
              <a:t>Performance against Mandatory Indicators</a:t>
            </a:r>
          </a:p>
        </p:txBody>
      </p:sp>
      <p:sp>
        <p:nvSpPr>
          <p:cNvPr id="4" name="TextBox 3"/>
          <p:cNvSpPr txBox="1"/>
          <p:nvPr/>
        </p:nvSpPr>
        <p:spPr>
          <a:xfrm>
            <a:off x="665018" y="5557421"/>
            <a:ext cx="10334415" cy="718688"/>
          </a:xfrm>
          <a:prstGeom prst="rect">
            <a:avLst/>
          </a:prstGeom>
          <a:noFill/>
        </p:spPr>
        <p:txBody>
          <a:bodyPr wrap="square" rtlCol="0">
            <a:spAutoFit/>
          </a:bodyPr>
          <a:lstStyle/>
          <a:p>
            <a:endParaRPr lang="en-GB" sz="3000" b="0" i="0" dirty="0" smtClean="0">
              <a:solidFill>
                <a:schemeClr val="bg1"/>
              </a:solidFill>
              <a:latin typeface="Ubuntu" charset="0"/>
              <a:ea typeface="Ubuntu" charset="0"/>
              <a:cs typeface="Ubuntu" charset="0"/>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4" name="Rectangle 23">
            <a:hlinkClick r:id="rId4" action="ppaction://hlinksldjump"/>
          </p:cNvPr>
          <p:cNvSpPr/>
          <p:nvPr/>
        </p:nvSpPr>
        <p:spPr>
          <a:xfrm>
            <a:off x="8597661" y="22072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21</a:t>
            </a:r>
            <a:endParaRPr lang="en-GB" sz="3000" b="0" i="0" dirty="0" smtClean="0">
              <a:solidFill>
                <a:schemeClr val="bg1"/>
              </a:solidFill>
              <a:latin typeface="Ubuntu" charset="0"/>
              <a:ea typeface="Ubuntu" charset="0"/>
              <a:cs typeface="Ubuntu" charset="0"/>
            </a:endParaRPr>
          </a:p>
        </p:txBody>
      </p:sp>
      <p:graphicFrame>
        <p:nvGraphicFramePr>
          <p:cNvPr id="17" name="Table 16"/>
          <p:cNvGraphicFramePr>
            <a:graphicFrameLocks noGrp="1"/>
          </p:cNvGraphicFramePr>
          <p:nvPr>
            <p:extLst>
              <p:ext uri="{D42A27DB-BD31-4B8C-83A1-F6EECF244321}">
                <p14:modId xmlns:p14="http://schemas.microsoft.com/office/powerpoint/2010/main" val="1313625370"/>
              </p:ext>
            </p:extLst>
          </p:nvPr>
        </p:nvGraphicFramePr>
        <p:xfrm>
          <a:off x="597988" y="1392750"/>
          <a:ext cx="10294913" cy="2814320"/>
        </p:xfrm>
        <a:graphic>
          <a:graphicData uri="http://schemas.openxmlformats.org/drawingml/2006/table">
            <a:tbl>
              <a:tblPr firstRow="1" bandRow="1">
                <a:tableStyleId>{5C22544A-7EE6-4342-B048-85BDC9FD1C3A}</a:tableStyleId>
              </a:tblPr>
              <a:tblGrid>
                <a:gridCol w="4689121">
                  <a:extLst>
                    <a:ext uri="{9D8B030D-6E8A-4147-A177-3AD203B41FA5}">
                      <a16:colId xmlns:a16="http://schemas.microsoft.com/office/drawing/2014/main" val="2389433980"/>
                    </a:ext>
                  </a:extLst>
                </a:gridCol>
                <a:gridCol w="2587384">
                  <a:extLst>
                    <a:ext uri="{9D8B030D-6E8A-4147-A177-3AD203B41FA5}">
                      <a16:colId xmlns:a16="http://schemas.microsoft.com/office/drawing/2014/main" val="991494781"/>
                    </a:ext>
                  </a:extLst>
                </a:gridCol>
                <a:gridCol w="3018408">
                  <a:extLst>
                    <a:ext uri="{9D8B030D-6E8A-4147-A177-3AD203B41FA5}">
                      <a16:colId xmlns:a16="http://schemas.microsoft.com/office/drawing/2014/main" val="3221381176"/>
                    </a:ext>
                  </a:extLst>
                </a:gridCol>
              </a:tblGrid>
              <a:tr h="370840">
                <a:tc>
                  <a:txBody>
                    <a:bodyPr/>
                    <a:lstStyle/>
                    <a:p>
                      <a:r>
                        <a:rPr lang="en-GB" sz="1600" b="0" dirty="0" smtClean="0">
                          <a:latin typeface="Ubuntu"/>
                        </a:rPr>
                        <a:t>Complaints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solidFill>
                            <a:schemeClr val="bg1"/>
                          </a:solidFill>
                          <a:latin typeface="Ubuntu"/>
                        </a:rPr>
                        <a:t>April</a:t>
                      </a:r>
                      <a:r>
                        <a:rPr lang="en-GB" sz="1800" b="0" dirty="0" smtClean="0">
                          <a:latin typeface="Ubuntu"/>
                        </a:rPr>
                        <a:t> 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Total number of formal complaints received for the period 1 </a:t>
                      </a:r>
                      <a:r>
                        <a:rPr lang="en-GB" sz="1400" kern="1200" dirty="0" smtClean="0">
                          <a:solidFill>
                            <a:schemeClr val="tx1">
                              <a:lumMod val="75000"/>
                              <a:lumOff val="25000"/>
                            </a:schemeClr>
                          </a:solidFill>
                          <a:latin typeface="Ubuntu"/>
                          <a:ea typeface="+mn-ea"/>
                          <a:cs typeface="+mn-cs"/>
                        </a:rPr>
                        <a:t>– 30 April 2020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kern="1200" dirty="0" smtClean="0">
                          <a:solidFill>
                            <a:schemeClr val="tx1">
                              <a:lumMod val="75000"/>
                              <a:lumOff val="25000"/>
                            </a:schemeClr>
                          </a:solidFill>
                          <a:latin typeface="Ubuntu"/>
                          <a:ea typeface="+mn-ea"/>
                          <a:cs typeface="+mn-cs"/>
                        </a:rPr>
                        <a:t>2</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acknowledged within 2 working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95% (PHW)</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2 (100%)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30 working days of receipt</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75% (WG) </a:t>
                      </a:r>
                    </a:p>
                    <a:p>
                      <a:pPr algn="ctr"/>
                      <a:r>
                        <a:rPr lang="en-GB" sz="1400" dirty="0" smtClean="0">
                          <a:solidFill>
                            <a:schemeClr val="tx1">
                              <a:lumMod val="75000"/>
                              <a:lumOff val="25000"/>
                            </a:schemeClr>
                          </a:solidFill>
                          <a:latin typeface="Ubuntu"/>
                        </a:rPr>
                        <a:t>95% (PHW) </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 (50%)*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54619161"/>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a period exceeding 30 working days but within 6 months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782176386"/>
                  </a:ext>
                </a:extLst>
              </a:tr>
              <a:tr h="370840">
                <a:tc>
                  <a:txBody>
                    <a:bodyPr/>
                    <a:lstStyle/>
                    <a:p>
                      <a:r>
                        <a:rPr lang="en-GB" sz="1400" kern="1200" dirty="0" smtClean="0">
                          <a:solidFill>
                            <a:schemeClr val="tx1">
                              <a:lumMod val="75000"/>
                              <a:lumOff val="25000"/>
                            </a:schemeClr>
                          </a:solidFill>
                          <a:latin typeface="Ubuntu"/>
                          <a:ea typeface="+mn-ea"/>
                          <a:cs typeface="+mn-cs"/>
                        </a:rPr>
                        <a:t>Number of informal complaints (on the spot) received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3</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25306434"/>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1256904372"/>
              </p:ext>
            </p:extLst>
          </p:nvPr>
        </p:nvGraphicFramePr>
        <p:xfrm>
          <a:off x="599465" y="4285139"/>
          <a:ext cx="10294913" cy="1112520"/>
        </p:xfrm>
        <a:graphic>
          <a:graphicData uri="http://schemas.openxmlformats.org/drawingml/2006/table">
            <a:tbl>
              <a:tblPr firstRow="1" bandRow="1">
                <a:tableStyleId>{5C22544A-7EE6-4342-B048-85BDC9FD1C3A}</a:tableStyleId>
              </a:tblPr>
              <a:tblGrid>
                <a:gridCol w="4689121">
                  <a:extLst>
                    <a:ext uri="{9D8B030D-6E8A-4147-A177-3AD203B41FA5}">
                      <a16:colId xmlns:a16="http://schemas.microsoft.com/office/drawing/2014/main" val="2389433980"/>
                    </a:ext>
                  </a:extLst>
                </a:gridCol>
                <a:gridCol w="2587384">
                  <a:extLst>
                    <a:ext uri="{9D8B030D-6E8A-4147-A177-3AD203B41FA5}">
                      <a16:colId xmlns:a16="http://schemas.microsoft.com/office/drawing/2014/main" val="991494781"/>
                    </a:ext>
                  </a:extLst>
                </a:gridCol>
                <a:gridCol w="3018408">
                  <a:extLst>
                    <a:ext uri="{9D8B030D-6E8A-4147-A177-3AD203B41FA5}">
                      <a16:colId xmlns:a16="http://schemas.microsoft.com/office/drawing/2014/main" val="3221381176"/>
                    </a:ext>
                  </a:extLst>
                </a:gridCol>
              </a:tblGrid>
              <a:tr h="370840">
                <a:tc>
                  <a:txBody>
                    <a:bodyPr/>
                    <a:lstStyle/>
                    <a:p>
                      <a:r>
                        <a:rPr lang="en-GB" sz="1600" b="0" dirty="0" smtClean="0">
                          <a:latin typeface="Ubuntu"/>
                        </a:rPr>
                        <a:t>Serious Incidents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solidFill>
                            <a:schemeClr val="bg1"/>
                          </a:solidFill>
                          <a:latin typeface="Ubuntu"/>
                        </a:rPr>
                        <a:t>April</a:t>
                      </a:r>
                      <a:r>
                        <a:rPr lang="en-GB" sz="1800" b="0" dirty="0" smtClean="0">
                          <a:solidFill>
                            <a:srgbClr val="C00000"/>
                          </a:solidFill>
                          <a:latin typeface="Ubuntu"/>
                        </a:rPr>
                        <a:t> </a:t>
                      </a:r>
                      <a:r>
                        <a:rPr lang="en-GB" sz="1800" b="0" dirty="0" smtClean="0">
                          <a:latin typeface="Ubuntu"/>
                        </a:rPr>
                        <a:t>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Number of serious incidents reported</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of serious incidents not closed within 60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116621430"/>
              </p:ext>
            </p:extLst>
          </p:nvPr>
        </p:nvGraphicFramePr>
        <p:xfrm>
          <a:off x="567546" y="5493205"/>
          <a:ext cx="10515600" cy="385572"/>
        </p:xfrm>
        <a:graphic>
          <a:graphicData uri="http://schemas.openxmlformats.org/drawingml/2006/table">
            <a:tbl>
              <a:tblPr>
                <a:tableStyleId>{5C22544A-7EE6-4342-B048-85BDC9FD1C3A}</a:tableStyleId>
              </a:tblPr>
              <a:tblGrid>
                <a:gridCol w="10515600">
                  <a:extLst>
                    <a:ext uri="{9D8B030D-6E8A-4147-A177-3AD203B41FA5}">
                      <a16:colId xmlns:a16="http://schemas.microsoft.com/office/drawing/2014/main" val="3423005698"/>
                    </a:ext>
                  </a:extLst>
                </a:gridCol>
              </a:tblGrid>
              <a:tr h="293913">
                <a:tc>
                  <a:txBody>
                    <a:bodyPr/>
                    <a:lstStyle/>
                    <a:p>
                      <a:pPr algn="l">
                        <a:lnSpc>
                          <a:spcPct val="115000"/>
                        </a:lnSpc>
                        <a:spcAft>
                          <a:spcPts val="1000"/>
                        </a:spcAft>
                      </a:pPr>
                      <a:r>
                        <a:rPr lang="en-GB" sz="1100" dirty="0" smtClean="0">
                          <a:solidFill>
                            <a:schemeClr val="tx1">
                              <a:lumMod val="50000"/>
                              <a:lumOff val="50000"/>
                            </a:schemeClr>
                          </a:solidFill>
                          <a:effectLst/>
                        </a:rPr>
                        <a:t>* One </a:t>
                      </a:r>
                      <a:r>
                        <a:rPr lang="en-GB" sz="1100" dirty="0">
                          <a:solidFill>
                            <a:schemeClr val="tx1">
                              <a:lumMod val="50000"/>
                              <a:lumOff val="50000"/>
                            </a:schemeClr>
                          </a:solidFill>
                          <a:effectLst/>
                        </a:rPr>
                        <a:t>of the formal complaints received during the reporting period exceeded the target response time by 2 days as a result of the current pressures of dealing with </a:t>
                      </a:r>
                      <a:r>
                        <a:rPr lang="en-GB" sz="1100" dirty="0" smtClean="0">
                          <a:solidFill>
                            <a:schemeClr val="tx1">
                              <a:lumMod val="50000"/>
                              <a:lumOff val="50000"/>
                            </a:schemeClr>
                          </a:solidFill>
                          <a:effectLst/>
                        </a:rPr>
                        <a:t>COVID-19.</a:t>
                      </a:r>
                      <a:endParaRPr lang="en-GB" sz="1100" dirty="0">
                        <a:solidFill>
                          <a:schemeClr val="tx1">
                            <a:lumMod val="50000"/>
                            <a:lumOff val="50000"/>
                          </a:schemeClr>
                        </a:solidFill>
                        <a:effectLst/>
                      </a:endParaRPr>
                    </a:p>
                  </a:txBody>
                  <a:tcPr marL="114300" marR="114300" marT="0" marB="0">
                    <a:noFill/>
                  </a:tcPr>
                </a:tc>
                <a:extLst>
                  <a:ext uri="{0D108BD9-81ED-4DB2-BD59-A6C34878D82A}">
                    <a16:rowId xmlns:a16="http://schemas.microsoft.com/office/drawing/2014/main" val="2228753049"/>
                  </a:ext>
                </a:extLst>
              </a:tr>
            </a:tbl>
          </a:graphicData>
        </a:graphic>
      </p:graphicFrame>
    </p:spTree>
    <p:extLst>
      <p:ext uri="{BB962C8B-B14F-4D97-AF65-F5344CB8AC3E}">
        <p14:creationId xmlns:p14="http://schemas.microsoft.com/office/powerpoint/2010/main" val="3669703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a:solidFill>
                  <a:srgbClr val="4FB9AB"/>
                </a:solidFill>
                <a:latin typeface="Ubuntu" charset="0"/>
                <a:ea typeface="Ubuntu" charset="0"/>
                <a:cs typeface="Ubuntu" charset="0"/>
              </a:rPr>
              <a:t>Incident </a:t>
            </a:r>
            <a:r>
              <a:rPr lang="en-GB" sz="2000" dirty="0" smtClean="0">
                <a:solidFill>
                  <a:srgbClr val="4FB9AB"/>
                </a:solidFill>
                <a:latin typeface="Ubuntu" charset="0"/>
                <a:ea typeface="Ubuntu" charset="0"/>
                <a:cs typeface="Ubuntu" charset="0"/>
              </a:rPr>
              <a:t>Management</a:t>
            </a:r>
            <a:endParaRPr lang="en-GB" sz="2000" b="0" i="0" dirty="0" smtClean="0">
              <a:solidFill>
                <a:srgbClr val="4FB9AB"/>
              </a:solidFill>
              <a:latin typeface="Ubuntu" charset="0"/>
              <a:ea typeface="Ubuntu" charset="0"/>
              <a:cs typeface="Ubuntu" charset="0"/>
            </a:endParaRPr>
          </a:p>
        </p:txBody>
      </p:sp>
      <p:sp>
        <p:nvSpPr>
          <p:cNvPr id="19" name="Right Arrow 18">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4" action="ppaction://hlinksldjump"/>
          </p:cNvPr>
          <p:cNvSpPr/>
          <p:nvPr/>
        </p:nvSpPr>
        <p:spPr>
          <a:xfrm>
            <a:off x="8581906" y="21909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22</a:t>
            </a:r>
            <a:endParaRPr lang="en-GB" sz="3000" b="0" i="0" dirty="0" smtClean="0">
              <a:solidFill>
                <a:schemeClr val="bg1"/>
              </a:solidFill>
              <a:latin typeface="Ubuntu" charset="0"/>
              <a:ea typeface="Ubuntu" charset="0"/>
              <a:cs typeface="Ubuntu"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1548270733"/>
              </p:ext>
            </p:extLst>
          </p:nvPr>
        </p:nvGraphicFramePr>
        <p:xfrm>
          <a:off x="7910004" y="1375419"/>
          <a:ext cx="3897297" cy="5162296"/>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2379832">
                <a:tc>
                  <a:txBody>
                    <a:bodyPr/>
                    <a:lstStyle/>
                    <a:p>
                      <a:pPr algn="l">
                        <a:lnSpc>
                          <a:spcPct val="115000"/>
                        </a:lnSpc>
                        <a:spcAft>
                          <a:spcPts val="1000"/>
                        </a:spcAft>
                      </a:pPr>
                      <a:r>
                        <a:rPr lang="en-GB" sz="1600" kern="1200" dirty="0" smtClean="0">
                          <a:solidFill>
                            <a:srgbClr val="4FB9AB"/>
                          </a:solidFill>
                          <a:latin typeface="Ubuntu" charset="0"/>
                          <a:ea typeface="Ubuntu" charset="0"/>
                          <a:cs typeface="Ubuntu" charset="0"/>
                        </a:rPr>
                        <a:t>Summary</a:t>
                      </a:r>
                      <a:endParaRPr lang="en-GB" sz="2000" kern="1200" dirty="0" smtClean="0">
                        <a:solidFill>
                          <a:srgbClr val="4FB9AB"/>
                        </a:solidFill>
                        <a:latin typeface="Ubuntu" charset="0"/>
                        <a:ea typeface="Ubuntu" charset="0"/>
                        <a:cs typeface="Ubuntu" charset="0"/>
                      </a:endParaRPr>
                    </a:p>
                    <a:p>
                      <a:pPr algn="just">
                        <a:lnSpc>
                          <a:spcPct val="100000"/>
                        </a:lnSpc>
                        <a:spcAft>
                          <a:spcPts val="0"/>
                        </a:spcAft>
                      </a:pPr>
                      <a:r>
                        <a:rPr lang="en-GB" sz="1200" dirty="0" smtClean="0">
                          <a:solidFill>
                            <a:schemeClr val="tx1">
                              <a:lumMod val="75000"/>
                              <a:lumOff val="25000"/>
                            </a:schemeClr>
                          </a:solidFill>
                          <a:effectLst/>
                          <a:latin typeface="Ubuntu"/>
                          <a:ea typeface="Calibri" panose="020F0502020204030204" pitchFamily="34" charset="0"/>
                          <a:cs typeface="Times New Roman" panose="02020603050405020304" pitchFamily="18" charset="0"/>
                        </a:rPr>
                        <a:t>There </a:t>
                      </a:r>
                      <a:r>
                        <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rPr>
                        <a:t>has been a marked drop in reported incidents during this reporting period. Some of this can be attributed to the changes in working practices across the organisation, for example in Screening where there has been a 62% fall in reports on the same period last year. This is to be expected due to the number of screening activities that have been paused. There has also however been a 36% reduction in reported incidents within Microbiology in the same period, where the anticipation was to have either maintained the same levels or even increased. The reasons for this drop are not yet clear although it is likely to be connected with resource. The Chief Risk Officer is investigating the issue to determine whether or not further support is required to ensure incident reporting remains compliant with Policy. </a:t>
                      </a:r>
                    </a:p>
                    <a:p>
                      <a:pPr algn="just">
                        <a:lnSpc>
                          <a:spcPct val="100000"/>
                        </a:lnSpc>
                        <a:spcAft>
                          <a:spcPts val="0"/>
                        </a:spcAft>
                      </a:pPr>
                      <a:r>
                        <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rPr>
                        <a:t> </a:t>
                      </a:r>
                    </a:p>
                    <a:p>
                      <a:pPr algn="just">
                        <a:lnSpc>
                          <a:spcPct val="100000"/>
                        </a:lnSpc>
                        <a:spcAft>
                          <a:spcPts val="0"/>
                        </a:spcAft>
                      </a:pPr>
                      <a:r>
                        <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rPr>
                        <a:t>Considerable support has been given by the Risk and IG team to the National Contact Centre, the Enclosed Settings Cell and also to Cervical Screening to both reduce the number of incidents that remain open and also to improve incident reporting across all areas. Incidents remain primarily within the Public Health Services directorate. A format is currently under development to agree and report Covid-19 related incidents to Gold on a weekly basis.</a:t>
                      </a:r>
                    </a:p>
                  </a:txBody>
                  <a:tcPr marL="114300" marR="114300" marT="0" marB="0">
                    <a:noFill/>
                  </a:tcPr>
                </a:tc>
                <a:extLst>
                  <a:ext uri="{0D108BD9-81ED-4DB2-BD59-A6C34878D82A}">
                    <a16:rowId xmlns:a16="http://schemas.microsoft.com/office/drawing/2014/main" val="2798881755"/>
                  </a:ext>
                </a:extLst>
              </a:tr>
            </a:tbl>
          </a:graphicData>
        </a:graphic>
      </p:graphicFrame>
      <p:sp>
        <p:nvSpPr>
          <p:cNvPr id="28" name="TextBox 27"/>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22</a:t>
            </a:r>
            <a:endParaRPr lang="en-GB" sz="3000" b="0" i="0" dirty="0" smtClean="0">
              <a:solidFill>
                <a:schemeClr val="tx1">
                  <a:lumMod val="50000"/>
                  <a:lumOff val="50000"/>
                </a:schemeClr>
              </a:solidFill>
              <a:latin typeface="Ubuntu" charset="0"/>
              <a:ea typeface="Ubuntu" charset="0"/>
              <a:cs typeface="Ubuntu" charset="0"/>
            </a:endParaRPr>
          </a:p>
        </p:txBody>
      </p:sp>
      <p:pic>
        <p:nvPicPr>
          <p:cNvPr id="29" name="Picture 28"/>
          <p:cNvPicPr/>
          <p:nvPr/>
        </p:nvPicPr>
        <p:blipFill>
          <a:blip r:embed="rId5">
            <a:extLst>
              <a:ext uri="{28A0092B-C50C-407E-A947-70E740481C1C}">
                <a14:useLocalDpi xmlns:a14="http://schemas.microsoft.com/office/drawing/2010/main" val="0"/>
              </a:ext>
            </a:extLst>
          </a:blip>
          <a:srcRect/>
          <a:stretch>
            <a:fillRect/>
          </a:stretch>
        </p:blipFill>
        <p:spPr bwMode="auto">
          <a:xfrm>
            <a:off x="565465" y="1359745"/>
            <a:ext cx="7007187" cy="2613609"/>
          </a:xfrm>
          <a:prstGeom prst="rect">
            <a:avLst/>
          </a:prstGeom>
          <a:noFill/>
        </p:spPr>
      </p:pic>
      <p:sp>
        <p:nvSpPr>
          <p:cNvPr id="30" name="Rectangle 29"/>
          <p:cNvSpPr/>
          <p:nvPr/>
        </p:nvSpPr>
        <p:spPr>
          <a:xfrm>
            <a:off x="6003386" y="1873188"/>
            <a:ext cx="504825" cy="192852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31" name="Picture 30"/>
          <p:cNvPicPr/>
          <p:nvPr/>
        </p:nvPicPr>
        <p:blipFill>
          <a:blip r:embed="rId6">
            <a:extLst>
              <a:ext uri="{28A0092B-C50C-407E-A947-70E740481C1C}">
                <a14:useLocalDpi xmlns:a14="http://schemas.microsoft.com/office/drawing/2010/main" val="0"/>
              </a:ext>
            </a:extLst>
          </a:blip>
          <a:srcRect/>
          <a:stretch>
            <a:fillRect/>
          </a:stretch>
        </p:blipFill>
        <p:spPr bwMode="auto">
          <a:xfrm>
            <a:off x="565466" y="4078652"/>
            <a:ext cx="7007187" cy="2620149"/>
          </a:xfrm>
          <a:prstGeom prst="rect">
            <a:avLst/>
          </a:prstGeom>
          <a:noFill/>
        </p:spPr>
      </p:pic>
    </p:spTree>
    <p:extLst>
      <p:ext uri="{BB962C8B-B14F-4D97-AF65-F5344CB8AC3E}">
        <p14:creationId xmlns:p14="http://schemas.microsoft.com/office/powerpoint/2010/main" val="4243409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smtClean="0">
                <a:solidFill>
                  <a:srgbClr val="4FB9AB"/>
                </a:solidFill>
                <a:latin typeface="Ubuntu" charset="0"/>
                <a:ea typeface="Ubuntu" charset="0"/>
                <a:cs typeface="Ubuntu" charset="0"/>
              </a:rPr>
              <a:t>Claims</a:t>
            </a:r>
            <a:endParaRPr lang="en-GB" sz="2000" b="0" i="0" dirty="0" smtClean="0">
              <a:solidFill>
                <a:srgbClr val="4FB9AB"/>
              </a:solidFill>
              <a:latin typeface="Ubuntu" charset="0"/>
              <a:ea typeface="Ubuntu" charset="0"/>
              <a:cs typeface="Ubuntu" charset="0"/>
            </a:endParaRPr>
          </a:p>
        </p:txBody>
      </p:sp>
      <p:sp>
        <p:nvSpPr>
          <p:cNvPr id="18" name="Right Arrow 17">
            <a:hlinkClick r:id="rId2" action="ppaction://hlinksldjump"/>
          </p:cNvPr>
          <p:cNvSpPr/>
          <p:nvPr/>
        </p:nvSpPr>
        <p:spPr>
          <a:xfrm rot="32400000">
            <a:off x="11464760"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Rectangle 18">
            <a:hlinkClick r:id="rId3" action="ppaction://hlinksldjump"/>
          </p:cNvPr>
          <p:cNvSpPr/>
          <p:nvPr/>
        </p:nvSpPr>
        <p:spPr>
          <a:xfrm>
            <a:off x="8582297" y="20070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11734801" y="6480700"/>
            <a:ext cx="417250" cy="307777"/>
          </a:xfrm>
          <a:prstGeom prst="rect">
            <a:avLst/>
          </a:prstGeom>
          <a:noFill/>
        </p:spPr>
        <p:txBody>
          <a:bodyPr wrap="square" rtlCol="0">
            <a:spAutoFit/>
          </a:bodyPr>
          <a:lstStyle/>
          <a:p>
            <a:r>
              <a:rPr lang="en-GB" sz="1400" dirty="0" smtClean="0">
                <a:solidFill>
                  <a:schemeClr val="tx1">
                    <a:lumMod val="50000"/>
                    <a:lumOff val="50000"/>
                  </a:schemeClr>
                </a:solidFill>
                <a:latin typeface="Ubuntu" charset="0"/>
                <a:ea typeface="Ubuntu" charset="0"/>
                <a:cs typeface="Ubuntu" charset="0"/>
              </a:rPr>
              <a:t>23</a:t>
            </a:r>
            <a:endParaRPr lang="en-GB" sz="3000" b="0" i="0" dirty="0" smtClean="0">
              <a:solidFill>
                <a:schemeClr val="tx1">
                  <a:lumMod val="50000"/>
                  <a:lumOff val="50000"/>
                </a:schemeClr>
              </a:solidFill>
              <a:latin typeface="Ubuntu" charset="0"/>
              <a:ea typeface="Ubuntu" charset="0"/>
              <a:cs typeface="Ubuntu"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2147312637"/>
              </p:ext>
            </p:extLst>
          </p:nvPr>
        </p:nvGraphicFramePr>
        <p:xfrm>
          <a:off x="590705" y="1477494"/>
          <a:ext cx="6934599" cy="4881935"/>
        </p:xfrm>
        <a:graphic>
          <a:graphicData uri="http://schemas.openxmlformats.org/drawingml/2006/table">
            <a:tbl>
              <a:tblPr firstRow="1" firstCol="1" bandRow="1">
                <a:tableStyleId>{5C22544A-7EE6-4342-B048-85BDC9FD1C3A}</a:tableStyleId>
              </a:tblPr>
              <a:tblGrid>
                <a:gridCol w="4336402">
                  <a:extLst>
                    <a:ext uri="{9D8B030D-6E8A-4147-A177-3AD203B41FA5}">
                      <a16:colId xmlns:a16="http://schemas.microsoft.com/office/drawing/2014/main" val="4262137681"/>
                    </a:ext>
                  </a:extLst>
                </a:gridCol>
                <a:gridCol w="2598197">
                  <a:extLst>
                    <a:ext uri="{9D8B030D-6E8A-4147-A177-3AD203B41FA5}">
                      <a16:colId xmlns:a16="http://schemas.microsoft.com/office/drawing/2014/main" val="2892015713"/>
                    </a:ext>
                  </a:extLst>
                </a:gridCol>
              </a:tblGrid>
              <a:tr h="431207">
                <a:tc>
                  <a:txBody>
                    <a:bodyPr/>
                    <a:lstStyle/>
                    <a:p>
                      <a:pPr algn="l"/>
                      <a:endParaRPr lang="en-GB" sz="1300" dirty="0">
                        <a:effectLst/>
                        <a:latin typeface="Calibri" panose="020F0502020204030204" pitchFamily="34" charset="0"/>
                        <a:cs typeface="Times New Roman" panose="02020603050405020304" pitchFamily="18" charset="0"/>
                      </a:endParaRPr>
                    </a:p>
                  </a:txBody>
                  <a:tcPr marL="80955" marR="80955" marT="0" marB="0">
                    <a:solidFill>
                      <a:srgbClr val="4FB9AB"/>
                    </a:solidFill>
                  </a:tcPr>
                </a:tc>
                <a:tc>
                  <a:txBody>
                    <a:bodyPr/>
                    <a:lstStyle/>
                    <a:p>
                      <a:pPr algn="ctr">
                        <a:lnSpc>
                          <a:spcPct val="115000"/>
                        </a:lnSpc>
                        <a:spcAft>
                          <a:spcPts val="0"/>
                        </a:spcAft>
                      </a:pPr>
                      <a:r>
                        <a:rPr lang="en-GB" sz="1600" b="0" dirty="0" smtClean="0">
                          <a:solidFill>
                            <a:schemeClr val="bg1"/>
                          </a:solidFill>
                          <a:effectLst/>
                          <a:latin typeface="Ubuntu"/>
                        </a:rPr>
                        <a:t>April</a:t>
                      </a:r>
                      <a:r>
                        <a:rPr lang="en-GB" sz="1600" b="0" dirty="0" smtClean="0">
                          <a:effectLst/>
                          <a:latin typeface="Ubuntu"/>
                        </a:rPr>
                        <a:t> </a:t>
                      </a:r>
                      <a:r>
                        <a:rPr lang="en-GB" sz="1600" b="0" dirty="0">
                          <a:effectLst/>
                          <a:latin typeface="Ubuntu"/>
                        </a:rPr>
                        <a:t>2020</a:t>
                      </a:r>
                      <a:endParaRPr lang="en-GB" sz="1600" b="0" dirty="0">
                        <a:effectLst/>
                        <a:latin typeface="Ubuntu"/>
                        <a:ea typeface="Calibri" panose="020F0502020204030204" pitchFamily="34" charset="0"/>
                        <a:cs typeface="Times New Roman" panose="02020603050405020304" pitchFamily="18" charset="0"/>
                      </a:endParaRPr>
                    </a:p>
                  </a:txBody>
                  <a:tcPr marL="80955" marR="80955" marT="0" marB="0" anchor="ctr">
                    <a:solidFill>
                      <a:srgbClr val="4FB9AB"/>
                    </a:solidFill>
                  </a:tcPr>
                </a:tc>
                <a:extLst>
                  <a:ext uri="{0D108BD9-81ED-4DB2-BD59-A6C34878D82A}">
                    <a16:rowId xmlns:a16="http://schemas.microsoft.com/office/drawing/2014/main" val="169430896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ea typeface="+mn-ea"/>
                          <a:cs typeface="+mn-cs"/>
                        </a:rPr>
                        <a:t>9</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672847918"/>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potential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5</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048494844"/>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redress cases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0209553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claims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77289672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Number of claims closed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ea typeface="+mn-ea"/>
                          <a:cs typeface="+mn-cs"/>
                        </a:rPr>
                        <a:t>1</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225729147"/>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redress cases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4462590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redress cases closed in month</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73186802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Settled Claims in this reporting period</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86989726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claims in progress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smtClean="0">
                          <a:solidFill>
                            <a:schemeClr val="tx1">
                              <a:lumMod val="75000"/>
                              <a:lumOff val="25000"/>
                            </a:schemeClr>
                          </a:solidFill>
                          <a:effectLst/>
                          <a:latin typeface="Ubuntu"/>
                        </a:rPr>
                        <a:t>£1,637,791.18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72939240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potential claims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£5,725,000.00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423585981"/>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and potential claims </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7,362,791.18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109737295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Anticipated Public Health Wales Liability in respect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a:t>
                      </a:r>
                      <a:r>
                        <a:rPr lang="en-GB" sz="1400" b="0" dirty="0" smtClean="0">
                          <a:solidFill>
                            <a:schemeClr val="tx1">
                              <a:lumMod val="75000"/>
                              <a:lumOff val="25000"/>
                            </a:schemeClr>
                          </a:solidFill>
                          <a:effectLst/>
                          <a:latin typeface="Ubuntu"/>
                        </a:rPr>
                        <a:t>225,000.00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3691412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695099553"/>
              </p:ext>
            </p:extLst>
          </p:nvPr>
        </p:nvGraphicFramePr>
        <p:xfrm>
          <a:off x="7910004" y="1419806"/>
          <a:ext cx="3897297" cy="4861560"/>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4158998">
                <a:tc>
                  <a:txBody>
                    <a:bodyPr/>
                    <a:lstStyle/>
                    <a:p>
                      <a:pPr marL="0" lvl="0" indent="0" algn="l">
                        <a:lnSpc>
                          <a:spcPct val="115000"/>
                        </a:lnSpc>
                        <a:spcAft>
                          <a:spcPts val="300"/>
                        </a:spcAft>
                        <a:buFont typeface="Symbol" panose="05050102010706020507" pitchFamily="18" charset="2"/>
                        <a:buNone/>
                      </a:pPr>
                      <a:r>
                        <a:rPr lang="en-GB" sz="1600" dirty="0" smtClean="0">
                          <a:solidFill>
                            <a:srgbClr val="4FB9AB"/>
                          </a:solidFill>
                          <a:effectLst/>
                          <a:latin typeface="Ubuntu"/>
                          <a:ea typeface="Calibri" panose="020F0502020204030204" pitchFamily="34" charset="0"/>
                          <a:cs typeface="Calibri" panose="020F0502020204030204" pitchFamily="34" charset="0"/>
                        </a:rPr>
                        <a:t>Summary</a:t>
                      </a:r>
                    </a:p>
                    <a:p>
                      <a:pPr marL="0" lvl="0" indent="0" algn="l">
                        <a:lnSpc>
                          <a:spcPct val="115000"/>
                        </a:lnSpc>
                        <a:spcAft>
                          <a:spcPts val="300"/>
                        </a:spcAft>
                        <a:buFont typeface="Symbol" panose="05050102010706020507" pitchFamily="18" charset="2"/>
                        <a:buNone/>
                      </a:pPr>
                      <a:endParaRPr lang="en-GB" sz="100" dirty="0" smtClean="0">
                        <a:solidFill>
                          <a:srgbClr val="4FB9AB"/>
                        </a:solidFill>
                        <a:effectLst/>
                        <a:latin typeface="Ubuntu"/>
                        <a:ea typeface="Calibri" panose="020F0502020204030204" pitchFamily="34" charset="0"/>
                        <a:cs typeface="Calibri" panose="020F0502020204030204" pitchFamily="34" charset="0"/>
                      </a:endParaRPr>
                    </a:p>
                    <a:p>
                      <a:pPr marL="0" lvl="0" indent="0" algn="l">
                        <a:lnSpc>
                          <a:spcPct val="115000"/>
                        </a:lnSpc>
                        <a:spcAft>
                          <a:spcPts val="300"/>
                        </a:spcAft>
                        <a:buFont typeface="Symbol" panose="05050102010706020507" pitchFamily="18" charset="2"/>
                        <a:buNone/>
                      </a:pP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a:t>
                      </a: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end of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April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2020 </a:t>
                      </a: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total number of confirmed and potential clinical negligence claims is </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14. </a:t>
                      </a:r>
                    </a:p>
                    <a:p>
                      <a:pPr marL="342900" lvl="0" indent="-342900" algn="l">
                        <a:lnSpc>
                          <a:spcPct val="115000"/>
                        </a:lnSpc>
                        <a:spcAft>
                          <a:spcPts val="300"/>
                        </a:spcAft>
                        <a:buFont typeface="Symbol" panose="05050102010706020507" pitchFamily="18" charset="2"/>
                        <a:buChar char=""/>
                      </a:pPr>
                      <a:endParaRPr lang="en-GB" sz="11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aggregated value of the confirmed claims is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£1,637,791.18.</a:t>
                      </a:r>
                    </a:p>
                    <a:p>
                      <a:pPr marL="342900" lvl="0" indent="-342900" algn="l">
                        <a:lnSpc>
                          <a:spcPct val="115000"/>
                        </a:lnSpc>
                        <a:spcAft>
                          <a:spcPts val="0"/>
                        </a:spcAft>
                        <a:buFont typeface="Symbol" panose="05050102010706020507" pitchFamily="18" charset="2"/>
                        <a:buChar char=""/>
                      </a:pPr>
                      <a:endPar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anticipated Public Health Wales liability in respect of both confirmed and potential claims </a:t>
                      </a:r>
                      <a:r>
                        <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rPr>
                        <a:t>is </a:t>
                      </a: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£225,000.00.</a:t>
                      </a:r>
                    </a:p>
                    <a:p>
                      <a:pPr marL="342900" lvl="0" indent="-342900" algn="l">
                        <a:lnSpc>
                          <a:spcPct val="115000"/>
                        </a:lnSpc>
                        <a:spcAft>
                          <a:spcPts val="300"/>
                        </a:spcAft>
                        <a:buFont typeface="Symbol" panose="05050102010706020507" pitchFamily="18" charset="2"/>
                        <a:buChar char=""/>
                      </a:pPr>
                      <a:endParaRPr lang="en-GB" sz="12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significant increase in aggregate value of potential claims is a result of a claim that is anticipated which will have a shared liability with a Health </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Board.</a:t>
                      </a:r>
                    </a:p>
                    <a:p>
                      <a:pPr marL="0" lvl="0" indent="0" algn="l">
                        <a:lnSpc>
                          <a:spcPct val="115000"/>
                        </a:lnSpc>
                        <a:spcAft>
                          <a:spcPts val="300"/>
                        </a:spcAft>
                        <a:buFont typeface="Symbol" panose="05050102010706020507" pitchFamily="18" charset="2"/>
                        <a:buNone/>
                      </a:pPr>
                      <a:endParaRPr lang="en-GB" sz="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0" lvl="0" indent="0" algn="l">
                        <a:lnSpc>
                          <a:spcPct val="115000"/>
                        </a:lnSpc>
                        <a:spcAft>
                          <a:spcPts val="300"/>
                        </a:spcAft>
                        <a:buFont typeface="Symbol" panose="05050102010706020507" pitchFamily="18" charset="2"/>
                        <a:buNone/>
                      </a:pPr>
                      <a:r>
                        <a:rPr lang="en-GB" sz="1400" kern="12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Internal Audit provided substantial assurance for the Financial Management of Claims</a:t>
                      </a:r>
                      <a:endParaRPr lang="en-GB" sz="1400" kern="1200" dirty="0">
                        <a:solidFill>
                          <a:schemeClr val="tx1">
                            <a:lumMod val="75000"/>
                            <a:lumOff val="25000"/>
                          </a:schemeClr>
                        </a:solidFill>
                        <a:effectLst/>
                        <a:latin typeface="Ubuntu"/>
                        <a:ea typeface="Calibri" panose="020F0502020204030204" pitchFamily="34" charset="0"/>
                        <a:cs typeface="Calibri" panose="020F0502020204030204" pitchFamily="34" charset="0"/>
                      </a:endParaRPr>
                    </a:p>
                  </a:txBody>
                  <a:tcPr marL="114300" marR="114300" marT="0" marB="0">
                    <a:noFill/>
                  </a:tcPr>
                </a:tc>
                <a:extLst>
                  <a:ext uri="{0D108BD9-81ED-4DB2-BD59-A6C34878D82A}">
                    <a16:rowId xmlns:a16="http://schemas.microsoft.com/office/drawing/2014/main" val="2798881755"/>
                  </a:ext>
                </a:extLst>
              </a:tr>
            </a:tbl>
          </a:graphicData>
        </a:graphic>
      </p:graphicFrame>
    </p:spTree>
    <p:extLst>
      <p:ext uri="{BB962C8B-B14F-4D97-AF65-F5344CB8AC3E}">
        <p14:creationId xmlns:p14="http://schemas.microsoft.com/office/powerpoint/2010/main" val="3035983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59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4" name="TextBox 23"/>
          <p:cNvSpPr txBox="1"/>
          <p:nvPr/>
        </p:nvSpPr>
        <p:spPr>
          <a:xfrm>
            <a:off x="218939" y="1113501"/>
            <a:ext cx="3481824" cy="830997"/>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Cases</a:t>
            </a:r>
          </a:p>
        </p:txBody>
      </p:sp>
      <p:sp>
        <p:nvSpPr>
          <p:cNvPr id="26" name="TextBox 25"/>
          <p:cNvSpPr txBox="1"/>
          <p:nvPr/>
        </p:nvSpPr>
        <p:spPr>
          <a:xfrm>
            <a:off x="218938" y="2151092"/>
            <a:ext cx="3133861" cy="120032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25</a:t>
            </a:r>
            <a:r>
              <a:rPr lang="en-GB" sz="1200" b="1" i="0" dirty="0" smtClean="0">
                <a:solidFill>
                  <a:srgbClr val="324F82"/>
                </a:solidFill>
                <a:latin typeface="Ubuntu" charset="0"/>
                <a:ea typeface="Ubuntu" charset="0"/>
                <a:cs typeface="Ubuntu" charset="0"/>
              </a:rPr>
              <a:t> </a:t>
            </a:r>
            <a:r>
              <a:rPr lang="en-GB" sz="1200" b="1" i="0" dirty="0" smtClean="0">
                <a:solidFill>
                  <a:srgbClr val="324F82"/>
                </a:solidFill>
                <a:latin typeface="Ubuntu" charset="0"/>
                <a:ea typeface="Ubuntu" charset="0"/>
                <a:cs typeface="Ubuntu" charset="0"/>
              </a:rPr>
              <a:t>May 2020</a:t>
            </a:r>
          </a:p>
          <a:p>
            <a:endParaRPr lang="en-GB" sz="1200" dirty="0">
              <a:solidFill>
                <a:srgbClr val="324F82"/>
              </a:solidFill>
              <a:latin typeface="Ubuntu" charset="0"/>
              <a:ea typeface="Ubuntu" charset="0"/>
              <a:cs typeface="Ubuntu" charset="0"/>
            </a:endParaRPr>
          </a:p>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3" name="Right Arrow 2">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4" action="ppaction://hlinksldjump"/>
          </p:cNvPr>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185169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3</a:t>
            </a:r>
            <a:endParaRPr lang="en-GB" sz="3000" b="0" i="0" dirty="0" smtClean="0">
              <a:solidFill>
                <a:schemeClr val="tx1">
                  <a:lumMod val="75000"/>
                  <a:lumOff val="25000"/>
                </a:schemeClr>
              </a:solidFill>
              <a:latin typeface="Ubuntu" charset="0"/>
              <a:ea typeface="Ubuntu" charset="0"/>
              <a:cs typeface="Ubuntu" charset="0"/>
            </a:endParaRPr>
          </a:p>
        </p:txBody>
      </p:sp>
      <p:pic>
        <p:nvPicPr>
          <p:cNvPr id="25" name="Picture 24"/>
          <p:cNvPicPr>
            <a:picLocks noChangeAspect="1"/>
          </p:cNvPicPr>
          <p:nvPr/>
        </p:nvPicPr>
        <p:blipFill rotWithShape="1">
          <a:blip r:embed="rId5"/>
          <a:srcRect b="92243"/>
          <a:stretch/>
        </p:blipFill>
        <p:spPr>
          <a:xfrm>
            <a:off x="7027871" y="803603"/>
            <a:ext cx="4963711" cy="284102"/>
          </a:xfrm>
          <a:prstGeom prst="rect">
            <a:avLst/>
          </a:prstGeom>
        </p:spPr>
      </p:pic>
      <p:pic>
        <p:nvPicPr>
          <p:cNvPr id="4" name="Picture 3"/>
          <p:cNvPicPr>
            <a:picLocks noChangeAspect="1"/>
          </p:cNvPicPr>
          <p:nvPr/>
        </p:nvPicPr>
        <p:blipFill rotWithShape="1">
          <a:blip r:embed="rId6"/>
          <a:srcRect l="17420" t="46905" r="65457" b="21630"/>
          <a:stretch/>
        </p:blipFill>
        <p:spPr>
          <a:xfrm>
            <a:off x="3687422" y="914568"/>
            <a:ext cx="3131128" cy="3122505"/>
          </a:xfrm>
          <a:prstGeom prst="rect">
            <a:avLst/>
          </a:prstGeom>
        </p:spPr>
      </p:pic>
      <p:pic>
        <p:nvPicPr>
          <p:cNvPr id="29" name="Picture 28"/>
          <p:cNvPicPr>
            <a:picLocks noChangeAspect="1"/>
          </p:cNvPicPr>
          <p:nvPr/>
        </p:nvPicPr>
        <p:blipFill rotWithShape="1">
          <a:blip r:embed="rId6"/>
          <a:srcRect l="38282" t="46905" r="18431" b="21630"/>
          <a:stretch/>
        </p:blipFill>
        <p:spPr>
          <a:xfrm>
            <a:off x="48821" y="4163425"/>
            <a:ext cx="6769729" cy="2670499"/>
          </a:xfrm>
          <a:prstGeom prst="rect">
            <a:avLst/>
          </a:prstGeom>
        </p:spPr>
      </p:pic>
      <p:pic>
        <p:nvPicPr>
          <p:cNvPr id="9" name="Picture 8"/>
          <p:cNvPicPr>
            <a:picLocks noChangeAspect="1"/>
          </p:cNvPicPr>
          <p:nvPr/>
        </p:nvPicPr>
        <p:blipFill rotWithShape="1">
          <a:blip r:embed="rId7"/>
          <a:srcRect l="49545" t="27880" r="18481" b="38677"/>
          <a:stretch/>
        </p:blipFill>
        <p:spPr>
          <a:xfrm>
            <a:off x="6956348" y="1072041"/>
            <a:ext cx="5223468" cy="2965031"/>
          </a:xfrm>
          <a:prstGeom prst="rect">
            <a:avLst/>
          </a:prstGeom>
        </p:spPr>
      </p:pic>
      <p:pic>
        <p:nvPicPr>
          <p:cNvPr id="30" name="Picture 29"/>
          <p:cNvPicPr>
            <a:picLocks noChangeAspect="1"/>
          </p:cNvPicPr>
          <p:nvPr/>
        </p:nvPicPr>
        <p:blipFill rotWithShape="1">
          <a:blip r:embed="rId7"/>
          <a:srcRect l="49545" t="66234" r="18481" b="1715"/>
          <a:stretch/>
        </p:blipFill>
        <p:spPr>
          <a:xfrm>
            <a:off x="7132080" y="4107502"/>
            <a:ext cx="4928235" cy="2680975"/>
          </a:xfrm>
          <a:prstGeom prst="rect">
            <a:avLst/>
          </a:prstGeom>
        </p:spPr>
      </p:pic>
    </p:spTree>
    <p:extLst>
      <p:ext uri="{BB962C8B-B14F-4D97-AF65-F5344CB8AC3E}">
        <p14:creationId xmlns:p14="http://schemas.microsoft.com/office/powerpoint/2010/main" val="141541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6" y="917710"/>
            <a:ext cx="6146827"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Testing</a:t>
            </a:r>
          </a:p>
        </p:txBody>
      </p:sp>
      <p:sp>
        <p:nvSpPr>
          <p:cNvPr id="10" name="Rectangle 9">
            <a:hlinkClick r:id="rId4"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4</a:t>
            </a:r>
            <a:endParaRPr lang="en-GB" sz="3000" b="0" i="0" dirty="0" smtClean="0">
              <a:solidFill>
                <a:schemeClr val="bg1"/>
              </a:solidFill>
              <a:latin typeface="Ubuntu" charset="0"/>
              <a:ea typeface="Ubuntu" charset="0"/>
              <a:cs typeface="Ubuntu" charset="0"/>
            </a:endParaRPr>
          </a:p>
        </p:txBody>
      </p:sp>
      <p:sp>
        <p:nvSpPr>
          <p:cNvPr id="16" name="TextBox 15"/>
          <p:cNvSpPr txBox="1"/>
          <p:nvPr/>
        </p:nvSpPr>
        <p:spPr>
          <a:xfrm>
            <a:off x="10446327" y="2102399"/>
            <a:ext cx="1726393" cy="138499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5"/>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24" name="TextBox 23"/>
          <p:cNvSpPr txBox="1"/>
          <p:nvPr/>
        </p:nvSpPr>
        <p:spPr>
          <a:xfrm>
            <a:off x="10446328" y="1643307"/>
            <a:ext cx="1579418" cy="461665"/>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25</a:t>
            </a:r>
            <a:r>
              <a:rPr lang="en-GB" sz="1200" b="1" i="0" dirty="0" smtClean="0">
                <a:solidFill>
                  <a:srgbClr val="324F82"/>
                </a:solidFill>
                <a:latin typeface="Ubuntu" charset="0"/>
                <a:ea typeface="Ubuntu" charset="0"/>
                <a:cs typeface="Ubuntu" charset="0"/>
              </a:rPr>
              <a:t> </a:t>
            </a:r>
            <a:r>
              <a:rPr lang="en-GB" sz="1200" b="1" i="0" dirty="0" smtClean="0">
                <a:solidFill>
                  <a:srgbClr val="324F82"/>
                </a:solidFill>
                <a:latin typeface="Ubuntu" charset="0"/>
                <a:ea typeface="Ubuntu" charset="0"/>
                <a:cs typeface="Ubuntu" charset="0"/>
              </a:rPr>
              <a:t>May 2020</a:t>
            </a:r>
          </a:p>
        </p:txBody>
      </p:sp>
      <p:sp>
        <p:nvSpPr>
          <p:cNvPr id="28" name="Rectangle 27"/>
          <p:cNvSpPr/>
          <p:nvPr/>
        </p:nvSpPr>
        <p:spPr>
          <a:xfrm>
            <a:off x="-5447" y="5702709"/>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11680907" y="6480700"/>
            <a:ext cx="417250" cy="307777"/>
          </a:xfrm>
          <a:prstGeom prst="rect">
            <a:avLst/>
          </a:prstGeom>
          <a:noFill/>
        </p:spPr>
        <p:txBody>
          <a:bodyPr wrap="square" rtlCol="0">
            <a:spAutoFit/>
          </a:bodyPr>
          <a:lstStyle/>
          <a:p>
            <a:pPr algn="r"/>
            <a:r>
              <a:rPr lang="en-GB" sz="1400" dirty="0">
                <a:solidFill>
                  <a:schemeClr val="tx1">
                    <a:lumMod val="50000"/>
                    <a:lumOff val="50000"/>
                  </a:schemeClr>
                </a:solidFill>
                <a:latin typeface="Ubuntu" charset="0"/>
                <a:ea typeface="Ubuntu" charset="0"/>
                <a:cs typeface="Ubuntu" charset="0"/>
              </a:rPr>
              <a:t>4</a:t>
            </a:r>
            <a:endParaRPr lang="en-GB" sz="3000" b="0" i="0" dirty="0" smtClean="0">
              <a:solidFill>
                <a:schemeClr val="tx1">
                  <a:lumMod val="50000"/>
                  <a:lumOff val="50000"/>
                </a:schemeClr>
              </a:solidFill>
              <a:latin typeface="Ubuntu" charset="0"/>
              <a:ea typeface="Ubuntu" charset="0"/>
              <a:cs typeface="Ubuntu" charset="0"/>
            </a:endParaRPr>
          </a:p>
        </p:txBody>
      </p:sp>
      <p:pic>
        <p:nvPicPr>
          <p:cNvPr id="3" name="Picture 2"/>
          <p:cNvPicPr>
            <a:picLocks noChangeAspect="1"/>
          </p:cNvPicPr>
          <p:nvPr/>
        </p:nvPicPr>
        <p:blipFill rotWithShape="1">
          <a:blip r:embed="rId6"/>
          <a:srcRect l="17369" t="27166" r="18582" b="8036"/>
          <a:stretch/>
        </p:blipFill>
        <p:spPr>
          <a:xfrm>
            <a:off x="542647" y="1385344"/>
            <a:ext cx="9903679" cy="5437722"/>
          </a:xfrm>
          <a:prstGeom prst="rect">
            <a:avLst/>
          </a:prstGeom>
        </p:spPr>
      </p:pic>
    </p:spTree>
    <p:extLst>
      <p:ext uri="{BB962C8B-B14F-4D97-AF65-F5344CB8AC3E}">
        <p14:creationId xmlns:p14="http://schemas.microsoft.com/office/powerpoint/2010/main" val="3769727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6" name="TextBox 15"/>
          <p:cNvSpPr txBox="1"/>
          <p:nvPr/>
        </p:nvSpPr>
        <p:spPr>
          <a:xfrm>
            <a:off x="80670" y="5506854"/>
            <a:ext cx="6586457"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p>
          <a:p>
            <a:endParaRPr lang="en-GB" sz="1200" i="0" dirty="0" smtClean="0">
              <a:solidFill>
                <a:srgbClr val="324F82"/>
              </a:solidFill>
              <a:latin typeface="Ubuntu" charset="0"/>
              <a:ea typeface="Ubuntu" charset="0"/>
              <a:cs typeface="Ubuntu" charset="0"/>
            </a:endParaRPr>
          </a:p>
        </p:txBody>
      </p:sp>
      <p:sp>
        <p:nvSpPr>
          <p:cNvPr id="18" name="Right Arrow 17">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TextBox 18"/>
          <p:cNvSpPr txBox="1"/>
          <p:nvPr/>
        </p:nvSpPr>
        <p:spPr>
          <a:xfrm>
            <a:off x="460167" y="917710"/>
            <a:ext cx="5736446" cy="743518"/>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Deaths</a:t>
            </a:r>
          </a:p>
        </p:txBody>
      </p:sp>
      <p:sp>
        <p:nvSpPr>
          <p:cNvPr id="10" name="Rectangle 9">
            <a:hlinkClick r:id="rId5"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5</a:t>
            </a:r>
            <a:endParaRPr lang="en-GB" sz="3000" b="0" i="0" dirty="0" smtClean="0">
              <a:solidFill>
                <a:schemeClr val="bg1"/>
              </a:solidFill>
              <a:latin typeface="Ubuntu" charset="0"/>
              <a:ea typeface="Ubuntu" charset="0"/>
              <a:cs typeface="Ubuntu" charset="0"/>
            </a:endParaRPr>
          </a:p>
        </p:txBody>
      </p:sp>
      <p:sp>
        <p:nvSpPr>
          <p:cNvPr id="24" name="TextBox 23"/>
          <p:cNvSpPr txBox="1"/>
          <p:nvPr/>
        </p:nvSpPr>
        <p:spPr>
          <a:xfrm>
            <a:off x="80670" y="5280063"/>
            <a:ext cx="2621915"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a:t>
            </a:r>
            <a:r>
              <a:rPr lang="en-GB" sz="1200" b="1" dirty="0" smtClean="0">
                <a:solidFill>
                  <a:srgbClr val="324F82"/>
                </a:solidFill>
                <a:latin typeface="Ubuntu" charset="0"/>
                <a:ea typeface="Ubuntu" charset="0"/>
                <a:cs typeface="Ubuntu" charset="0"/>
              </a:rPr>
              <a:t>25</a:t>
            </a:r>
            <a:r>
              <a:rPr lang="en-GB" sz="1200" b="1" i="0" dirty="0" smtClean="0">
                <a:solidFill>
                  <a:srgbClr val="324F82"/>
                </a:solidFill>
                <a:latin typeface="Ubuntu" charset="0"/>
                <a:ea typeface="Ubuntu" charset="0"/>
                <a:cs typeface="Ubuntu" charset="0"/>
              </a:rPr>
              <a:t> </a:t>
            </a:r>
            <a:r>
              <a:rPr lang="en-GB" sz="1200" b="1" i="0" dirty="0" smtClean="0">
                <a:solidFill>
                  <a:srgbClr val="324F82"/>
                </a:solidFill>
                <a:latin typeface="Ubuntu" charset="0"/>
                <a:ea typeface="Ubuntu" charset="0"/>
                <a:cs typeface="Ubuntu" charset="0"/>
              </a:rPr>
              <a:t>May 2020</a:t>
            </a:r>
          </a:p>
        </p:txBody>
      </p:sp>
      <p:pic>
        <p:nvPicPr>
          <p:cNvPr id="4" name="Picture 3"/>
          <p:cNvPicPr>
            <a:picLocks noChangeAspect="1"/>
          </p:cNvPicPr>
          <p:nvPr/>
        </p:nvPicPr>
        <p:blipFill rotWithShape="1">
          <a:blip r:embed="rId6"/>
          <a:srcRect l="17572" t="42731" r="49407" b="8885"/>
          <a:stretch/>
        </p:blipFill>
        <p:spPr>
          <a:xfrm>
            <a:off x="843575" y="1346167"/>
            <a:ext cx="5025209" cy="3996000"/>
          </a:xfrm>
          <a:prstGeom prst="rect">
            <a:avLst/>
          </a:prstGeom>
        </p:spPr>
      </p:pic>
      <p:pic>
        <p:nvPicPr>
          <p:cNvPr id="21" name="Picture 20"/>
          <p:cNvPicPr>
            <a:picLocks noChangeAspect="1"/>
          </p:cNvPicPr>
          <p:nvPr/>
        </p:nvPicPr>
        <p:blipFill rotWithShape="1">
          <a:blip r:embed="rId6"/>
          <a:srcRect l="52687" t="42731" r="18481" b="8885"/>
          <a:stretch/>
        </p:blipFill>
        <p:spPr>
          <a:xfrm>
            <a:off x="6661852" y="1056701"/>
            <a:ext cx="5067088" cy="4614662"/>
          </a:xfrm>
          <a:prstGeom prst="rect">
            <a:avLst/>
          </a:prstGeom>
        </p:spPr>
      </p:pic>
    </p:spTree>
    <p:extLst>
      <p:ext uri="{BB962C8B-B14F-4D97-AF65-F5344CB8AC3E}">
        <p14:creationId xmlns:p14="http://schemas.microsoft.com/office/powerpoint/2010/main" val="1902219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4" name="TextBox 13"/>
          <p:cNvSpPr txBox="1"/>
          <p:nvPr/>
        </p:nvSpPr>
        <p:spPr>
          <a:xfrm>
            <a:off x="460167" y="917710"/>
            <a:ext cx="5736446"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Executive Dashboard</a:t>
            </a:r>
          </a:p>
        </p:txBody>
      </p:sp>
      <p:sp>
        <p:nvSpPr>
          <p:cNvPr id="16" name="TextBox 15"/>
          <p:cNvSpPr txBox="1"/>
          <p:nvPr/>
        </p:nvSpPr>
        <p:spPr>
          <a:xfrm>
            <a:off x="9694414" y="765085"/>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a:t>
            </a:r>
            <a:r>
              <a:rPr lang="en-GB" sz="1200" i="0" dirty="0" smtClean="0">
                <a:solidFill>
                  <a:srgbClr val="324F82"/>
                </a:solidFill>
                <a:latin typeface="Ubuntu" charset="0"/>
                <a:ea typeface="Ubuntu" charset="0"/>
                <a:cs typeface="Ubuntu" charset="0"/>
              </a:rPr>
              <a:t>correct as of </a:t>
            </a:r>
            <a:r>
              <a:rPr lang="en-GB" sz="1200" b="1" i="0" dirty="0" smtClean="0">
                <a:solidFill>
                  <a:srgbClr val="324F82"/>
                </a:solidFill>
                <a:latin typeface="Ubuntu" charset="0"/>
                <a:ea typeface="Ubuntu" charset="0"/>
                <a:cs typeface="Ubuntu" charset="0"/>
              </a:rPr>
              <a:t>25 </a:t>
            </a:r>
            <a:r>
              <a:rPr lang="en-GB" sz="1200" b="1" i="0" dirty="0" smtClean="0">
                <a:solidFill>
                  <a:srgbClr val="324F82"/>
                </a:solidFill>
                <a:latin typeface="Ubuntu" charset="0"/>
                <a:ea typeface="Ubuntu" charset="0"/>
                <a:cs typeface="Ubuntu" charset="0"/>
              </a:rPr>
              <a:t>May 2020</a:t>
            </a:r>
          </a:p>
        </p:txBody>
      </p:sp>
      <p:sp>
        <p:nvSpPr>
          <p:cNvPr id="4" name="TextBox 3"/>
          <p:cNvSpPr txBox="1"/>
          <p:nvPr/>
        </p:nvSpPr>
        <p:spPr>
          <a:xfrm>
            <a:off x="9436968" y="941862"/>
            <a:ext cx="2669130" cy="461665"/>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Executive Dashboard available </a:t>
            </a:r>
            <a:r>
              <a:rPr lang="en-GB" sz="1200" b="0" i="0" dirty="0" smtClean="0">
                <a:solidFill>
                  <a:srgbClr val="324F82"/>
                </a:solidFill>
                <a:latin typeface="Ubuntu" charset="0"/>
                <a:ea typeface="Ubuntu" charset="0"/>
                <a:cs typeface="Ubuntu" charset="0"/>
                <a:hlinkClick r:id="rId4"/>
              </a:rPr>
              <a:t>here</a:t>
            </a:r>
            <a:r>
              <a:rPr lang="en-GB" sz="1200" b="0" i="0" dirty="0" smtClean="0">
                <a:solidFill>
                  <a:srgbClr val="324F82"/>
                </a:solidFill>
                <a:latin typeface="Ubuntu" charset="0"/>
                <a:ea typeface="Ubuntu" charset="0"/>
                <a:cs typeface="Ubuntu" charset="0"/>
              </a:rPr>
              <a:t> (Not publically available)</a:t>
            </a:r>
          </a:p>
        </p:txBody>
      </p:sp>
      <p:sp>
        <p:nvSpPr>
          <p:cNvPr id="26" name="Rectangle 25">
            <a:hlinkClick r:id="rId5"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11851690" y="6480700"/>
            <a:ext cx="417250" cy="307777"/>
          </a:xfrm>
          <a:prstGeom prst="rect">
            <a:avLst/>
          </a:prstGeom>
          <a:noFill/>
        </p:spPr>
        <p:txBody>
          <a:bodyPr wrap="square" rtlCol="0">
            <a:spAutoFit/>
          </a:bodyPr>
          <a:lstStyle/>
          <a:p>
            <a:r>
              <a:rPr lang="en-GB" sz="1400" dirty="0">
                <a:solidFill>
                  <a:schemeClr val="tx1">
                    <a:lumMod val="50000"/>
                    <a:lumOff val="50000"/>
                  </a:schemeClr>
                </a:solidFill>
                <a:latin typeface="Ubuntu" charset="0"/>
                <a:ea typeface="Ubuntu" charset="0"/>
                <a:cs typeface="Ubuntu" charset="0"/>
              </a:rPr>
              <a:t>6</a:t>
            </a:r>
            <a:endParaRPr lang="en-GB" sz="3000" b="0" i="0" dirty="0" smtClean="0">
              <a:solidFill>
                <a:schemeClr val="tx1">
                  <a:lumMod val="50000"/>
                  <a:lumOff val="50000"/>
                </a:schemeClr>
              </a:solidFill>
              <a:latin typeface="Ubuntu" charset="0"/>
              <a:ea typeface="Ubuntu" charset="0"/>
              <a:cs typeface="Ubuntu" charset="0"/>
            </a:endParaRPr>
          </a:p>
        </p:txBody>
      </p:sp>
      <p:grpSp>
        <p:nvGrpSpPr>
          <p:cNvPr id="10" name="Group 9"/>
          <p:cNvGrpSpPr/>
          <p:nvPr/>
        </p:nvGrpSpPr>
        <p:grpSpPr>
          <a:xfrm>
            <a:off x="902748" y="1317077"/>
            <a:ext cx="9894561" cy="5156045"/>
            <a:chOff x="902748" y="1400201"/>
            <a:chExt cx="9894561" cy="5156045"/>
          </a:xfrm>
        </p:grpSpPr>
        <p:pic>
          <p:nvPicPr>
            <p:cNvPr id="8" name="Picture 7"/>
            <p:cNvPicPr>
              <a:picLocks noChangeAspect="1"/>
            </p:cNvPicPr>
            <p:nvPr/>
          </p:nvPicPr>
          <p:blipFill rotWithShape="1">
            <a:blip r:embed="rId6"/>
            <a:srcRect l="347" t="25283" r="24239" b="4854"/>
            <a:stretch/>
          </p:blipFill>
          <p:spPr>
            <a:xfrm>
              <a:off x="902748" y="1400201"/>
              <a:ext cx="9894561" cy="5156045"/>
            </a:xfrm>
            <a:prstGeom prst="rect">
              <a:avLst/>
            </a:prstGeom>
          </p:spPr>
        </p:pic>
        <p:sp>
          <p:nvSpPr>
            <p:cNvPr id="9" name="TextBox 8"/>
            <p:cNvSpPr txBox="1"/>
            <p:nvPr/>
          </p:nvSpPr>
          <p:spPr>
            <a:xfrm>
              <a:off x="5883564" y="4117154"/>
              <a:ext cx="1781183" cy="223138"/>
            </a:xfrm>
            <a:prstGeom prst="rect">
              <a:avLst/>
            </a:prstGeom>
            <a:solidFill>
              <a:schemeClr val="bg1"/>
            </a:solidFill>
          </p:spPr>
          <p:txBody>
            <a:bodyPr wrap="square" rtlCol="0">
              <a:spAutoFit/>
            </a:bodyPr>
            <a:lstStyle/>
            <a:p>
              <a:pPr algn="r"/>
              <a:r>
                <a:rPr lang="en-GB" sz="850" b="0" i="0" dirty="0" smtClean="0">
                  <a:solidFill>
                    <a:srgbClr val="9B9B9B"/>
                  </a:solidFill>
                  <a:ea typeface="Ubuntu" charset="0"/>
                  <a:cs typeface="Ubuntu" charset="0"/>
                </a:rPr>
                <a:t>Available for redeployment*</a:t>
              </a:r>
              <a:endParaRPr lang="en-GB" sz="850" b="0" i="0" dirty="0" smtClean="0">
                <a:solidFill>
                  <a:srgbClr val="9B9B9B"/>
                </a:solidFill>
                <a:ea typeface="Ubuntu" charset="0"/>
                <a:cs typeface="Ubuntu" charset="0"/>
              </a:endParaRPr>
            </a:p>
          </p:txBody>
        </p:sp>
      </p:grpSp>
      <p:sp>
        <p:nvSpPr>
          <p:cNvPr id="12" name="TextBox 11"/>
          <p:cNvSpPr txBox="1"/>
          <p:nvPr/>
        </p:nvSpPr>
        <p:spPr>
          <a:xfrm>
            <a:off x="792293" y="6474240"/>
            <a:ext cx="10799343" cy="430887"/>
          </a:xfrm>
          <a:prstGeom prst="rect">
            <a:avLst/>
          </a:prstGeom>
          <a:noFill/>
        </p:spPr>
        <p:txBody>
          <a:bodyPr wrap="square" rtlCol="0">
            <a:spAutoFit/>
          </a:bodyPr>
          <a:lstStyle/>
          <a:p>
            <a:r>
              <a:rPr lang="en-GB" sz="1050" dirty="0" smtClean="0">
                <a:solidFill>
                  <a:schemeClr val="tx1">
                    <a:lumMod val="50000"/>
                    <a:lumOff val="50000"/>
                  </a:schemeClr>
                </a:solidFill>
              </a:rPr>
              <a:t>* Public </a:t>
            </a:r>
            <a:r>
              <a:rPr lang="en-GB" sz="1050" dirty="0">
                <a:solidFill>
                  <a:schemeClr val="tx1">
                    <a:lumMod val="50000"/>
                    <a:lumOff val="50000"/>
                  </a:schemeClr>
                </a:solidFill>
              </a:rPr>
              <a:t>Health Wales currently has </a:t>
            </a:r>
            <a:r>
              <a:rPr lang="en-GB" sz="1050" dirty="0" smtClean="0">
                <a:solidFill>
                  <a:schemeClr val="tx1">
                    <a:lumMod val="50000"/>
                    <a:lumOff val="50000"/>
                  </a:schemeClr>
                </a:solidFill>
              </a:rPr>
              <a:t>321 </a:t>
            </a:r>
            <a:r>
              <a:rPr lang="en-GB" sz="1050" dirty="0">
                <a:solidFill>
                  <a:schemeClr val="tx1">
                    <a:lumMod val="50000"/>
                    <a:lumOff val="50000"/>
                  </a:schemeClr>
                </a:solidFill>
              </a:rPr>
              <a:t>staff (identified as non-critical) available for deployment, either to support our Covid-19 response or to provide mutual aid to the wider NHS</a:t>
            </a:r>
            <a:r>
              <a:rPr lang="en-GB" sz="1050" dirty="0" smtClean="0">
                <a:solidFill>
                  <a:schemeClr val="tx1">
                    <a:lumMod val="50000"/>
                    <a:lumOff val="50000"/>
                  </a:schemeClr>
                </a:solidFill>
              </a:rPr>
              <a:t>.</a:t>
            </a:r>
            <a:endParaRPr lang="en-GB" sz="1050" dirty="0">
              <a:solidFill>
                <a:schemeClr val="tx1">
                  <a:lumMod val="50000"/>
                  <a:lumOff val="50000"/>
                </a:schemeClr>
              </a:solidFill>
            </a:endParaRPr>
          </a:p>
        </p:txBody>
      </p:sp>
    </p:spTree>
    <p:extLst>
      <p:ext uri="{BB962C8B-B14F-4D97-AF65-F5344CB8AC3E}">
        <p14:creationId xmlns:p14="http://schemas.microsoft.com/office/powerpoint/2010/main" val="909575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28088"/>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dirty="0" smtClean="0">
                <a:solidFill>
                  <a:srgbClr val="E03882"/>
                </a:solidFill>
                <a:latin typeface="Ubuntu" charset="0"/>
                <a:ea typeface="Ubuntu" charset="0"/>
                <a:cs typeface="Ubuntu" charset="0"/>
              </a:rPr>
              <a:t> Month 1 </a:t>
            </a:r>
            <a:r>
              <a:rPr lang="en-GB" sz="2000" b="0" i="0" dirty="0" smtClean="0">
                <a:solidFill>
                  <a:srgbClr val="E03882"/>
                </a:solidFill>
                <a:latin typeface="Ubuntu" charset="0"/>
                <a:ea typeface="Ubuntu" charset="0"/>
                <a:cs typeface="Ubuntu" charset="0"/>
              </a:rPr>
              <a:t>2020/21</a:t>
            </a:r>
          </a:p>
        </p:txBody>
      </p:sp>
      <p:sp>
        <p:nvSpPr>
          <p:cNvPr id="17" name="Rectangle 16"/>
          <p:cNvSpPr/>
          <p:nvPr/>
        </p:nvSpPr>
        <p:spPr>
          <a:xfrm>
            <a:off x="477624" y="5378114"/>
            <a:ext cx="11302739" cy="803297"/>
          </a:xfrm>
          <a:prstGeom prst="rect">
            <a:avLst/>
          </a:prstGeom>
        </p:spPr>
        <p:txBody>
          <a:bodyPr wrap="square">
            <a:spAutoFit/>
          </a:bodyPr>
          <a:lstStyle/>
          <a:p>
            <a:pPr lvl="0" algn="just">
              <a:lnSpc>
                <a:spcPct val="115000"/>
              </a:lnSpc>
              <a:spcAft>
                <a:spcPts val="0"/>
              </a:spcAft>
            </a:pP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cumulative reported position for Public Health Wales is a net surplus of £42k. This position includes £1.330m of costs directly related to the Trust’s COVID-19 response. This position includes anticipated income from Welsh Government of £1.067m.  </a:t>
            </a:r>
          </a:p>
          <a:p>
            <a:pPr lvl="0" algn="just">
              <a:spcAft>
                <a:spcPts val="0"/>
              </a:spcAft>
            </a:pP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p:cNvSpPr/>
          <p:nvPr/>
        </p:nvSpPr>
        <p:spPr>
          <a:xfrm>
            <a:off x="477624" y="1729338"/>
            <a:ext cx="11236751" cy="1204945"/>
          </a:xfrm>
          <a:prstGeom prst="rect">
            <a:avLst/>
          </a:prstGeom>
        </p:spPr>
        <p:txBody>
          <a:bodyPr wrap="square">
            <a:spAutoFit/>
          </a:bodyPr>
          <a:lstStyle/>
          <a:p>
            <a:pPr algn="just">
              <a:lnSpc>
                <a:spcPct val="115000"/>
              </a:lnSpc>
              <a:spcBef>
                <a:spcPts val="600"/>
              </a:spcBef>
              <a:spcAft>
                <a:spcPts val="600"/>
              </a:spcAft>
            </a:pP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purpose of this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report is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to outline to the Executive Team and the Board the revenue and capital position for Public Health Wales as at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30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April 2020 (M1), which is also circulated to the Audit and Corporate Governance Committee.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content of this report is reflected in the Director of Finance commentary that has been submitted to Welsh Government on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18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May 2020 as part of the full financial monitoring return for Month 1.  </a:t>
            </a:r>
          </a:p>
          <a:p>
            <a:pPr algn="just">
              <a:spcBef>
                <a:spcPts val="600"/>
              </a:spcBef>
              <a:spcAft>
                <a:spcPts val="600"/>
              </a:spcAft>
            </a:pP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following table highlights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performance against the key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revenue and capital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financial targets. </a:t>
            </a:r>
            <a:endPar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3" name="TextBox 82"/>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Summary</a:t>
            </a:r>
          </a:p>
        </p:txBody>
      </p:sp>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4"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69047" y="216405"/>
            <a:ext cx="1632858" cy="547852"/>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7</a:t>
            </a:r>
            <a:endParaRPr lang="en-GB" sz="3000" b="0" i="0" dirty="0" smtClean="0">
              <a:solidFill>
                <a:schemeClr val="bg1"/>
              </a:solidFill>
              <a:latin typeface="Ubuntu" charset="0"/>
              <a:ea typeface="Ubuntu" charset="0"/>
              <a:cs typeface="Ubuntu" charset="0"/>
            </a:endParaRPr>
          </a:p>
        </p:txBody>
      </p:sp>
      <p:pic>
        <p:nvPicPr>
          <p:cNvPr id="4" name="Picture 3"/>
          <p:cNvPicPr>
            <a:picLocks noChangeAspect="1"/>
          </p:cNvPicPr>
          <p:nvPr/>
        </p:nvPicPr>
        <p:blipFill>
          <a:blip r:embed="rId5"/>
          <a:stretch>
            <a:fillRect/>
          </a:stretch>
        </p:blipFill>
        <p:spPr>
          <a:xfrm>
            <a:off x="2772731" y="2934283"/>
            <a:ext cx="6302159" cy="2363310"/>
          </a:xfrm>
          <a:prstGeom prst="rect">
            <a:avLst/>
          </a:prstGeom>
        </p:spPr>
      </p:pic>
      <p:sp>
        <p:nvSpPr>
          <p:cNvPr id="19" name="Content Placeholder 4"/>
          <p:cNvSpPr>
            <a:spLocks noGrp="1"/>
          </p:cNvSpPr>
          <p:nvPr>
            <p:ph sz="quarter" idx="14"/>
          </p:nvPr>
        </p:nvSpPr>
        <p:spPr>
          <a:xfrm>
            <a:off x="3652911" y="38517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24989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707886"/>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a:t>
            </a:r>
            <a:r>
              <a:rPr lang="en-GB" sz="2000" dirty="0">
                <a:solidFill>
                  <a:srgbClr val="E03882"/>
                </a:solidFill>
                <a:latin typeface="Ubuntu" charset="0"/>
                <a:ea typeface="Ubuntu" charset="0"/>
                <a:cs typeface="Ubuntu" charset="0"/>
              </a:rPr>
              <a:t>Month 1 2020/21</a:t>
            </a:r>
          </a:p>
          <a:p>
            <a:endParaRPr lang="en-GB" sz="2000" b="0" i="0" dirty="0" smtClean="0">
              <a:solidFill>
                <a:srgbClr val="E03882"/>
              </a:solidFill>
              <a:latin typeface="Ubuntu" charset="0"/>
              <a:ea typeface="Ubuntu" charset="0"/>
              <a:cs typeface="Ubuntu" charset="0"/>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4"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8</a:t>
            </a:r>
            <a:endParaRPr lang="en-GB" sz="3000" b="0" i="0" dirty="0" smtClean="0">
              <a:solidFill>
                <a:schemeClr val="bg1"/>
              </a:solidFill>
              <a:latin typeface="Ubuntu" charset="0"/>
              <a:ea typeface="Ubuntu" charset="0"/>
              <a:cs typeface="Ubuntu" charset="0"/>
            </a:endParaRPr>
          </a:p>
        </p:txBody>
      </p:sp>
      <p:pic>
        <p:nvPicPr>
          <p:cNvPr id="4" name="Picture 3"/>
          <p:cNvPicPr>
            <a:picLocks noChangeAspect="1"/>
          </p:cNvPicPr>
          <p:nvPr/>
        </p:nvPicPr>
        <p:blipFill>
          <a:blip r:embed="rId5"/>
          <a:stretch>
            <a:fillRect/>
          </a:stretch>
        </p:blipFill>
        <p:spPr>
          <a:xfrm>
            <a:off x="567487" y="1905000"/>
            <a:ext cx="11005961" cy="3652421"/>
          </a:xfrm>
          <a:prstGeom prst="rect">
            <a:avLst/>
          </a:prstGeom>
        </p:spPr>
      </p:pic>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Tree>
    <p:extLst>
      <p:ext uri="{BB962C8B-B14F-4D97-AF65-F5344CB8AC3E}">
        <p14:creationId xmlns:p14="http://schemas.microsoft.com/office/powerpoint/2010/main" val="2698930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84494"/>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707886"/>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a:solidFill>
                  <a:srgbClr val="E03882"/>
                </a:solidFill>
                <a:latin typeface="Ubuntu" charset="0"/>
                <a:ea typeface="Ubuntu" charset="0"/>
                <a:cs typeface="Ubuntu" charset="0"/>
              </a:rPr>
              <a:t>-</a:t>
            </a:r>
            <a:r>
              <a:rPr lang="en-GB" sz="2000" b="0" i="0" dirty="0" smtClean="0">
                <a:solidFill>
                  <a:srgbClr val="E03882"/>
                </a:solidFill>
                <a:latin typeface="Ubuntu" charset="0"/>
                <a:ea typeface="Ubuntu" charset="0"/>
                <a:cs typeface="Ubuntu" charset="0"/>
              </a:rPr>
              <a:t> </a:t>
            </a:r>
            <a:r>
              <a:rPr lang="en-GB" sz="2000" dirty="0">
                <a:solidFill>
                  <a:srgbClr val="E03882"/>
                </a:solidFill>
                <a:latin typeface="Ubuntu" charset="0"/>
                <a:ea typeface="Ubuntu" charset="0"/>
                <a:cs typeface="Ubuntu" charset="0"/>
              </a:rPr>
              <a:t>Month 1 2020/21</a:t>
            </a:r>
          </a:p>
          <a:p>
            <a:endParaRPr lang="en-GB" sz="2000" b="0" i="0" dirty="0" smtClean="0">
              <a:solidFill>
                <a:srgbClr val="E03882"/>
              </a:solidFill>
              <a:latin typeface="Ubuntu" charset="0"/>
              <a:ea typeface="Ubuntu" charset="0"/>
              <a:cs typeface="Ubuntu" charset="0"/>
            </a:endParaRP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4"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482928" y="214636"/>
            <a:ext cx="1632858" cy="508109"/>
          </a:xfrm>
          <a:prstGeom prst="rect">
            <a:avLst/>
          </a:prstGeom>
          <a:solidFill>
            <a:schemeClr val="bg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9</a:t>
            </a:r>
            <a:endParaRPr lang="en-GB" sz="3000" b="0" i="0" dirty="0" smtClean="0">
              <a:solidFill>
                <a:schemeClr val="bg1"/>
              </a:solidFill>
              <a:latin typeface="Ubuntu" charset="0"/>
              <a:ea typeface="Ubuntu" charset="0"/>
              <a:cs typeface="Ubuntu" charset="0"/>
            </a:endParaRPr>
          </a:p>
        </p:txBody>
      </p:sp>
      <p:sp>
        <p:nvSpPr>
          <p:cNvPr id="19" name="Content Placeholder 4"/>
          <p:cNvSpPr>
            <a:spLocks noGrp="1"/>
          </p:cNvSpPr>
          <p:nvPr>
            <p:ph sz="quarter" idx="14"/>
          </p:nvPr>
        </p:nvSpPr>
        <p:spPr>
          <a:xfrm>
            <a:off x="3622182" y="369658"/>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21" name="Content Placeholder 9"/>
          <p:cNvSpPr>
            <a:spLocks noGrp="1"/>
          </p:cNvSpPr>
          <p:nvPr>
            <p:ph sz="quarter" idx="14"/>
          </p:nvPr>
        </p:nvSpPr>
        <p:spPr>
          <a:xfrm>
            <a:off x="543773" y="1846771"/>
            <a:ext cx="10760076" cy="4384214"/>
          </a:xfrm>
        </p:spPr>
        <p:txBody>
          <a:bodyPr/>
          <a:lstStyle/>
          <a:p>
            <a:pPr marL="0" indent="0">
              <a:buNone/>
            </a:pPr>
            <a:r>
              <a:rPr lang="en-GB" sz="1400" dirty="0" smtClean="0">
                <a:solidFill>
                  <a:schemeClr val="tx1">
                    <a:lumMod val="75000"/>
                    <a:lumOff val="25000"/>
                  </a:schemeClr>
                </a:solidFill>
                <a:latin typeface="Calibri" panose="020F0502020204030204" pitchFamily="34" charset="0"/>
              </a:rPr>
              <a:t>The </a:t>
            </a:r>
            <a:r>
              <a:rPr lang="en-GB" sz="1400" dirty="0">
                <a:solidFill>
                  <a:schemeClr val="tx1">
                    <a:lumMod val="75000"/>
                    <a:lumOff val="25000"/>
                  </a:schemeClr>
                </a:solidFill>
                <a:latin typeface="Calibri" panose="020F0502020204030204" pitchFamily="34" charset="0"/>
              </a:rPr>
              <a:t>month-end position for Public Health Wales is a </a:t>
            </a:r>
            <a:r>
              <a:rPr lang="en-GB" sz="1400" dirty="0" smtClean="0">
                <a:solidFill>
                  <a:schemeClr val="tx1">
                    <a:lumMod val="75000"/>
                    <a:lumOff val="25000"/>
                  </a:schemeClr>
                </a:solidFill>
                <a:latin typeface="Calibri" panose="020F0502020204030204" pitchFamily="34" charset="0"/>
              </a:rPr>
              <a:t>net surplus </a:t>
            </a:r>
            <a:r>
              <a:rPr lang="en-GB" sz="1400" dirty="0">
                <a:solidFill>
                  <a:schemeClr val="tx1">
                    <a:lumMod val="75000"/>
                    <a:lumOff val="25000"/>
                  </a:schemeClr>
                </a:solidFill>
                <a:latin typeface="Calibri" panose="020F0502020204030204" pitchFamily="34" charset="0"/>
              </a:rPr>
              <a:t>of £42k.  This position includes anticipated income from Welsh Government of £1.067m broken down as follows:</a:t>
            </a:r>
          </a:p>
          <a:p>
            <a:pPr lvl="0"/>
            <a:r>
              <a:rPr lang="en-GB" sz="1400" dirty="0">
                <a:solidFill>
                  <a:schemeClr val="tx1">
                    <a:lumMod val="75000"/>
                    <a:lumOff val="25000"/>
                  </a:schemeClr>
                </a:solidFill>
                <a:latin typeface="Calibri" panose="020F0502020204030204" pitchFamily="34" charset="0"/>
              </a:rPr>
              <a:t>£1.010m Covid-19</a:t>
            </a:r>
          </a:p>
          <a:p>
            <a:pPr lvl="0"/>
            <a:r>
              <a:rPr lang="en-GB" sz="1400" dirty="0">
                <a:solidFill>
                  <a:schemeClr val="tx1">
                    <a:lumMod val="75000"/>
                    <a:lumOff val="25000"/>
                  </a:schemeClr>
                </a:solidFill>
                <a:latin typeface="Calibri" panose="020F0502020204030204" pitchFamily="34" charset="0"/>
              </a:rPr>
              <a:t>£0.025m Digital strategy</a:t>
            </a:r>
          </a:p>
          <a:p>
            <a:r>
              <a:rPr lang="en-GB" sz="1400" dirty="0">
                <a:solidFill>
                  <a:schemeClr val="tx1">
                    <a:lumMod val="75000"/>
                    <a:lumOff val="25000"/>
                  </a:schemeClr>
                </a:solidFill>
                <a:latin typeface="Calibri" panose="020F0502020204030204" pitchFamily="34" charset="0"/>
              </a:rPr>
              <a:t>£0.032m Healthier Wales (Early years prevention</a:t>
            </a:r>
            <a:r>
              <a:rPr lang="en-GB" sz="1400" dirty="0" smtClean="0">
                <a:solidFill>
                  <a:schemeClr val="tx1">
                    <a:lumMod val="75000"/>
                    <a:lumOff val="25000"/>
                  </a:schemeClr>
                </a:solidFill>
                <a:latin typeface="Calibri" panose="020F0502020204030204" pitchFamily="34" charset="0"/>
              </a:rPr>
              <a:t>)</a:t>
            </a:r>
            <a:endParaRPr lang="en-GB" sz="1400" dirty="0">
              <a:solidFill>
                <a:schemeClr val="tx1">
                  <a:lumMod val="75000"/>
                  <a:lumOff val="25000"/>
                </a:schemeClr>
              </a:solidFill>
              <a:latin typeface="Calibri" panose="020F0502020204030204" pitchFamily="34" charset="0"/>
            </a:endParaRPr>
          </a:p>
          <a:p>
            <a:pPr marL="0" lvl="0" indent="0" algn="just">
              <a:lnSpc>
                <a:spcPct val="107000"/>
              </a:lnSpc>
              <a:spcBef>
                <a:spcPts val="600"/>
              </a:spcBef>
              <a:spcAft>
                <a:spcPts val="600"/>
              </a:spcAft>
              <a:buNone/>
            </a:pPr>
            <a:r>
              <a:rPr lang="en-GB" sz="1400" dirty="0">
                <a:solidFill>
                  <a:schemeClr val="tx1">
                    <a:lumMod val="75000"/>
                    <a:lumOff val="25000"/>
                  </a:schemeClr>
                </a:solidFill>
                <a:latin typeface="Calibri" panose="020F0502020204030204" pitchFamily="34" charset="0"/>
              </a:rPr>
              <a:t>As part of our financial plans for 2020/21 it has been agreed that pay underspends, a number of non-pay budgets, and the internal investment fund will be held centrally to contribute to the additional costs incurred as a result of COVID-19.  Total spend on COVID-19 for month 1 is £1.330m of which £0.320m has been met from within Public Health Wales centrally held </a:t>
            </a:r>
            <a:r>
              <a:rPr lang="en-GB" sz="1400" dirty="0" smtClean="0">
                <a:solidFill>
                  <a:schemeClr val="tx1">
                    <a:lumMod val="75000"/>
                    <a:lumOff val="25000"/>
                  </a:schemeClr>
                </a:solidFill>
                <a:latin typeface="Calibri" panose="020F0502020204030204" pitchFamily="34" charset="0"/>
              </a:rPr>
              <a:t>budgets. £130k from pay underspends and £190k from non pay reductions in spend (£75k release of budget associated with the Public Health Wales Conference to contribute to the COVID-19 media campaign and £115k of Public Health Wales Investment slippage), </a:t>
            </a:r>
            <a:r>
              <a:rPr lang="en-GB" sz="1400" dirty="0">
                <a:solidFill>
                  <a:schemeClr val="tx1">
                    <a:lumMod val="75000"/>
                    <a:lumOff val="25000"/>
                  </a:schemeClr>
                </a:solidFill>
                <a:latin typeface="Calibri" panose="020F0502020204030204" pitchFamily="34" charset="0"/>
              </a:rPr>
              <a:t>leaving £1.010m of additional income required from Welsh Government</a:t>
            </a:r>
            <a:r>
              <a:rPr lang="en-GB" sz="1400" dirty="0" smtClean="0">
                <a:solidFill>
                  <a:schemeClr val="tx1">
                    <a:lumMod val="75000"/>
                    <a:lumOff val="25000"/>
                  </a:schemeClr>
                </a:solidFill>
                <a:latin typeface="Calibri" panose="020F0502020204030204" pitchFamily="34" charset="0"/>
              </a:rPr>
              <a:t>.</a:t>
            </a:r>
          </a:p>
          <a:p>
            <a:pPr marL="0" indent="0">
              <a:buNone/>
            </a:pPr>
            <a:r>
              <a:rPr lang="en-GB" sz="1400" b="1" dirty="0" smtClean="0">
                <a:solidFill>
                  <a:schemeClr val="tx1">
                    <a:lumMod val="75000"/>
                    <a:lumOff val="25000"/>
                  </a:schemeClr>
                </a:solidFill>
                <a:latin typeface="Calibri" panose="020F0502020204030204" pitchFamily="34" charset="0"/>
              </a:rPr>
              <a:t>Public Health Services Directorate:</a:t>
            </a:r>
          </a:p>
          <a:p>
            <a:pPr marL="0" indent="0">
              <a:buNone/>
            </a:pPr>
            <a:r>
              <a:rPr lang="en-GB" sz="1400" dirty="0" smtClean="0">
                <a:solidFill>
                  <a:schemeClr val="tx1">
                    <a:lumMod val="75000"/>
                    <a:lumOff val="25000"/>
                  </a:schemeClr>
                </a:solidFill>
                <a:latin typeface="Calibri" panose="020F0502020204030204" pitchFamily="34" charset="0"/>
              </a:rPr>
              <a:t>Microbiology </a:t>
            </a:r>
            <a:r>
              <a:rPr lang="en-GB" sz="1400" dirty="0">
                <a:solidFill>
                  <a:schemeClr val="tx1">
                    <a:lumMod val="75000"/>
                    <a:lumOff val="25000"/>
                  </a:schemeClr>
                </a:solidFill>
                <a:latin typeface="Calibri" panose="020F0502020204030204" pitchFamily="34" charset="0"/>
              </a:rPr>
              <a:t>division has overspent in month 1 by £186k, this overspend has been offset </a:t>
            </a:r>
            <a:r>
              <a:rPr lang="en-GB" sz="1400" dirty="0" smtClean="0">
                <a:solidFill>
                  <a:schemeClr val="tx1">
                    <a:lumMod val="75000"/>
                    <a:lumOff val="25000"/>
                  </a:schemeClr>
                </a:solidFill>
                <a:latin typeface="Calibri" panose="020F0502020204030204" pitchFamily="34" charset="0"/>
              </a:rPr>
              <a:t>in </a:t>
            </a:r>
            <a:r>
              <a:rPr lang="en-GB" sz="1400" dirty="0">
                <a:solidFill>
                  <a:schemeClr val="tx1">
                    <a:lumMod val="75000"/>
                    <a:lumOff val="25000"/>
                  </a:schemeClr>
                </a:solidFill>
                <a:latin typeface="Calibri" panose="020F0502020204030204" pitchFamily="34" charset="0"/>
              </a:rPr>
              <a:t>by underspends in Screening division of £119k and Health Protection division of £49k.  Public Health Services Directorate will need to ensure that a break-even plan for the Directorate is maintained for the full year forecast. </a:t>
            </a:r>
          </a:p>
          <a:p>
            <a:endParaRPr lang="en-GB" dirty="0"/>
          </a:p>
        </p:txBody>
      </p:sp>
    </p:spTree>
    <p:extLst>
      <p:ext uri="{BB962C8B-B14F-4D97-AF65-F5344CB8AC3E}">
        <p14:creationId xmlns:p14="http://schemas.microsoft.com/office/powerpoint/2010/main" val="1705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6076</TotalTime>
  <Words>2466</Words>
  <Application>Microsoft Office PowerPoint</Application>
  <PresentationFormat>Widescreen</PresentationFormat>
  <Paragraphs>312</Paragraphs>
  <Slides>23</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3" baseType="lpstr">
      <vt:lpstr>Arial</vt:lpstr>
      <vt:lpstr>Calibri</vt:lpstr>
      <vt:lpstr>Courier New</vt:lpstr>
      <vt:lpstr>Symbol</vt:lpstr>
      <vt:lpstr>Times New Roman</vt:lpstr>
      <vt:lpstr>Ubuntu</vt:lpstr>
      <vt:lpstr>Ubuntu Light</vt:lpstr>
      <vt:lpstr>Verdana</vt:lpstr>
      <vt:lpstr>Office Theme</vt:lpstr>
      <vt:lpstr>Worksheet</vt:lpstr>
      <vt:lpstr>Integrated Performance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Ioan Francis</cp:lastModifiedBy>
  <cp:revision>231</cp:revision>
  <cp:lastPrinted>2018-02-28T08:37:13Z</cp:lastPrinted>
  <dcterms:created xsi:type="dcterms:W3CDTF">2017-10-31T10:35:26Z</dcterms:created>
  <dcterms:modified xsi:type="dcterms:W3CDTF">2020-05-26T13:40:40Z</dcterms:modified>
</cp:coreProperties>
</file>