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2" r:id="rId5"/>
  </p:sldMasterIdLst>
  <p:notesMasterIdLst>
    <p:notesMasterId r:id="rId12"/>
  </p:notesMasterIdLst>
  <p:sldIdLst>
    <p:sldId id="260" r:id="rId6"/>
    <p:sldId id="270" r:id="rId7"/>
    <p:sldId id="273" r:id="rId8"/>
    <p:sldId id="272" r:id="rId9"/>
    <p:sldId id="27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8042" autoAdjust="0"/>
  </p:normalViewPr>
  <p:slideViewPr>
    <p:cSldViewPr snapToGrid="0">
      <p:cViewPr varScale="1">
        <p:scale>
          <a:sx n="53" d="100"/>
          <a:sy n="53" d="100"/>
        </p:scale>
        <p:origin x="71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23281C-07AA-4E6C-8B02-E62C6B0F3F79}" type="doc">
      <dgm:prSet loTypeId="urn:microsoft.com/office/officeart/2008/layout/AlternatingHexagons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CEC46A5F-D6AF-4AE3-99D1-2243A37A58F6}">
      <dgm:prSet phldrT="[Text]" custT="1"/>
      <dgm:spPr>
        <a:xfrm rot="5400000">
          <a:off x="3567188" y="251454"/>
          <a:ext cx="2300832" cy="2001724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8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Urgent</a:t>
          </a:r>
          <a:r>
            <a:rPr lang="en-US" sz="1800" b="1" baseline="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Public Health Studies</a:t>
          </a:r>
          <a:endParaRPr lang="en-US" sz="1800" b="1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658C6124-A690-44DC-82B5-E890403896BA}" type="parTrans" cxnId="{89E72E86-3130-4479-873F-12805A806FE6}">
      <dgm:prSet/>
      <dgm:spPr/>
      <dgm:t>
        <a:bodyPr/>
        <a:lstStyle/>
        <a:p>
          <a:endParaRPr lang="en-US"/>
        </a:p>
      </dgm:t>
    </dgm:pt>
    <dgm:pt modelId="{1EBBEFBE-ECCC-436B-9FF8-B02932B227CB}" type="sibTrans" cxnId="{89E72E86-3130-4479-873F-12805A806FE6}">
      <dgm:prSet custT="1"/>
      <dgm:spPr>
        <a:xfrm rot="5400000">
          <a:off x="1405325" y="251454"/>
          <a:ext cx="2300832" cy="2001724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COVID-19 Vaccines research</a:t>
          </a:r>
        </a:p>
        <a:p>
          <a:pPr lvl="0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30054A5F-927D-40AD-B3E6-6743A21261D1}">
      <dgm:prSet phldrT="[Text]" custT="1"/>
      <dgm:spPr>
        <a:xfrm rot="5400000">
          <a:off x="2420462" y="2173570"/>
          <a:ext cx="2300832" cy="2001724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8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Genomics research</a:t>
          </a:r>
          <a:endParaRPr lang="en-US" sz="1800" b="1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4E6596E3-9EFF-4684-861F-3DA209BE94E5}" type="parTrans" cxnId="{F9164349-E152-4CA3-B468-813C4D0A693E}">
      <dgm:prSet/>
      <dgm:spPr/>
      <dgm:t>
        <a:bodyPr/>
        <a:lstStyle/>
        <a:p>
          <a:endParaRPr lang="en-US"/>
        </a:p>
      </dgm:t>
    </dgm:pt>
    <dgm:pt modelId="{1CB4450A-F1E9-4AB6-A85B-AA1B9D675552}" type="sibTrans" cxnId="{F9164349-E152-4CA3-B468-813C4D0A693E}">
      <dgm:prSet custT="1"/>
      <dgm:spPr>
        <a:xfrm rot="5400000">
          <a:off x="4643977" y="2119367"/>
          <a:ext cx="2300832" cy="2171791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Data linkage research</a:t>
          </a:r>
          <a:endParaRPr lang="en-US" sz="1800" b="1" dirty="0">
            <a:solidFill>
              <a:sysClr val="window" lastClr="FFFFFF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823ECD93-C3C9-45F3-B000-8CB8D054C7A1}">
      <dgm:prSet phldrT="[Text]" custT="1"/>
      <dgm:spPr>
        <a:xfrm rot="5400000">
          <a:off x="3507296" y="4157348"/>
          <a:ext cx="2300832" cy="2001724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8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Behavioural</a:t>
          </a:r>
          <a:r>
            <a:rPr lang="en-US" sz="18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insights research</a:t>
          </a:r>
          <a:endParaRPr lang="en-US" sz="1800" b="1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7ACED7A2-F3DD-403C-811B-663058FBE30B}" type="parTrans" cxnId="{16FA48B5-4ECE-4C39-8466-8A8BED1BBB22}">
      <dgm:prSet/>
      <dgm:spPr/>
      <dgm:t>
        <a:bodyPr/>
        <a:lstStyle/>
        <a:p>
          <a:endParaRPr lang="en-US"/>
        </a:p>
      </dgm:t>
    </dgm:pt>
    <dgm:pt modelId="{61F3222F-DDE5-46FC-AF3A-9B5B2B0B77C3}" type="sibTrans" cxnId="{16FA48B5-4ECE-4C39-8466-8A8BED1BBB22}">
      <dgm:prSet custT="1"/>
      <dgm:spPr>
        <a:xfrm rot="5400000">
          <a:off x="1405325" y="4157348"/>
          <a:ext cx="2300832" cy="2001724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8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Virology research</a:t>
          </a:r>
          <a:endParaRPr lang="en-US" sz="1800" b="1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22E3E244-F79B-4F33-9750-FA5A29BA0B4F}" type="pres">
      <dgm:prSet presAssocID="{1023281C-07AA-4E6C-8B02-E62C6B0F3F79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B34D883-B7F5-4631-9C17-976267EBA034}" type="pres">
      <dgm:prSet presAssocID="{CEC46A5F-D6AF-4AE3-99D1-2243A37A58F6}" presName="composite" presStyleCnt="0"/>
      <dgm:spPr/>
      <dgm:t>
        <a:bodyPr/>
        <a:lstStyle/>
        <a:p>
          <a:endParaRPr lang="en-US"/>
        </a:p>
      </dgm:t>
    </dgm:pt>
    <dgm:pt modelId="{69431526-4D1C-43AC-95A9-7D6C855D25F3}" type="pres">
      <dgm:prSet presAssocID="{CEC46A5F-D6AF-4AE3-99D1-2243A37A58F6}" presName="Parent1" presStyleLbl="node1" presStyleIdx="0" presStyleCnt="6" custLinFactNeighborX="299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1D313D-5EE9-4CE3-B8A3-50D3BA90DB36}" type="pres">
      <dgm:prSet presAssocID="{CEC46A5F-D6AF-4AE3-99D1-2243A37A58F6}" presName="Childtext1" presStyleLbl="revTx" presStyleIdx="0" presStyleCnt="3">
        <dgm:presLayoutVars>
          <dgm:chMax val="0"/>
          <dgm:chPref val="0"/>
          <dgm:bulletEnabled val="1"/>
        </dgm:presLayoutVars>
      </dgm:prSet>
      <dgm:spPr>
        <a:xfrm>
          <a:off x="5719317" y="562066"/>
          <a:ext cx="2567729" cy="138049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endParaRPr lang="en-US"/>
        </a:p>
      </dgm:t>
    </dgm:pt>
    <dgm:pt modelId="{E534041E-7483-44AC-A3B9-3B3875DA15A1}" type="pres">
      <dgm:prSet presAssocID="{CEC46A5F-D6AF-4AE3-99D1-2243A37A58F6}" presName="BalanceSpacing" presStyleCnt="0"/>
      <dgm:spPr/>
      <dgm:t>
        <a:bodyPr/>
        <a:lstStyle/>
        <a:p>
          <a:endParaRPr lang="en-US"/>
        </a:p>
      </dgm:t>
    </dgm:pt>
    <dgm:pt modelId="{2354181A-EC58-43F4-8421-0B5F0BB6AF2A}" type="pres">
      <dgm:prSet presAssocID="{CEC46A5F-D6AF-4AE3-99D1-2243A37A58F6}" presName="BalanceSpacing1" presStyleCnt="0"/>
      <dgm:spPr/>
      <dgm:t>
        <a:bodyPr/>
        <a:lstStyle/>
        <a:p>
          <a:endParaRPr lang="en-US"/>
        </a:p>
      </dgm:t>
    </dgm:pt>
    <dgm:pt modelId="{0BC8DF34-B1D4-4139-84B5-14A030A61891}" type="pres">
      <dgm:prSet presAssocID="{1EBBEFBE-ECCC-436B-9FF8-B02932B227CB}" presName="Accent1Text" presStyleLbl="node1" presStyleIdx="1" presStyleCnt="6" custLinFactNeighborX="2992"/>
      <dgm:spPr/>
      <dgm:t>
        <a:bodyPr/>
        <a:lstStyle/>
        <a:p>
          <a:endParaRPr lang="en-US"/>
        </a:p>
      </dgm:t>
    </dgm:pt>
    <dgm:pt modelId="{2D3915E0-4C98-433B-BD90-8DA4B00110CA}" type="pres">
      <dgm:prSet presAssocID="{1EBBEFBE-ECCC-436B-9FF8-B02932B227CB}" presName="spaceBetweenRectangles" presStyleCnt="0"/>
      <dgm:spPr/>
      <dgm:t>
        <a:bodyPr/>
        <a:lstStyle/>
        <a:p>
          <a:endParaRPr lang="en-US"/>
        </a:p>
      </dgm:t>
    </dgm:pt>
    <dgm:pt modelId="{910FBF46-485A-4C48-B3FF-AD5E47274C61}" type="pres">
      <dgm:prSet presAssocID="{30054A5F-927D-40AD-B3E6-6743A21261D1}" presName="composite" presStyleCnt="0"/>
      <dgm:spPr/>
      <dgm:t>
        <a:bodyPr/>
        <a:lstStyle/>
        <a:p>
          <a:endParaRPr lang="en-US"/>
        </a:p>
      </dgm:t>
    </dgm:pt>
    <dgm:pt modelId="{6B37C6B0-C104-4BC3-81A7-DD9E4857C9FB}" type="pres">
      <dgm:prSet presAssocID="{30054A5F-927D-40AD-B3E6-6743A21261D1}" presName="Parent1" presStyleLbl="node1" presStyleIdx="2" presStyleCnt="6" custLinFactNeighborX="-88" custLinFactNeighborY="-134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C9A45D-0E28-4618-B025-05CA16D50C33}" type="pres">
      <dgm:prSet presAssocID="{30054A5F-927D-40AD-B3E6-6743A21261D1}" presName="Childtext1" presStyleLbl="revTx" presStyleIdx="1" presStyleCnt="3">
        <dgm:presLayoutVars>
          <dgm:chMax val="0"/>
          <dgm:chPref val="0"/>
          <dgm:bulletEnabled val="1"/>
        </dgm:presLayoutVars>
      </dgm:prSet>
      <dgm:spPr>
        <a:xfrm>
          <a:off x="4048" y="2515013"/>
          <a:ext cx="2484899" cy="138049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endParaRPr lang="en-US"/>
        </a:p>
      </dgm:t>
    </dgm:pt>
    <dgm:pt modelId="{1B7FE8EE-5629-4766-99AB-F01CBB5E9898}" type="pres">
      <dgm:prSet presAssocID="{30054A5F-927D-40AD-B3E6-6743A21261D1}" presName="BalanceSpacing" presStyleCnt="0"/>
      <dgm:spPr/>
      <dgm:t>
        <a:bodyPr/>
        <a:lstStyle/>
        <a:p>
          <a:endParaRPr lang="en-US"/>
        </a:p>
      </dgm:t>
    </dgm:pt>
    <dgm:pt modelId="{704DB93B-B8D8-442E-90B6-3A890CEA7E89}" type="pres">
      <dgm:prSet presAssocID="{30054A5F-927D-40AD-B3E6-6743A21261D1}" presName="BalanceSpacing1" presStyleCnt="0"/>
      <dgm:spPr/>
      <dgm:t>
        <a:bodyPr/>
        <a:lstStyle/>
        <a:p>
          <a:endParaRPr lang="en-US"/>
        </a:p>
      </dgm:t>
    </dgm:pt>
    <dgm:pt modelId="{C2ADB4A5-6C45-41C6-B950-FD677A3E7C48}" type="pres">
      <dgm:prSet presAssocID="{1CB4450A-F1E9-4AB6-A85B-AA1B9D675552}" presName="Accent1Text" presStyleLbl="node1" presStyleIdx="3" presStyleCnt="6" custScaleX="108496" custLinFactNeighborX="2992"/>
      <dgm:spPr/>
      <dgm:t>
        <a:bodyPr/>
        <a:lstStyle/>
        <a:p>
          <a:endParaRPr lang="en-US"/>
        </a:p>
      </dgm:t>
    </dgm:pt>
    <dgm:pt modelId="{0AADE285-F127-40C7-89CE-021014162849}" type="pres">
      <dgm:prSet presAssocID="{1CB4450A-F1E9-4AB6-A85B-AA1B9D675552}" presName="spaceBetweenRectangles" presStyleCnt="0"/>
      <dgm:spPr/>
      <dgm:t>
        <a:bodyPr/>
        <a:lstStyle/>
        <a:p>
          <a:endParaRPr lang="en-US"/>
        </a:p>
      </dgm:t>
    </dgm:pt>
    <dgm:pt modelId="{2DF12013-4354-4E77-B786-D3B3D187BBB4}" type="pres">
      <dgm:prSet presAssocID="{823ECD93-C3C9-45F3-B000-8CB8D054C7A1}" presName="composite" presStyleCnt="0"/>
      <dgm:spPr/>
      <dgm:t>
        <a:bodyPr/>
        <a:lstStyle/>
        <a:p>
          <a:endParaRPr lang="en-US"/>
        </a:p>
      </dgm:t>
    </dgm:pt>
    <dgm:pt modelId="{BEF12079-68BB-41A1-B8FB-799CAE2225B7}" type="pres">
      <dgm:prSet presAssocID="{823ECD93-C3C9-45F3-B000-8CB8D054C7A1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45B876-3E9D-4803-AC6D-F0343A68A459}" type="pres">
      <dgm:prSet presAssocID="{823ECD93-C3C9-45F3-B000-8CB8D054C7A1}" presName="Childtext1" presStyleLbl="revTx" presStyleIdx="2" presStyleCnt="3">
        <dgm:presLayoutVars>
          <dgm:chMax val="0"/>
          <dgm:chPref val="0"/>
          <dgm:bulletEnabled val="1"/>
        </dgm:presLayoutVars>
      </dgm:prSet>
      <dgm:spPr>
        <a:xfrm>
          <a:off x="5719317" y="4467960"/>
          <a:ext cx="2567729" cy="138049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endParaRPr lang="en-US"/>
        </a:p>
      </dgm:t>
    </dgm:pt>
    <dgm:pt modelId="{C07ED00F-B299-4778-9AC3-2440619FEB1A}" type="pres">
      <dgm:prSet presAssocID="{823ECD93-C3C9-45F3-B000-8CB8D054C7A1}" presName="BalanceSpacing" presStyleCnt="0"/>
      <dgm:spPr/>
      <dgm:t>
        <a:bodyPr/>
        <a:lstStyle/>
        <a:p>
          <a:endParaRPr lang="en-US"/>
        </a:p>
      </dgm:t>
    </dgm:pt>
    <dgm:pt modelId="{8D2460A3-B4EF-4621-BB01-135222B061A8}" type="pres">
      <dgm:prSet presAssocID="{823ECD93-C3C9-45F3-B000-8CB8D054C7A1}" presName="BalanceSpacing1" presStyleCnt="0"/>
      <dgm:spPr/>
      <dgm:t>
        <a:bodyPr/>
        <a:lstStyle/>
        <a:p>
          <a:endParaRPr lang="en-US"/>
        </a:p>
      </dgm:t>
    </dgm:pt>
    <dgm:pt modelId="{57856ABD-5984-43F4-AA01-0895563F30C9}" type="pres">
      <dgm:prSet presAssocID="{61F3222F-DDE5-46FC-AF3A-9B5B2B0B77C3}" presName="Accent1Text" presStyleLbl="node1" presStyleIdx="5" presStyleCnt="6" custLinFactNeighborX="2992"/>
      <dgm:spPr/>
      <dgm:t>
        <a:bodyPr/>
        <a:lstStyle/>
        <a:p>
          <a:endParaRPr lang="en-US"/>
        </a:p>
      </dgm:t>
    </dgm:pt>
  </dgm:ptLst>
  <dgm:cxnLst>
    <dgm:cxn modelId="{16FA48B5-4ECE-4C39-8466-8A8BED1BBB22}" srcId="{1023281C-07AA-4E6C-8B02-E62C6B0F3F79}" destId="{823ECD93-C3C9-45F3-B000-8CB8D054C7A1}" srcOrd="2" destOrd="0" parTransId="{7ACED7A2-F3DD-403C-811B-663058FBE30B}" sibTransId="{61F3222F-DDE5-46FC-AF3A-9B5B2B0B77C3}"/>
    <dgm:cxn modelId="{2DE17A09-4093-45AA-BA35-A2BFFC3138A6}" type="presOf" srcId="{1023281C-07AA-4E6C-8B02-E62C6B0F3F79}" destId="{22E3E244-F79B-4F33-9750-FA5A29BA0B4F}" srcOrd="0" destOrd="0" presId="urn:microsoft.com/office/officeart/2008/layout/AlternatingHexagons"/>
    <dgm:cxn modelId="{5C8DAC30-48B4-4B52-B450-C7ED9D3C1CE0}" type="presOf" srcId="{823ECD93-C3C9-45F3-B000-8CB8D054C7A1}" destId="{BEF12079-68BB-41A1-B8FB-799CAE2225B7}" srcOrd="0" destOrd="0" presId="urn:microsoft.com/office/officeart/2008/layout/AlternatingHexagons"/>
    <dgm:cxn modelId="{E683A513-5A02-409B-BA34-28A36CAE23B1}" type="presOf" srcId="{61F3222F-DDE5-46FC-AF3A-9B5B2B0B77C3}" destId="{57856ABD-5984-43F4-AA01-0895563F30C9}" srcOrd="0" destOrd="0" presId="urn:microsoft.com/office/officeart/2008/layout/AlternatingHexagons"/>
    <dgm:cxn modelId="{F9164349-E152-4CA3-B468-813C4D0A693E}" srcId="{1023281C-07AA-4E6C-8B02-E62C6B0F3F79}" destId="{30054A5F-927D-40AD-B3E6-6743A21261D1}" srcOrd="1" destOrd="0" parTransId="{4E6596E3-9EFF-4684-861F-3DA209BE94E5}" sibTransId="{1CB4450A-F1E9-4AB6-A85B-AA1B9D675552}"/>
    <dgm:cxn modelId="{90FD98CC-C1BF-404D-9F3A-CC504E7878E2}" type="presOf" srcId="{CEC46A5F-D6AF-4AE3-99D1-2243A37A58F6}" destId="{69431526-4D1C-43AC-95A9-7D6C855D25F3}" srcOrd="0" destOrd="0" presId="urn:microsoft.com/office/officeart/2008/layout/AlternatingHexagons"/>
    <dgm:cxn modelId="{24444834-B10A-448F-A9D9-67F8F70666E5}" type="presOf" srcId="{30054A5F-927D-40AD-B3E6-6743A21261D1}" destId="{6B37C6B0-C104-4BC3-81A7-DD9E4857C9FB}" srcOrd="0" destOrd="0" presId="urn:microsoft.com/office/officeart/2008/layout/AlternatingHexagons"/>
    <dgm:cxn modelId="{5F72BE43-8C7B-48FB-9B47-BFA50DFC1273}" type="presOf" srcId="{1EBBEFBE-ECCC-436B-9FF8-B02932B227CB}" destId="{0BC8DF34-B1D4-4139-84B5-14A030A61891}" srcOrd="0" destOrd="0" presId="urn:microsoft.com/office/officeart/2008/layout/AlternatingHexagons"/>
    <dgm:cxn modelId="{AAF431FC-9ADB-4F5F-AFC7-0454B8EEFCCE}" type="presOf" srcId="{1CB4450A-F1E9-4AB6-A85B-AA1B9D675552}" destId="{C2ADB4A5-6C45-41C6-B950-FD677A3E7C48}" srcOrd="0" destOrd="0" presId="urn:microsoft.com/office/officeart/2008/layout/AlternatingHexagons"/>
    <dgm:cxn modelId="{89E72E86-3130-4479-873F-12805A806FE6}" srcId="{1023281C-07AA-4E6C-8B02-E62C6B0F3F79}" destId="{CEC46A5F-D6AF-4AE3-99D1-2243A37A58F6}" srcOrd="0" destOrd="0" parTransId="{658C6124-A690-44DC-82B5-E890403896BA}" sibTransId="{1EBBEFBE-ECCC-436B-9FF8-B02932B227CB}"/>
    <dgm:cxn modelId="{7C8E469E-5774-4FD1-998A-59FF17144F96}" type="presParOf" srcId="{22E3E244-F79B-4F33-9750-FA5A29BA0B4F}" destId="{9B34D883-B7F5-4631-9C17-976267EBA034}" srcOrd="0" destOrd="0" presId="urn:microsoft.com/office/officeart/2008/layout/AlternatingHexagons"/>
    <dgm:cxn modelId="{4A2DB00F-5474-4E73-8282-2B49594136B0}" type="presParOf" srcId="{9B34D883-B7F5-4631-9C17-976267EBA034}" destId="{69431526-4D1C-43AC-95A9-7D6C855D25F3}" srcOrd="0" destOrd="0" presId="urn:microsoft.com/office/officeart/2008/layout/AlternatingHexagons"/>
    <dgm:cxn modelId="{1EA5CD15-16C0-4AA4-84C4-58FC6C24FD06}" type="presParOf" srcId="{9B34D883-B7F5-4631-9C17-976267EBA034}" destId="{F41D313D-5EE9-4CE3-B8A3-50D3BA90DB36}" srcOrd="1" destOrd="0" presId="urn:microsoft.com/office/officeart/2008/layout/AlternatingHexagons"/>
    <dgm:cxn modelId="{48802CEA-15CD-4C2C-ABB0-3F5D086F6C98}" type="presParOf" srcId="{9B34D883-B7F5-4631-9C17-976267EBA034}" destId="{E534041E-7483-44AC-A3B9-3B3875DA15A1}" srcOrd="2" destOrd="0" presId="urn:microsoft.com/office/officeart/2008/layout/AlternatingHexagons"/>
    <dgm:cxn modelId="{07AC6179-B868-4084-B07C-4E153B3DC00D}" type="presParOf" srcId="{9B34D883-B7F5-4631-9C17-976267EBA034}" destId="{2354181A-EC58-43F4-8421-0B5F0BB6AF2A}" srcOrd="3" destOrd="0" presId="urn:microsoft.com/office/officeart/2008/layout/AlternatingHexagons"/>
    <dgm:cxn modelId="{22F7C82D-B018-45EB-950C-DEF5EB615D7D}" type="presParOf" srcId="{9B34D883-B7F5-4631-9C17-976267EBA034}" destId="{0BC8DF34-B1D4-4139-84B5-14A030A61891}" srcOrd="4" destOrd="0" presId="urn:microsoft.com/office/officeart/2008/layout/AlternatingHexagons"/>
    <dgm:cxn modelId="{DEACAF73-7486-46AF-B26F-CEB9B1B2025F}" type="presParOf" srcId="{22E3E244-F79B-4F33-9750-FA5A29BA0B4F}" destId="{2D3915E0-4C98-433B-BD90-8DA4B00110CA}" srcOrd="1" destOrd="0" presId="urn:microsoft.com/office/officeart/2008/layout/AlternatingHexagons"/>
    <dgm:cxn modelId="{51C3E4C5-87F6-43D8-B3B1-85795A1DBA4C}" type="presParOf" srcId="{22E3E244-F79B-4F33-9750-FA5A29BA0B4F}" destId="{910FBF46-485A-4C48-B3FF-AD5E47274C61}" srcOrd="2" destOrd="0" presId="urn:microsoft.com/office/officeart/2008/layout/AlternatingHexagons"/>
    <dgm:cxn modelId="{A5EF472E-89B1-45E9-B62F-19476B68C651}" type="presParOf" srcId="{910FBF46-485A-4C48-B3FF-AD5E47274C61}" destId="{6B37C6B0-C104-4BC3-81A7-DD9E4857C9FB}" srcOrd="0" destOrd="0" presId="urn:microsoft.com/office/officeart/2008/layout/AlternatingHexagons"/>
    <dgm:cxn modelId="{A99DC581-8442-4B0A-BCAF-E72584D895B9}" type="presParOf" srcId="{910FBF46-485A-4C48-B3FF-AD5E47274C61}" destId="{EFC9A45D-0E28-4618-B025-05CA16D50C33}" srcOrd="1" destOrd="0" presId="urn:microsoft.com/office/officeart/2008/layout/AlternatingHexagons"/>
    <dgm:cxn modelId="{238171CA-F033-4D45-BB02-3CAD0CEF26A4}" type="presParOf" srcId="{910FBF46-485A-4C48-B3FF-AD5E47274C61}" destId="{1B7FE8EE-5629-4766-99AB-F01CBB5E9898}" srcOrd="2" destOrd="0" presId="urn:microsoft.com/office/officeart/2008/layout/AlternatingHexagons"/>
    <dgm:cxn modelId="{9595E82B-C4B3-4158-AD3F-D32C6F25E923}" type="presParOf" srcId="{910FBF46-485A-4C48-B3FF-AD5E47274C61}" destId="{704DB93B-B8D8-442E-90B6-3A890CEA7E89}" srcOrd="3" destOrd="0" presId="urn:microsoft.com/office/officeart/2008/layout/AlternatingHexagons"/>
    <dgm:cxn modelId="{99CB1242-FDD5-4AEA-A28B-CE1F4464467F}" type="presParOf" srcId="{910FBF46-485A-4C48-B3FF-AD5E47274C61}" destId="{C2ADB4A5-6C45-41C6-B950-FD677A3E7C48}" srcOrd="4" destOrd="0" presId="urn:microsoft.com/office/officeart/2008/layout/AlternatingHexagons"/>
    <dgm:cxn modelId="{E476CFC1-E97B-46D0-9570-3FA422FEE19B}" type="presParOf" srcId="{22E3E244-F79B-4F33-9750-FA5A29BA0B4F}" destId="{0AADE285-F127-40C7-89CE-021014162849}" srcOrd="3" destOrd="0" presId="urn:microsoft.com/office/officeart/2008/layout/AlternatingHexagons"/>
    <dgm:cxn modelId="{FA62E7E4-8304-401D-B2F4-A8046ADA421A}" type="presParOf" srcId="{22E3E244-F79B-4F33-9750-FA5A29BA0B4F}" destId="{2DF12013-4354-4E77-B786-D3B3D187BBB4}" srcOrd="4" destOrd="0" presId="urn:microsoft.com/office/officeart/2008/layout/AlternatingHexagons"/>
    <dgm:cxn modelId="{A5D3A39C-5A9D-4DA7-9916-FECCCCD3C106}" type="presParOf" srcId="{2DF12013-4354-4E77-B786-D3B3D187BBB4}" destId="{BEF12079-68BB-41A1-B8FB-799CAE2225B7}" srcOrd="0" destOrd="0" presId="urn:microsoft.com/office/officeart/2008/layout/AlternatingHexagons"/>
    <dgm:cxn modelId="{CF4D4789-89E4-4084-B369-574F61DC4FB3}" type="presParOf" srcId="{2DF12013-4354-4E77-B786-D3B3D187BBB4}" destId="{D645B876-3E9D-4803-AC6D-F0343A68A459}" srcOrd="1" destOrd="0" presId="urn:microsoft.com/office/officeart/2008/layout/AlternatingHexagons"/>
    <dgm:cxn modelId="{0A84FB9E-544B-40B8-97DD-DF212649EE7A}" type="presParOf" srcId="{2DF12013-4354-4E77-B786-D3B3D187BBB4}" destId="{C07ED00F-B299-4778-9AC3-2440619FEB1A}" srcOrd="2" destOrd="0" presId="urn:microsoft.com/office/officeart/2008/layout/AlternatingHexagons"/>
    <dgm:cxn modelId="{18DA24AB-B9B7-46ED-859B-01C03178B91B}" type="presParOf" srcId="{2DF12013-4354-4E77-B786-D3B3D187BBB4}" destId="{8D2460A3-B4EF-4621-BB01-135222B061A8}" srcOrd="3" destOrd="0" presId="urn:microsoft.com/office/officeart/2008/layout/AlternatingHexagons"/>
    <dgm:cxn modelId="{5D89A1B4-BD90-4B58-AE42-D9291F8496C7}" type="presParOf" srcId="{2DF12013-4354-4E77-B786-D3B3D187BBB4}" destId="{57856ABD-5984-43F4-AA01-0895563F30C9}" srcOrd="4" destOrd="0" presId="urn:microsoft.com/office/officeart/2008/layout/AlternatingHexagons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94B3A3-A24E-4CFE-9402-9C3BC2BA3274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4FA15B49-B6F4-4C43-9D5C-7CFC143B13DE}">
      <dgm:prSet phldrT="[Text]" custT="1"/>
      <dgm:spPr>
        <a:xfrm>
          <a:off x="702645" y="598320"/>
          <a:ext cx="5350788" cy="1055034"/>
        </a:xfrm>
        <a:prstGeom prst="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500" b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Leading Vaccine Trials with Health &amp; Care Research Wales </a:t>
          </a:r>
          <a:endParaRPr lang="en-US" sz="1500" b="1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F2C3FA8F-28FD-4A35-941C-B1ADCBBBD563}" type="parTrans" cxnId="{68E2E216-D832-410D-A64D-E14794F343C3}">
      <dgm:prSet/>
      <dgm:spPr/>
      <dgm:t>
        <a:bodyPr/>
        <a:lstStyle/>
        <a:p>
          <a:endParaRPr lang="en-US" sz="1500"/>
        </a:p>
      </dgm:t>
    </dgm:pt>
    <dgm:pt modelId="{34BBEE71-900B-486D-842A-A4DD584CCA25}" type="sibTrans" cxnId="{68E2E216-D832-410D-A64D-E14794F343C3}">
      <dgm:prSet/>
      <dgm:spPr>
        <a:xfrm>
          <a:off x="-7755416" y="-1184976"/>
          <a:ext cx="9227952" cy="9227952"/>
        </a:xfrm>
        <a:prstGeom prst="blockArc">
          <a:avLst>
            <a:gd name="adj1" fmla="val 18900000"/>
            <a:gd name="adj2" fmla="val 2700000"/>
            <a:gd name="adj3" fmla="val 234"/>
          </a:avLst>
        </a:prstGeom>
        <a:noFill/>
        <a:ln w="12700" cap="flat" cmpd="sng" algn="ctr">
          <a:solidFill>
            <a:srgbClr val="70AD47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 sz="1500"/>
        </a:p>
      </dgm:t>
    </dgm:pt>
    <dgm:pt modelId="{9093A123-01ED-4E13-9A50-32B3BAC4C053}">
      <dgm:prSet phldrT="[Text]" custT="1"/>
      <dgm:spPr>
        <a:xfrm>
          <a:off x="1375155" y="2110069"/>
          <a:ext cx="4745913" cy="1055034"/>
        </a:xfrm>
        <a:prstGeom prst="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500" b="1" smtClean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Partnership working on urgent public health studies (</a:t>
          </a:r>
          <a:r>
            <a:rPr lang="en-GB" sz="1500" smtClean="0">
              <a:latin typeface="Calibri" panose="020F0502020204030204" pitchFamily="34" charset="0"/>
              <a:cs typeface="Calibri" panose="020F0502020204030204" pitchFamily="34" charset="0"/>
            </a:rPr>
            <a:t>SIREN (SARS-CoV2 Immunity &amp; REinfection EvaluatioN)</a:t>
          </a:r>
          <a:r>
            <a:rPr lang="en-US" sz="1500" b="1" smtClean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) </a:t>
          </a:r>
          <a:endParaRPr lang="en-US" sz="1500" b="1" dirty="0">
            <a:solidFill>
              <a:sysClr val="window" lastClr="FFFFFF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363289DC-0C9A-4C56-9B1B-685A4A83AF07}" type="parTrans" cxnId="{A637FA1F-A91E-40F9-B4F6-7C24FAEDC63D}">
      <dgm:prSet/>
      <dgm:spPr/>
      <dgm:t>
        <a:bodyPr/>
        <a:lstStyle/>
        <a:p>
          <a:endParaRPr lang="en-US" sz="1500"/>
        </a:p>
      </dgm:t>
    </dgm:pt>
    <dgm:pt modelId="{F8B6FA07-FF12-4A2A-9AD1-72B0D65A9902}" type="sibTrans" cxnId="{A637FA1F-A91E-40F9-B4F6-7C24FAEDC63D}">
      <dgm:prSet/>
      <dgm:spPr/>
      <dgm:t>
        <a:bodyPr/>
        <a:lstStyle/>
        <a:p>
          <a:endParaRPr lang="en-US" sz="1500"/>
        </a:p>
      </dgm:t>
    </dgm:pt>
    <dgm:pt modelId="{83F77E45-4045-45C4-9FDC-05FDACD51F6C}">
      <dgm:prSet phldrT="[Text]" custT="1"/>
      <dgm:spPr>
        <a:xfrm>
          <a:off x="1284223" y="3714597"/>
          <a:ext cx="4745913" cy="1055034"/>
        </a:xfrm>
        <a:prstGeom prst="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5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 Development of leading research collaborations in genomics (COG-UK Genomics consortium)</a:t>
          </a:r>
          <a:endParaRPr lang="en-US" sz="1500" b="1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BCBA3142-7658-45E6-B760-3ADF12CE3749}" type="parTrans" cxnId="{DCF03E0F-48ED-4DF4-8BC2-793AED4CFB01}">
      <dgm:prSet/>
      <dgm:spPr/>
      <dgm:t>
        <a:bodyPr/>
        <a:lstStyle/>
        <a:p>
          <a:endParaRPr lang="en-US" sz="1500"/>
        </a:p>
      </dgm:t>
    </dgm:pt>
    <dgm:pt modelId="{9D7B7547-2C6F-4F1B-89FE-AB18190A75B0}" type="sibTrans" cxnId="{DCF03E0F-48ED-4DF4-8BC2-793AED4CFB01}">
      <dgm:prSet/>
      <dgm:spPr/>
      <dgm:t>
        <a:bodyPr/>
        <a:lstStyle/>
        <a:p>
          <a:endParaRPr lang="en-US" sz="1500"/>
        </a:p>
      </dgm:t>
    </dgm:pt>
    <dgm:pt modelId="{8E449334-49AE-4432-866F-D5ABC4DC2D9A}">
      <dgm:prSet phldrT="[Text]" custT="1"/>
      <dgm:spPr>
        <a:xfrm>
          <a:off x="770279" y="5275722"/>
          <a:ext cx="5350788" cy="1055034"/>
        </a:xfrm>
        <a:prstGeom prst="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500" b="1" dirty="0" smtClean="0">
              <a:latin typeface="Calibri" panose="020F0502020204030204" pitchFamily="34" charset="0"/>
              <a:cs typeface="Calibri" panose="020F0502020204030204" pitchFamily="34" charset="0"/>
            </a:rPr>
            <a:t>Maximising linked data in partnership </a:t>
          </a:r>
          <a:r>
            <a:rPr lang="en-GB" sz="1500" dirty="0" smtClean="0">
              <a:latin typeface="Calibri" panose="020F0502020204030204" pitchFamily="34" charset="0"/>
              <a:cs typeface="Calibri" panose="020F0502020204030204" pitchFamily="34" charset="0"/>
            </a:rPr>
            <a:t>(Controlling COVID-19 through enhanced population surveillance (Con-COV); Networked Data Lab Wales)</a:t>
          </a:r>
          <a:r>
            <a:rPr lang="en-US" sz="15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	</a:t>
          </a:r>
          <a:endParaRPr lang="en-US" sz="1500" b="1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DF2EA39E-EA04-4817-8509-FCCB970D0469}" type="parTrans" cxnId="{51E73442-3724-4A40-8852-35775BEFE3F8}">
      <dgm:prSet/>
      <dgm:spPr/>
      <dgm:t>
        <a:bodyPr/>
        <a:lstStyle/>
        <a:p>
          <a:endParaRPr lang="en-US" sz="1500"/>
        </a:p>
      </dgm:t>
    </dgm:pt>
    <dgm:pt modelId="{F6929621-9B96-497C-92DA-90BF23F86118}" type="sibTrans" cxnId="{51E73442-3724-4A40-8852-35775BEFE3F8}">
      <dgm:prSet/>
      <dgm:spPr/>
      <dgm:t>
        <a:bodyPr/>
        <a:lstStyle/>
        <a:p>
          <a:endParaRPr lang="en-US" sz="1500"/>
        </a:p>
      </dgm:t>
    </dgm:pt>
    <dgm:pt modelId="{0743EFFE-C6C6-4A9E-9394-BC1FCD7E7AAF}">
      <dgm:prSet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5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Internally lead innovative research studies </a:t>
          </a:r>
        </a:p>
      </dgm:t>
    </dgm:pt>
    <dgm:pt modelId="{689200C3-6821-4586-AF66-CEFC121E0E96}" type="parTrans" cxnId="{16A3B800-5408-41A0-B39F-A07E131CD029}">
      <dgm:prSet/>
      <dgm:spPr/>
      <dgm:t>
        <a:bodyPr/>
        <a:lstStyle/>
        <a:p>
          <a:endParaRPr lang="en-US"/>
        </a:p>
      </dgm:t>
    </dgm:pt>
    <dgm:pt modelId="{79F557C8-5B67-4631-BE1A-22625277736A}" type="sibTrans" cxnId="{16A3B800-5408-41A0-B39F-A07E131CD029}">
      <dgm:prSet/>
      <dgm:spPr/>
      <dgm:t>
        <a:bodyPr/>
        <a:lstStyle/>
        <a:p>
          <a:endParaRPr lang="en-US"/>
        </a:p>
      </dgm:t>
    </dgm:pt>
    <dgm:pt modelId="{7AF180FC-A6E8-4BDC-866C-E8947682775F}" type="pres">
      <dgm:prSet presAssocID="{1E94B3A3-A24E-4CFE-9402-9C3BC2BA327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E6379454-F262-4A1A-905E-5E641AA170D1}" type="pres">
      <dgm:prSet presAssocID="{1E94B3A3-A24E-4CFE-9402-9C3BC2BA3274}" presName="Name1" presStyleCnt="0"/>
      <dgm:spPr/>
      <dgm:t>
        <a:bodyPr/>
        <a:lstStyle/>
        <a:p>
          <a:endParaRPr lang="en-US"/>
        </a:p>
      </dgm:t>
    </dgm:pt>
    <dgm:pt modelId="{C71ACCB8-90A5-46AE-A707-CC9D765C7961}" type="pres">
      <dgm:prSet presAssocID="{1E94B3A3-A24E-4CFE-9402-9C3BC2BA3274}" presName="cycle" presStyleCnt="0"/>
      <dgm:spPr/>
      <dgm:t>
        <a:bodyPr/>
        <a:lstStyle/>
        <a:p>
          <a:endParaRPr lang="en-US"/>
        </a:p>
      </dgm:t>
    </dgm:pt>
    <dgm:pt modelId="{EABE2C58-2C01-49A7-8D8D-9CEDFDA5C26E}" type="pres">
      <dgm:prSet presAssocID="{1E94B3A3-A24E-4CFE-9402-9C3BC2BA3274}" presName="srcNode" presStyleLbl="node1" presStyleIdx="0" presStyleCnt="5"/>
      <dgm:spPr/>
      <dgm:t>
        <a:bodyPr/>
        <a:lstStyle/>
        <a:p>
          <a:endParaRPr lang="en-US"/>
        </a:p>
      </dgm:t>
    </dgm:pt>
    <dgm:pt modelId="{0C5CE709-E7E1-4971-BBF4-E7A6265F842D}" type="pres">
      <dgm:prSet presAssocID="{1E94B3A3-A24E-4CFE-9402-9C3BC2BA3274}" presName="conn" presStyleLbl="parChTrans1D2" presStyleIdx="0" presStyleCnt="1"/>
      <dgm:spPr/>
      <dgm:t>
        <a:bodyPr/>
        <a:lstStyle/>
        <a:p>
          <a:endParaRPr lang="en-US"/>
        </a:p>
      </dgm:t>
    </dgm:pt>
    <dgm:pt modelId="{B541D7B1-B60D-4EA6-8246-1A53A79BCDDA}" type="pres">
      <dgm:prSet presAssocID="{1E94B3A3-A24E-4CFE-9402-9C3BC2BA3274}" presName="extraNode" presStyleLbl="node1" presStyleIdx="0" presStyleCnt="5"/>
      <dgm:spPr/>
      <dgm:t>
        <a:bodyPr/>
        <a:lstStyle/>
        <a:p>
          <a:endParaRPr lang="en-US"/>
        </a:p>
      </dgm:t>
    </dgm:pt>
    <dgm:pt modelId="{BDB9DE04-D8BC-4854-8CAE-426EE328EB78}" type="pres">
      <dgm:prSet presAssocID="{1E94B3A3-A24E-4CFE-9402-9C3BC2BA3274}" presName="dstNode" presStyleLbl="node1" presStyleIdx="0" presStyleCnt="5"/>
      <dgm:spPr/>
      <dgm:t>
        <a:bodyPr/>
        <a:lstStyle/>
        <a:p>
          <a:endParaRPr lang="en-US"/>
        </a:p>
      </dgm:t>
    </dgm:pt>
    <dgm:pt modelId="{70FE1E06-B72F-4C7E-AA5A-A5F75BCC7D81}" type="pres">
      <dgm:prSet presAssocID="{4FA15B49-B6F4-4C43-9D5C-7CFC143B13DE}" presName="text_1" presStyleLbl="node1" presStyleIdx="0" presStyleCnt="5" custLinFactNeighborX="-1264" custLinFactNeighborY="67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04B357-AC4F-4EE1-A20C-84760DF208BA}" type="pres">
      <dgm:prSet presAssocID="{4FA15B49-B6F4-4C43-9D5C-7CFC143B13DE}" presName="accent_1" presStyleCnt="0"/>
      <dgm:spPr/>
      <dgm:t>
        <a:bodyPr/>
        <a:lstStyle/>
        <a:p>
          <a:endParaRPr lang="en-US"/>
        </a:p>
      </dgm:t>
    </dgm:pt>
    <dgm:pt modelId="{1F2C5646-CB17-4D05-9A2D-2FFB68A04EE6}" type="pres">
      <dgm:prSet presAssocID="{4FA15B49-B6F4-4C43-9D5C-7CFC143B13DE}" presName="accentRepeatNode" presStyleLbl="solidFgAcc1" presStyleIdx="0" presStyleCnt="5"/>
      <dgm:spPr>
        <a:xfrm>
          <a:off x="110882" y="395363"/>
          <a:ext cx="1318793" cy="1318793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A4D3D640-F38A-4CB3-A0E4-144BA0C16ABF}" type="pres">
      <dgm:prSet presAssocID="{9093A123-01ED-4E13-9A50-32B3BAC4C053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71C1AD-B750-484B-84ED-DAFF9E02D7A5}" type="pres">
      <dgm:prSet presAssocID="{9093A123-01ED-4E13-9A50-32B3BAC4C053}" presName="accent_2" presStyleCnt="0"/>
      <dgm:spPr/>
      <dgm:t>
        <a:bodyPr/>
        <a:lstStyle/>
        <a:p>
          <a:endParaRPr lang="en-US"/>
        </a:p>
      </dgm:t>
    </dgm:pt>
    <dgm:pt modelId="{6D7E5B0B-D565-454D-8C7B-1C2C49134DEC}" type="pres">
      <dgm:prSet presAssocID="{9093A123-01ED-4E13-9A50-32B3BAC4C053}" presName="accentRepeatNode" presStyleLbl="solidFgAcc1" presStyleIdx="1" presStyleCnt="5"/>
      <dgm:spPr>
        <a:xfrm>
          <a:off x="715758" y="1978190"/>
          <a:ext cx="1318793" cy="1318793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36999AE8-6131-4703-9ACB-9F1C6E5B9786}" type="pres">
      <dgm:prSet presAssocID="{83F77E45-4045-45C4-9FDC-05FDACD51F6C}" presName="text_3" presStyleLbl="node1" presStyleIdx="2" presStyleCnt="5" custScaleX="103973" custLinFactNeighborX="-1916" custLinFactNeighborY="20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AAD453-EA6C-4798-B071-39338DC46AE7}" type="pres">
      <dgm:prSet presAssocID="{83F77E45-4045-45C4-9FDC-05FDACD51F6C}" presName="accent_3" presStyleCnt="0"/>
      <dgm:spPr/>
      <dgm:t>
        <a:bodyPr/>
        <a:lstStyle/>
        <a:p>
          <a:endParaRPr lang="en-US"/>
        </a:p>
      </dgm:t>
    </dgm:pt>
    <dgm:pt modelId="{AB571461-F081-46FF-A185-98BE4648320B}" type="pres">
      <dgm:prSet presAssocID="{83F77E45-4045-45C4-9FDC-05FDACD51F6C}" presName="accentRepeatNode" presStyleLbl="solidFgAcc1" presStyleIdx="2" presStyleCnt="5" custLinFactNeighborX="-6868" custLinFactNeighborY="-6297"/>
      <dgm:spPr>
        <a:xfrm>
          <a:off x="625183" y="3477972"/>
          <a:ext cx="1318793" cy="1318793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E44ECB45-6BDB-4ACF-A453-30DE003F956E}" type="pres">
      <dgm:prSet presAssocID="{8E449334-49AE-4432-866F-D5ABC4DC2D9A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F6AF8-FBDC-42CB-AB43-2F7505110A23}" type="pres">
      <dgm:prSet presAssocID="{8E449334-49AE-4432-866F-D5ABC4DC2D9A}" presName="accent_4" presStyleCnt="0"/>
      <dgm:spPr/>
      <dgm:t>
        <a:bodyPr/>
        <a:lstStyle/>
        <a:p>
          <a:endParaRPr lang="en-US"/>
        </a:p>
      </dgm:t>
    </dgm:pt>
    <dgm:pt modelId="{1F4237A0-8404-4E75-B35C-DEFF87D633C4}" type="pres">
      <dgm:prSet presAssocID="{8E449334-49AE-4432-866F-D5ABC4DC2D9A}" presName="accentRepeatNode" presStyleLbl="solidFgAcc1" presStyleIdx="3" presStyleCnt="5"/>
      <dgm:spPr>
        <a:xfrm>
          <a:off x="110882" y="5143842"/>
          <a:ext cx="1318793" cy="1318793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405D99F9-2BEA-4911-96AF-412B4CF8883A}" type="pres">
      <dgm:prSet presAssocID="{0743EFFE-C6C6-4A9E-9394-BC1FCD7E7AAF}" presName="text_5" presStyleLbl="node1" presStyleIdx="4" presStyleCnt="5" custLinFactNeighborX="5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4BC891-9ABF-40EA-8F53-4D3E5211EF3A}" type="pres">
      <dgm:prSet presAssocID="{0743EFFE-C6C6-4A9E-9394-BC1FCD7E7AAF}" presName="accent_5" presStyleCnt="0"/>
      <dgm:spPr/>
      <dgm:t>
        <a:bodyPr/>
        <a:lstStyle/>
        <a:p>
          <a:endParaRPr lang="en-US"/>
        </a:p>
      </dgm:t>
    </dgm:pt>
    <dgm:pt modelId="{96F537EA-AB40-476B-9FDF-479EAD6CC109}" type="pres">
      <dgm:prSet presAssocID="{0743EFFE-C6C6-4A9E-9394-BC1FCD7E7AAF}" presName="accentRepeatNode" presStyleLbl="solidFgAcc1" presStyleIdx="4" presStyleCnt="5"/>
      <dgm:spPr/>
      <dgm:t>
        <a:bodyPr/>
        <a:lstStyle/>
        <a:p>
          <a:endParaRPr lang="en-US"/>
        </a:p>
      </dgm:t>
    </dgm:pt>
  </dgm:ptLst>
  <dgm:cxnLst>
    <dgm:cxn modelId="{A637FA1F-A91E-40F9-B4F6-7C24FAEDC63D}" srcId="{1E94B3A3-A24E-4CFE-9402-9C3BC2BA3274}" destId="{9093A123-01ED-4E13-9A50-32B3BAC4C053}" srcOrd="1" destOrd="0" parTransId="{363289DC-0C9A-4C56-9B1B-685A4A83AF07}" sibTransId="{F8B6FA07-FF12-4A2A-9AD1-72B0D65A9902}"/>
    <dgm:cxn modelId="{DC6CC416-119C-4263-B3EF-8223C96F3666}" type="presOf" srcId="{8E449334-49AE-4432-866F-D5ABC4DC2D9A}" destId="{E44ECB45-6BDB-4ACF-A453-30DE003F956E}" srcOrd="0" destOrd="0" presId="urn:microsoft.com/office/officeart/2008/layout/VerticalCurvedList"/>
    <dgm:cxn modelId="{16A3B800-5408-41A0-B39F-A07E131CD029}" srcId="{1E94B3A3-A24E-4CFE-9402-9C3BC2BA3274}" destId="{0743EFFE-C6C6-4A9E-9394-BC1FCD7E7AAF}" srcOrd="4" destOrd="0" parTransId="{689200C3-6821-4586-AF66-CEFC121E0E96}" sibTransId="{79F557C8-5B67-4631-BE1A-22625277736A}"/>
    <dgm:cxn modelId="{51E73442-3724-4A40-8852-35775BEFE3F8}" srcId="{1E94B3A3-A24E-4CFE-9402-9C3BC2BA3274}" destId="{8E449334-49AE-4432-866F-D5ABC4DC2D9A}" srcOrd="3" destOrd="0" parTransId="{DF2EA39E-EA04-4817-8509-FCCB970D0469}" sibTransId="{F6929621-9B96-497C-92DA-90BF23F86118}"/>
    <dgm:cxn modelId="{2B201C7F-77BD-44CD-AFF5-1C064A669905}" type="presOf" srcId="{9093A123-01ED-4E13-9A50-32B3BAC4C053}" destId="{A4D3D640-F38A-4CB3-A0E4-144BA0C16ABF}" srcOrd="0" destOrd="0" presId="urn:microsoft.com/office/officeart/2008/layout/VerticalCurvedList"/>
    <dgm:cxn modelId="{9EC2127B-8B8E-4190-8B13-18A5657D8CDB}" type="presOf" srcId="{34BBEE71-900B-486D-842A-A4DD584CCA25}" destId="{0C5CE709-E7E1-4971-BBF4-E7A6265F842D}" srcOrd="0" destOrd="0" presId="urn:microsoft.com/office/officeart/2008/layout/VerticalCurvedList"/>
    <dgm:cxn modelId="{68E2E216-D832-410D-A64D-E14794F343C3}" srcId="{1E94B3A3-A24E-4CFE-9402-9C3BC2BA3274}" destId="{4FA15B49-B6F4-4C43-9D5C-7CFC143B13DE}" srcOrd="0" destOrd="0" parTransId="{F2C3FA8F-28FD-4A35-941C-B1ADCBBBD563}" sibTransId="{34BBEE71-900B-486D-842A-A4DD584CCA25}"/>
    <dgm:cxn modelId="{7263E592-35E5-4DD6-8D8D-C083C0F0FCC2}" type="presOf" srcId="{83F77E45-4045-45C4-9FDC-05FDACD51F6C}" destId="{36999AE8-6131-4703-9ACB-9F1C6E5B9786}" srcOrd="0" destOrd="0" presId="urn:microsoft.com/office/officeart/2008/layout/VerticalCurvedList"/>
    <dgm:cxn modelId="{0BA3C900-CBBF-4B95-8444-2474A1AC974E}" type="presOf" srcId="{1E94B3A3-A24E-4CFE-9402-9C3BC2BA3274}" destId="{7AF180FC-A6E8-4BDC-866C-E8947682775F}" srcOrd="0" destOrd="0" presId="urn:microsoft.com/office/officeart/2008/layout/VerticalCurvedList"/>
    <dgm:cxn modelId="{6DB6C610-2AC9-4C88-98DB-6EE56DB09461}" type="presOf" srcId="{0743EFFE-C6C6-4A9E-9394-BC1FCD7E7AAF}" destId="{405D99F9-2BEA-4911-96AF-412B4CF8883A}" srcOrd="0" destOrd="0" presId="urn:microsoft.com/office/officeart/2008/layout/VerticalCurvedList"/>
    <dgm:cxn modelId="{DCF03E0F-48ED-4DF4-8BC2-793AED4CFB01}" srcId="{1E94B3A3-A24E-4CFE-9402-9C3BC2BA3274}" destId="{83F77E45-4045-45C4-9FDC-05FDACD51F6C}" srcOrd="2" destOrd="0" parTransId="{BCBA3142-7658-45E6-B760-3ADF12CE3749}" sibTransId="{9D7B7547-2C6F-4F1B-89FE-AB18190A75B0}"/>
    <dgm:cxn modelId="{3CB29D7C-D73A-4679-BE21-B6466A8EFE32}" type="presOf" srcId="{4FA15B49-B6F4-4C43-9D5C-7CFC143B13DE}" destId="{70FE1E06-B72F-4C7E-AA5A-A5F75BCC7D81}" srcOrd="0" destOrd="0" presId="urn:microsoft.com/office/officeart/2008/layout/VerticalCurvedList"/>
    <dgm:cxn modelId="{FD5F73C9-33E7-4004-A8DE-29D56803D796}" type="presParOf" srcId="{7AF180FC-A6E8-4BDC-866C-E8947682775F}" destId="{E6379454-F262-4A1A-905E-5E641AA170D1}" srcOrd="0" destOrd="0" presId="urn:microsoft.com/office/officeart/2008/layout/VerticalCurvedList"/>
    <dgm:cxn modelId="{0AB8D76D-F3A1-4B84-B0EA-68BFCC6B56B0}" type="presParOf" srcId="{E6379454-F262-4A1A-905E-5E641AA170D1}" destId="{C71ACCB8-90A5-46AE-A707-CC9D765C7961}" srcOrd="0" destOrd="0" presId="urn:microsoft.com/office/officeart/2008/layout/VerticalCurvedList"/>
    <dgm:cxn modelId="{24EEDDB1-FB92-4F73-B47A-7FDCCF6E3664}" type="presParOf" srcId="{C71ACCB8-90A5-46AE-A707-CC9D765C7961}" destId="{EABE2C58-2C01-49A7-8D8D-9CEDFDA5C26E}" srcOrd="0" destOrd="0" presId="urn:microsoft.com/office/officeart/2008/layout/VerticalCurvedList"/>
    <dgm:cxn modelId="{1C41A589-78C2-40C6-89D1-1D11F1B9C391}" type="presParOf" srcId="{C71ACCB8-90A5-46AE-A707-CC9D765C7961}" destId="{0C5CE709-E7E1-4971-BBF4-E7A6265F842D}" srcOrd="1" destOrd="0" presId="urn:microsoft.com/office/officeart/2008/layout/VerticalCurvedList"/>
    <dgm:cxn modelId="{12EED267-C8AC-4755-8B52-57AF2327D07E}" type="presParOf" srcId="{C71ACCB8-90A5-46AE-A707-CC9D765C7961}" destId="{B541D7B1-B60D-4EA6-8246-1A53A79BCDDA}" srcOrd="2" destOrd="0" presId="urn:microsoft.com/office/officeart/2008/layout/VerticalCurvedList"/>
    <dgm:cxn modelId="{B8DE50E9-E421-43E7-9614-CC9A8936D643}" type="presParOf" srcId="{C71ACCB8-90A5-46AE-A707-CC9D765C7961}" destId="{BDB9DE04-D8BC-4854-8CAE-426EE328EB78}" srcOrd="3" destOrd="0" presId="urn:microsoft.com/office/officeart/2008/layout/VerticalCurvedList"/>
    <dgm:cxn modelId="{A428DC9D-05AB-410E-B21E-15DAE68AA1D5}" type="presParOf" srcId="{E6379454-F262-4A1A-905E-5E641AA170D1}" destId="{70FE1E06-B72F-4C7E-AA5A-A5F75BCC7D81}" srcOrd="1" destOrd="0" presId="urn:microsoft.com/office/officeart/2008/layout/VerticalCurvedList"/>
    <dgm:cxn modelId="{7DBB52E5-9494-411B-B989-824407879DA3}" type="presParOf" srcId="{E6379454-F262-4A1A-905E-5E641AA170D1}" destId="{B204B357-AC4F-4EE1-A20C-84760DF208BA}" srcOrd="2" destOrd="0" presId="urn:microsoft.com/office/officeart/2008/layout/VerticalCurvedList"/>
    <dgm:cxn modelId="{437772CE-0DFB-41F1-9158-F225979E424C}" type="presParOf" srcId="{B204B357-AC4F-4EE1-A20C-84760DF208BA}" destId="{1F2C5646-CB17-4D05-9A2D-2FFB68A04EE6}" srcOrd="0" destOrd="0" presId="urn:microsoft.com/office/officeart/2008/layout/VerticalCurvedList"/>
    <dgm:cxn modelId="{2996578C-613D-4C11-A304-2A4D824A028B}" type="presParOf" srcId="{E6379454-F262-4A1A-905E-5E641AA170D1}" destId="{A4D3D640-F38A-4CB3-A0E4-144BA0C16ABF}" srcOrd="3" destOrd="0" presId="urn:microsoft.com/office/officeart/2008/layout/VerticalCurvedList"/>
    <dgm:cxn modelId="{97E2DBFC-6277-4BF2-94F3-39940360264D}" type="presParOf" srcId="{E6379454-F262-4A1A-905E-5E641AA170D1}" destId="{7F71C1AD-B750-484B-84ED-DAFF9E02D7A5}" srcOrd="4" destOrd="0" presId="urn:microsoft.com/office/officeart/2008/layout/VerticalCurvedList"/>
    <dgm:cxn modelId="{E5BF0EB7-3379-457B-99A7-314C65AD2681}" type="presParOf" srcId="{7F71C1AD-B750-484B-84ED-DAFF9E02D7A5}" destId="{6D7E5B0B-D565-454D-8C7B-1C2C49134DEC}" srcOrd="0" destOrd="0" presId="urn:microsoft.com/office/officeart/2008/layout/VerticalCurvedList"/>
    <dgm:cxn modelId="{3E7BBC5A-A82A-4FB4-8532-B08CB89FF5E9}" type="presParOf" srcId="{E6379454-F262-4A1A-905E-5E641AA170D1}" destId="{36999AE8-6131-4703-9ACB-9F1C6E5B9786}" srcOrd="5" destOrd="0" presId="urn:microsoft.com/office/officeart/2008/layout/VerticalCurvedList"/>
    <dgm:cxn modelId="{799BD709-C749-40DE-8DE2-EF1E4D80396A}" type="presParOf" srcId="{E6379454-F262-4A1A-905E-5E641AA170D1}" destId="{B3AAD453-EA6C-4798-B071-39338DC46AE7}" srcOrd="6" destOrd="0" presId="urn:microsoft.com/office/officeart/2008/layout/VerticalCurvedList"/>
    <dgm:cxn modelId="{484F3A0C-A531-4DE5-91FE-F44B8A19EA01}" type="presParOf" srcId="{B3AAD453-EA6C-4798-B071-39338DC46AE7}" destId="{AB571461-F081-46FF-A185-98BE4648320B}" srcOrd="0" destOrd="0" presId="urn:microsoft.com/office/officeart/2008/layout/VerticalCurvedList"/>
    <dgm:cxn modelId="{7E5D9B88-F194-4447-86F3-4634AE1CBB2D}" type="presParOf" srcId="{E6379454-F262-4A1A-905E-5E641AA170D1}" destId="{E44ECB45-6BDB-4ACF-A453-30DE003F956E}" srcOrd="7" destOrd="0" presId="urn:microsoft.com/office/officeart/2008/layout/VerticalCurvedList"/>
    <dgm:cxn modelId="{8A01E4ED-1FDC-4691-BCE1-2220C0E254C3}" type="presParOf" srcId="{E6379454-F262-4A1A-905E-5E641AA170D1}" destId="{959F6AF8-FBDC-42CB-AB43-2F7505110A23}" srcOrd="8" destOrd="0" presId="urn:microsoft.com/office/officeart/2008/layout/VerticalCurvedList"/>
    <dgm:cxn modelId="{610CEA93-9BC4-4C22-8A23-E360782DCCDF}" type="presParOf" srcId="{959F6AF8-FBDC-42CB-AB43-2F7505110A23}" destId="{1F4237A0-8404-4E75-B35C-DEFF87D633C4}" srcOrd="0" destOrd="0" presId="urn:microsoft.com/office/officeart/2008/layout/VerticalCurvedList"/>
    <dgm:cxn modelId="{6ED8906F-DEA6-438E-90E8-98E74A5DB1EA}" type="presParOf" srcId="{E6379454-F262-4A1A-905E-5E641AA170D1}" destId="{405D99F9-2BEA-4911-96AF-412B4CF8883A}" srcOrd="9" destOrd="0" presId="urn:microsoft.com/office/officeart/2008/layout/VerticalCurvedList"/>
    <dgm:cxn modelId="{F79CE408-E3CB-4E8F-837F-DAF76E04FDAB}" type="presParOf" srcId="{E6379454-F262-4A1A-905E-5E641AA170D1}" destId="{6F4BC891-9ABF-40EA-8F53-4D3E5211EF3A}" srcOrd="10" destOrd="0" presId="urn:microsoft.com/office/officeart/2008/layout/VerticalCurvedList"/>
    <dgm:cxn modelId="{93534123-03AB-4EDB-ABF5-CF2CE00D87E0}" type="presParOf" srcId="{6F4BC891-9ABF-40EA-8F53-4D3E5211EF3A}" destId="{96F537EA-AB40-476B-9FDF-479EAD6CC10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431526-4D1C-43AC-95A9-7D6C855D25F3}">
      <dsp:nvSpPr>
        <dsp:cNvPr id="0" name=""/>
        <dsp:cNvSpPr/>
      </dsp:nvSpPr>
      <dsp:spPr>
        <a:xfrm rot="5400000">
          <a:off x="3566622" y="248566"/>
          <a:ext cx="2303081" cy="2003681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Urgent</a:t>
          </a:r>
          <a:r>
            <a:rPr lang="en-US" sz="1800" b="1" kern="1200" baseline="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Public Health Studies</a:t>
          </a:r>
          <a:endParaRPr lang="en-US" sz="1800" b="1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4028562" y="457763"/>
        <a:ext cx="1379201" cy="1585287"/>
      </dsp:txXfrm>
    </dsp:sp>
    <dsp:sp modelId="{F41D313D-5EE9-4CE3-B8A3-50D3BA90DB36}">
      <dsp:nvSpPr>
        <dsp:cNvPr id="0" name=""/>
        <dsp:cNvSpPr/>
      </dsp:nvSpPr>
      <dsp:spPr>
        <a:xfrm>
          <a:off x="5720855" y="559482"/>
          <a:ext cx="2570239" cy="13818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C8DF34-B1D4-4139-84B5-14A030A61891}">
      <dsp:nvSpPr>
        <dsp:cNvPr id="0" name=""/>
        <dsp:cNvSpPr/>
      </dsp:nvSpPr>
      <dsp:spPr>
        <a:xfrm rot="5400000">
          <a:off x="1402646" y="248566"/>
          <a:ext cx="2303081" cy="2003681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COVID-19 Vaccines research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1864586" y="457763"/>
        <a:ext cx="1379201" cy="1585287"/>
      </dsp:txXfrm>
    </dsp:sp>
    <dsp:sp modelId="{6B37C6B0-C104-4BC3-81A7-DD9E4857C9FB}">
      <dsp:nvSpPr>
        <dsp:cNvPr id="0" name=""/>
        <dsp:cNvSpPr/>
      </dsp:nvSpPr>
      <dsp:spPr>
        <a:xfrm rot="5400000">
          <a:off x="2418775" y="2172561"/>
          <a:ext cx="2303081" cy="2003681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Genomics research</a:t>
          </a:r>
          <a:endParaRPr lang="en-US" sz="1800" b="1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2880715" y="2381758"/>
        <a:ext cx="1379201" cy="1585287"/>
      </dsp:txXfrm>
    </dsp:sp>
    <dsp:sp modelId="{EFC9A45D-0E28-4618-B025-05CA16D50C33}">
      <dsp:nvSpPr>
        <dsp:cNvPr id="0" name=""/>
        <dsp:cNvSpPr/>
      </dsp:nvSpPr>
      <dsp:spPr>
        <a:xfrm>
          <a:off x="0" y="2514338"/>
          <a:ext cx="2487328" cy="13818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ADB4A5-6C45-41C6-B950-FD677A3E7C48}">
      <dsp:nvSpPr>
        <dsp:cNvPr id="0" name=""/>
        <dsp:cNvSpPr/>
      </dsp:nvSpPr>
      <dsp:spPr>
        <a:xfrm rot="5400000">
          <a:off x="4644465" y="2118306"/>
          <a:ext cx="2303081" cy="2173914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800" b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Data linkage research</a:t>
          </a:r>
          <a:endParaRPr lang="en-US" sz="1800" b="1" kern="1200" dirty="0">
            <a:solidFill>
              <a:sysClr val="window" lastClr="FFFFFF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 rot="-5400000">
        <a:off x="5061207" y="2426806"/>
        <a:ext cx="1469596" cy="1556915"/>
      </dsp:txXfrm>
    </dsp:sp>
    <dsp:sp modelId="{BEF12079-68BB-41A1-B8FB-799CAE2225B7}">
      <dsp:nvSpPr>
        <dsp:cNvPr id="0" name=""/>
        <dsp:cNvSpPr/>
      </dsp:nvSpPr>
      <dsp:spPr>
        <a:xfrm rot="5400000">
          <a:off x="3506672" y="4158278"/>
          <a:ext cx="2303081" cy="2003681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Behavioural</a:t>
          </a:r>
          <a:r>
            <a:rPr lang="en-US" sz="18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insights research</a:t>
          </a:r>
          <a:endParaRPr lang="en-US" sz="1800" b="1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3968612" y="4367475"/>
        <a:ext cx="1379201" cy="1585287"/>
      </dsp:txXfrm>
    </dsp:sp>
    <dsp:sp modelId="{D645B876-3E9D-4803-AC6D-F0343A68A459}">
      <dsp:nvSpPr>
        <dsp:cNvPr id="0" name=""/>
        <dsp:cNvSpPr/>
      </dsp:nvSpPr>
      <dsp:spPr>
        <a:xfrm>
          <a:off x="5720855" y="4469194"/>
          <a:ext cx="2570239" cy="13818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856ABD-5984-43F4-AA01-0895563F30C9}">
      <dsp:nvSpPr>
        <dsp:cNvPr id="0" name=""/>
        <dsp:cNvSpPr/>
      </dsp:nvSpPr>
      <dsp:spPr>
        <a:xfrm rot="5400000">
          <a:off x="1402646" y="4158278"/>
          <a:ext cx="2303081" cy="2003681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Virology research</a:t>
          </a:r>
          <a:endParaRPr lang="en-US" sz="1800" b="1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1864586" y="4367475"/>
        <a:ext cx="1379201" cy="15852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5CE709-E7E1-4971-BBF4-E7A6265F842D}">
      <dsp:nvSpPr>
        <dsp:cNvPr id="0" name=""/>
        <dsp:cNvSpPr/>
      </dsp:nvSpPr>
      <dsp:spPr>
        <a:xfrm>
          <a:off x="-7071091" y="-1073660"/>
          <a:ext cx="8358139" cy="8358139"/>
        </a:xfrm>
        <a:prstGeom prst="blockArc">
          <a:avLst>
            <a:gd name="adj1" fmla="val 18900000"/>
            <a:gd name="adj2" fmla="val 2700000"/>
            <a:gd name="adj3" fmla="val 234"/>
          </a:avLst>
        </a:prstGeom>
        <a:noFill/>
        <a:ln w="12700" cap="flat" cmpd="sng" algn="ctr">
          <a:solidFill>
            <a:srgbClr val="70AD47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FE1E06-B72F-4C7E-AA5A-A5F75BCC7D81}">
      <dsp:nvSpPr>
        <dsp:cNvPr id="0" name=""/>
        <dsp:cNvSpPr/>
      </dsp:nvSpPr>
      <dsp:spPr>
        <a:xfrm>
          <a:off x="464900" y="440371"/>
          <a:ext cx="5548372" cy="776600"/>
        </a:xfrm>
        <a:prstGeom prst="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427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Leading Vaccine Trials with Health &amp; Care Research Wales </a:t>
          </a:r>
          <a:endParaRPr lang="en-US" sz="1500" b="1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464900" y="440371"/>
        <a:ext cx="5548372" cy="776600"/>
      </dsp:txXfrm>
    </dsp:sp>
    <dsp:sp modelId="{1F2C5646-CB17-4D05-9A2D-2FFB68A04EE6}">
      <dsp:nvSpPr>
        <dsp:cNvPr id="0" name=""/>
        <dsp:cNvSpPr/>
      </dsp:nvSpPr>
      <dsp:spPr>
        <a:xfrm>
          <a:off x="49656" y="290976"/>
          <a:ext cx="970750" cy="97075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D3D640-F38A-4CB3-A0E4-144BA0C16ABF}">
      <dsp:nvSpPr>
        <dsp:cNvPr id="0" name=""/>
        <dsp:cNvSpPr/>
      </dsp:nvSpPr>
      <dsp:spPr>
        <a:xfrm>
          <a:off x="1091521" y="1552580"/>
          <a:ext cx="4991883" cy="776600"/>
        </a:xfrm>
        <a:prstGeom prst="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427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smtClean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Partnership working on urgent public health studies (</a:t>
          </a:r>
          <a:r>
            <a:rPr lang="en-GB" sz="1500" kern="1200" smtClean="0">
              <a:latin typeface="Calibri" panose="020F0502020204030204" pitchFamily="34" charset="0"/>
              <a:cs typeface="Calibri" panose="020F0502020204030204" pitchFamily="34" charset="0"/>
            </a:rPr>
            <a:t>SIREN (SARS-CoV2 Immunity &amp; REinfection EvaluatioN)</a:t>
          </a:r>
          <a:r>
            <a:rPr lang="en-US" sz="1500" b="1" kern="1200" smtClean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) </a:t>
          </a:r>
          <a:endParaRPr lang="en-US" sz="1500" b="1" kern="1200" dirty="0">
            <a:solidFill>
              <a:sysClr val="window" lastClr="FFFFFF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1091521" y="1552580"/>
        <a:ext cx="4991883" cy="776600"/>
      </dsp:txXfrm>
    </dsp:sp>
    <dsp:sp modelId="{6D7E5B0B-D565-454D-8C7B-1C2C49134DEC}">
      <dsp:nvSpPr>
        <dsp:cNvPr id="0" name=""/>
        <dsp:cNvSpPr/>
      </dsp:nvSpPr>
      <dsp:spPr>
        <a:xfrm>
          <a:off x="606145" y="1455505"/>
          <a:ext cx="970750" cy="97075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999AE8-6131-4703-9ACB-9F1C6E5B9786}">
      <dsp:nvSpPr>
        <dsp:cNvPr id="0" name=""/>
        <dsp:cNvSpPr/>
      </dsp:nvSpPr>
      <dsp:spPr>
        <a:xfrm>
          <a:off x="1074175" y="2733083"/>
          <a:ext cx="5012627" cy="776600"/>
        </a:xfrm>
        <a:prstGeom prst="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427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 Development of leading research collaborations in genomics (COG-UK Genomics consortium)</a:t>
          </a:r>
          <a:endParaRPr lang="en-US" sz="1500" b="1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1074175" y="2733083"/>
        <a:ext cx="5012627" cy="776600"/>
      </dsp:txXfrm>
    </dsp:sp>
    <dsp:sp modelId="{AB571461-F081-46FF-A185-98BE4648320B}">
      <dsp:nvSpPr>
        <dsp:cNvPr id="0" name=""/>
        <dsp:cNvSpPr/>
      </dsp:nvSpPr>
      <dsp:spPr>
        <a:xfrm>
          <a:off x="710271" y="2558905"/>
          <a:ext cx="970750" cy="97075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4ECB45-6BDB-4ACF-A453-30DE003F956E}">
      <dsp:nvSpPr>
        <dsp:cNvPr id="0" name=""/>
        <dsp:cNvSpPr/>
      </dsp:nvSpPr>
      <dsp:spPr>
        <a:xfrm>
          <a:off x="1091521" y="3881637"/>
          <a:ext cx="4991883" cy="776600"/>
        </a:xfrm>
        <a:prstGeom prst="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427" tIns="38100" rIns="38100" bIns="381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500" b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Maximising linked data in partnership </a:t>
          </a:r>
          <a:r>
            <a:rPr lang="en-GB" sz="15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(Controlling COVID-19 through enhanced population surveillance (Con-COV); Networked Data Lab Wales)</a:t>
          </a:r>
          <a:r>
            <a:rPr lang="en-US" sz="15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	</a:t>
          </a:r>
          <a:endParaRPr lang="en-US" sz="1500" b="1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1091521" y="3881637"/>
        <a:ext cx="4991883" cy="776600"/>
      </dsp:txXfrm>
    </dsp:sp>
    <dsp:sp modelId="{1F4237A0-8404-4E75-B35C-DEFF87D633C4}">
      <dsp:nvSpPr>
        <dsp:cNvPr id="0" name=""/>
        <dsp:cNvSpPr/>
      </dsp:nvSpPr>
      <dsp:spPr>
        <a:xfrm>
          <a:off x="606145" y="3784561"/>
          <a:ext cx="970750" cy="97075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5D99F9-2BEA-4911-96AF-412B4CF8883A}">
      <dsp:nvSpPr>
        <dsp:cNvPr id="0" name=""/>
        <dsp:cNvSpPr/>
      </dsp:nvSpPr>
      <dsp:spPr>
        <a:xfrm>
          <a:off x="565214" y="5046165"/>
          <a:ext cx="5548372" cy="77660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427" tIns="38100" rIns="38100" bIns="381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5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Internally lead innovative research studies </a:t>
          </a:r>
        </a:p>
      </dsp:txBody>
      <dsp:txXfrm>
        <a:off x="565214" y="5046165"/>
        <a:ext cx="5548372" cy="776600"/>
      </dsp:txXfrm>
    </dsp:sp>
    <dsp:sp modelId="{96F537EA-AB40-476B-9FDF-479EAD6CC109}">
      <dsp:nvSpPr>
        <dsp:cNvPr id="0" name=""/>
        <dsp:cNvSpPr/>
      </dsp:nvSpPr>
      <dsp:spPr>
        <a:xfrm>
          <a:off x="49656" y="4949090"/>
          <a:ext cx="970750" cy="9707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58B73-5FBF-43A4-B947-5B28D10B9926}" type="datetimeFigureOut">
              <a:rPr lang="en-GB" smtClean="0"/>
              <a:t>22/04/2021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F92299-F127-4CB1-8906-1A3796368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289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92299-F127-4CB1-8906-1A3796368AB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3217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92299-F127-4CB1-8906-1A3796368AB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71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92299-F127-4CB1-8906-1A3796368AB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767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92299-F127-4CB1-8906-1A3796368AB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0093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92299-F127-4CB1-8906-1A3796368AB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949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39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31B-1BC2-40E4-9770-8F1AE4F325DE}" type="datetimeFigureOut">
              <a:rPr lang="en-GB" smtClean="0"/>
              <a:t>22/04/2021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370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31B-1BC2-40E4-9770-8F1AE4F325DE}" type="datetimeFigureOut">
              <a:rPr lang="en-GB" smtClean="0"/>
              <a:t>22/04/2021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395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31B-1BC2-40E4-9770-8F1AE4F325DE}" type="datetimeFigureOut">
              <a:rPr lang="en-GB" smtClean="0"/>
              <a:t>22/04/2021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3659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</p:spTree>
    <p:extLst>
      <p:ext uri="{BB962C8B-B14F-4D97-AF65-F5344CB8AC3E}">
        <p14:creationId xmlns:p14="http://schemas.microsoft.com/office/powerpoint/2010/main" val="3672095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9138" y="3148228"/>
            <a:ext cx="10492201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</p:spTree>
    <p:extLst>
      <p:ext uri="{BB962C8B-B14F-4D97-AF65-F5344CB8AC3E}">
        <p14:creationId xmlns:p14="http://schemas.microsoft.com/office/powerpoint/2010/main" val="3611064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Two Lines Template</a:t>
            </a:r>
          </a:p>
        </p:txBody>
      </p:sp>
    </p:spTree>
    <p:extLst>
      <p:ext uri="{BB962C8B-B14F-4D97-AF65-F5344CB8AC3E}">
        <p14:creationId xmlns:p14="http://schemas.microsoft.com/office/powerpoint/2010/main" val="287485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8456" y="322676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</p:spTree>
    <p:extLst>
      <p:ext uri="{BB962C8B-B14F-4D97-AF65-F5344CB8AC3E}">
        <p14:creationId xmlns:p14="http://schemas.microsoft.com/office/powerpoint/2010/main" val="854618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0926011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129284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1" y="335509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0" y="739947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29110963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941592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116943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2230641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8456" y="322676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59" y="723401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2863538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31B-1BC2-40E4-9770-8F1AE4F325DE}" type="datetimeFigureOut">
              <a:rPr lang="en-GB" smtClean="0"/>
              <a:t>22/04/2021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0991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Pull Out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362108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53807" y="2230643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715963" y="2230644"/>
            <a:ext cx="5022227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Text &amp; Image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6604192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33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40128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805562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228606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017084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8118887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9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340729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706163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129207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0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917685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5235634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56633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31317875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5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22808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42323291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9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5246551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8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6986337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4560199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15962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4224117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4440173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4440173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8164384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8164384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40173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168689" y="2003311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&amp;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24391164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  <p:extLst>
      <p:ext uri="{BB962C8B-B14F-4D97-AF65-F5344CB8AC3E}">
        <p14:creationId xmlns:p14="http://schemas.microsoft.com/office/powerpoint/2010/main" val="2694124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31B-1BC2-40E4-9770-8F1AE4F325DE}" type="datetimeFigureOut">
              <a:rPr lang="en-GB" smtClean="0"/>
              <a:t>22/04/2021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559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6089373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15618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6089373" y="5814391"/>
            <a:ext cx="6102626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0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715964" y="216673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5963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9227419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02626" y="1"/>
            <a:ext cx="6089374" cy="6858000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6818244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0" y="5814391"/>
            <a:ext cx="6102626" cy="1043609"/>
          </a:xfrm>
          <a:prstGeom prst="rect">
            <a:avLst/>
          </a:prstGeom>
          <a:gradFill>
            <a:gsLst>
              <a:gs pos="100000">
                <a:schemeClr val="bg1">
                  <a:alpha val="49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6818589" y="216265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818244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818244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25399359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  <p:extLst>
      <p:ext uri="{BB962C8B-B14F-4D97-AF65-F5344CB8AC3E}">
        <p14:creationId xmlns:p14="http://schemas.microsoft.com/office/powerpoint/2010/main" val="15396184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715617"/>
            <a:ext cx="10760766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Chapter/Slide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0931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2057401"/>
            <a:ext cx="10760766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Icon Chapter Slide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4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430079" y="2057400"/>
            <a:ext cx="1331842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</p:spTree>
    <p:extLst>
      <p:ext uri="{BB962C8B-B14F-4D97-AF65-F5344CB8AC3E}">
        <p14:creationId xmlns:p14="http://schemas.microsoft.com/office/powerpoint/2010/main" val="41706673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715617" y="3315615"/>
            <a:ext cx="1076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Thank</a:t>
            </a:r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you for listening.</a:t>
            </a:r>
          </a:p>
          <a:p>
            <a:pPr algn="ctr"/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Any questions?</a:t>
            </a:r>
            <a:endParaRPr lang="en-US" sz="4400" b="1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89" y="1769165"/>
            <a:ext cx="1717886" cy="1409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449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5963" y="1838325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en-US" dirty="0"/>
              <a:t>Click the icon to start building your chart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Chart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7375732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94AF3-3DE6-418B-8A11-B914327ACEBB}" type="datetimeFigureOut">
              <a:rPr lang="en-GB" smtClean="0"/>
              <a:t>22/04/2021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DFBE8-3604-4387-8916-B3D4C85685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822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31B-1BC2-40E4-9770-8F1AE4F325DE}" type="datetimeFigureOut">
              <a:rPr lang="en-GB" smtClean="0"/>
              <a:t>22/04/2021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393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31B-1BC2-40E4-9770-8F1AE4F325DE}" type="datetimeFigureOut">
              <a:rPr lang="en-GB" smtClean="0"/>
              <a:t>22/04/2021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99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31B-1BC2-40E4-9770-8F1AE4F325DE}" type="datetimeFigureOut">
              <a:rPr lang="en-GB" smtClean="0"/>
              <a:t>22/04/2021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29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31B-1BC2-40E4-9770-8F1AE4F325DE}" type="datetimeFigureOut">
              <a:rPr lang="en-GB" smtClean="0"/>
              <a:t>22/04/2021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374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31B-1BC2-40E4-9770-8F1AE4F325DE}" type="datetimeFigureOut">
              <a:rPr lang="en-GB" smtClean="0"/>
              <a:t>22/04/2021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299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31B-1BC2-40E4-9770-8F1AE4F325DE}" type="datetimeFigureOut">
              <a:rPr lang="en-GB" smtClean="0"/>
              <a:t>22/04/2021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837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6631B-1BC2-40E4-9770-8F1AE4F325DE}" type="datetimeFigureOut">
              <a:rPr lang="en-GB" smtClean="0"/>
              <a:t>22/04/2021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540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647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2193" y="354608"/>
            <a:ext cx="9408405" cy="4197425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COVID-19 Research </a:t>
            </a:r>
            <a:br>
              <a:rPr lang="en-GB" dirty="0" smtClean="0"/>
            </a:br>
            <a:r>
              <a:rPr lang="en-GB" dirty="0" smtClean="0"/>
              <a:t>in </a:t>
            </a:r>
            <a:br>
              <a:rPr lang="en-GB" dirty="0" smtClean="0"/>
            </a:br>
            <a:r>
              <a:rPr lang="en-GB" dirty="0" smtClean="0"/>
              <a:t>Public </a:t>
            </a:r>
            <a:r>
              <a:rPr lang="en-GB" dirty="0"/>
              <a:t>Health Wales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8798" y="4609336"/>
            <a:ext cx="10492200" cy="332399"/>
          </a:xfrm>
        </p:spPr>
        <p:txBody>
          <a:bodyPr/>
          <a:lstStyle/>
          <a:p>
            <a:r>
              <a:rPr lang="en-GB" dirty="0" smtClean="0"/>
              <a:t>Board update 25th March 2021</a:t>
            </a:r>
            <a:endParaRPr lang="en-GB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4071939" y="4999038"/>
            <a:ext cx="7794942" cy="16049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000" b="0" i="0" kern="120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 smtClean="0"/>
              <a:t>Dr. Alisha Davies PhD FFPH</a:t>
            </a:r>
          </a:p>
          <a:p>
            <a:pPr algn="r"/>
            <a:r>
              <a:rPr lang="en-US" sz="1800" dirty="0" smtClean="0"/>
              <a:t>Head of Research and Evaluation, Knowledge Directorate</a:t>
            </a:r>
          </a:p>
          <a:p>
            <a:pPr algn="r"/>
            <a:r>
              <a:rPr lang="en-US" sz="1800" dirty="0" err="1" smtClean="0"/>
              <a:t>Pennaeth</a:t>
            </a:r>
            <a:r>
              <a:rPr lang="en-US" sz="1800" dirty="0" smtClean="0"/>
              <a:t> </a:t>
            </a:r>
            <a:r>
              <a:rPr lang="en-US" sz="1800" dirty="0" err="1" smtClean="0"/>
              <a:t>yr</a:t>
            </a:r>
            <a:r>
              <a:rPr lang="en-US" sz="1800" dirty="0" smtClean="0"/>
              <a:t> Is-</a:t>
            </a:r>
            <a:r>
              <a:rPr lang="en-US" sz="1800" dirty="0" err="1" smtClean="0"/>
              <a:t>adran</a:t>
            </a:r>
            <a:r>
              <a:rPr lang="en-US" sz="1800" dirty="0" smtClean="0"/>
              <a:t> </a:t>
            </a:r>
            <a:r>
              <a:rPr lang="en-US" sz="1800" dirty="0" err="1" smtClean="0"/>
              <a:t>Ymchwil</a:t>
            </a:r>
            <a:r>
              <a:rPr lang="en-US" sz="1800" dirty="0" smtClean="0"/>
              <a:t> a </a:t>
            </a:r>
            <a:r>
              <a:rPr lang="en-US" sz="1800" dirty="0" err="1" smtClean="0"/>
              <a:t>Gwerthuso</a:t>
            </a:r>
            <a:r>
              <a:rPr lang="en-US" sz="1800" dirty="0" smtClean="0"/>
              <a:t>, Y </a:t>
            </a:r>
            <a:r>
              <a:rPr lang="en-US" sz="1800" dirty="0" err="1" smtClean="0"/>
              <a:t>Gyfarwyddiaeth</a:t>
            </a:r>
            <a:r>
              <a:rPr lang="en-US" sz="1800" dirty="0" smtClean="0"/>
              <a:t> </a:t>
            </a:r>
            <a:r>
              <a:rPr lang="en-US" sz="1800" dirty="0" err="1" smtClean="0"/>
              <a:t>Wybodaeth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21471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6"/>
          </p:nvPr>
        </p:nvSpPr>
        <p:spPr>
          <a:xfrm>
            <a:off x="715961" y="1896616"/>
            <a:ext cx="7689910" cy="3818994"/>
          </a:xfrm>
        </p:spPr>
        <p:txBody>
          <a:bodyPr/>
          <a:lstStyle/>
          <a:p>
            <a:r>
              <a:rPr lang="en-GB" dirty="0" smtClean="0"/>
              <a:t>Central function </a:t>
            </a:r>
            <a:r>
              <a:rPr lang="en-GB" dirty="0"/>
              <a:t>supporting </a:t>
            </a:r>
            <a:r>
              <a:rPr lang="en-GB" dirty="0" smtClean="0"/>
              <a:t>research activity</a:t>
            </a:r>
          </a:p>
          <a:p>
            <a:pPr lvl="1">
              <a:lnSpc>
                <a:spcPct val="150000"/>
              </a:lnSpc>
            </a:pPr>
            <a:r>
              <a:rPr lang="en-GB" dirty="0" smtClean="0"/>
              <a:t>PHW </a:t>
            </a:r>
            <a:r>
              <a:rPr lang="en-GB" dirty="0"/>
              <a:t>COVID-19 Research </a:t>
            </a:r>
            <a:r>
              <a:rPr lang="en-GB" dirty="0" smtClean="0"/>
              <a:t>&amp; Evaluation Cell</a:t>
            </a:r>
          </a:p>
          <a:p>
            <a:pPr lvl="1">
              <a:lnSpc>
                <a:spcPct val="100000"/>
              </a:lnSpc>
            </a:pPr>
            <a:r>
              <a:rPr lang="en-GB" dirty="0" smtClean="0"/>
              <a:t>Identifying </a:t>
            </a:r>
            <a:r>
              <a:rPr lang="en-GB" dirty="0"/>
              <a:t>research opportunities, providing advice and </a:t>
            </a:r>
            <a:r>
              <a:rPr lang="en-GB" dirty="0" smtClean="0"/>
              <a:t>support</a:t>
            </a:r>
          </a:p>
          <a:p>
            <a:pPr lvl="1">
              <a:lnSpc>
                <a:spcPct val="150000"/>
              </a:lnSpc>
            </a:pPr>
            <a:r>
              <a:rPr lang="en-GB" dirty="0" smtClean="0"/>
              <a:t>COVID-19 studies prioritised </a:t>
            </a:r>
            <a:r>
              <a:rPr lang="en-GB" dirty="0"/>
              <a:t>for governance approval </a:t>
            </a:r>
          </a:p>
          <a:p>
            <a:r>
              <a:rPr lang="en-GB" dirty="0" smtClean="0"/>
              <a:t>External engagement</a:t>
            </a:r>
          </a:p>
          <a:p>
            <a:pPr lvl="1">
              <a:lnSpc>
                <a:spcPct val="150000"/>
              </a:lnSpc>
            </a:pPr>
            <a:r>
              <a:rPr lang="en-GB" dirty="0" smtClean="0"/>
              <a:t>Single </a:t>
            </a:r>
            <a:r>
              <a:rPr lang="en-GB" dirty="0"/>
              <a:t>point of access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Health &amp; Care Research </a:t>
            </a:r>
            <a:r>
              <a:rPr lang="en-US" dirty="0" smtClean="0"/>
              <a:t>Wales, </a:t>
            </a:r>
            <a:r>
              <a:rPr lang="en-GB" dirty="0" smtClean="0"/>
              <a:t>Welsh </a:t>
            </a:r>
            <a:r>
              <a:rPr lang="en-GB" dirty="0"/>
              <a:t>Government Technical Advisory Group </a:t>
            </a:r>
            <a:r>
              <a:rPr lang="en-GB" dirty="0" smtClean="0"/>
              <a:t>Research </a:t>
            </a:r>
            <a:r>
              <a:rPr lang="en-GB" dirty="0"/>
              <a:t>Sub-group; TAG Data Science Sub-group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Research &amp; Development Office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sz="1800" dirty="0" smtClean="0"/>
              <a:t>Research &amp; Evaluation Division, Knowledge Directorate</a:t>
            </a:r>
            <a:endParaRPr lang="en-GB" sz="1800" dirty="0"/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715960" y="1457872"/>
            <a:ext cx="4945110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b="0" i="0" kern="120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Research delivery and leadership</a:t>
            </a:r>
            <a:endParaRPr lang="en-GB" sz="2400" dirty="0"/>
          </a:p>
        </p:txBody>
      </p:sp>
      <p:sp>
        <p:nvSpPr>
          <p:cNvPr id="10" name="Oval 9"/>
          <p:cNvSpPr/>
          <p:nvPr/>
        </p:nvSpPr>
        <p:spPr>
          <a:xfrm>
            <a:off x="9261580" y="598582"/>
            <a:ext cx="1847294" cy="171858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GB" sz="1600" b="1" dirty="0">
                <a:solidFill>
                  <a:schemeClr val="bg1"/>
                </a:solidFill>
              </a:rPr>
              <a:t>23</a:t>
            </a:r>
            <a:r>
              <a:rPr lang="en-GB" sz="1600" dirty="0">
                <a:solidFill>
                  <a:schemeClr val="bg1"/>
                </a:solidFill>
              </a:rPr>
              <a:t> COVID-19 </a:t>
            </a:r>
            <a:r>
              <a:rPr lang="en-GB" sz="1600" dirty="0" smtClean="0">
                <a:solidFill>
                  <a:schemeClr val="bg1"/>
                </a:solidFill>
              </a:rPr>
              <a:t>research activities</a:t>
            </a:r>
            <a:endParaRPr lang="en-US" sz="1600" b="1" dirty="0"/>
          </a:p>
        </p:txBody>
      </p:sp>
      <p:sp>
        <p:nvSpPr>
          <p:cNvPr id="11" name="Oval 10"/>
          <p:cNvSpPr/>
          <p:nvPr/>
        </p:nvSpPr>
        <p:spPr>
          <a:xfrm>
            <a:off x="8405871" y="2480630"/>
            <a:ext cx="1779356" cy="167874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GB" sz="1600" b="1" dirty="0" smtClean="0">
                <a:solidFill>
                  <a:schemeClr val="bg1"/>
                </a:solidFill>
              </a:rPr>
              <a:t>9 </a:t>
            </a:r>
          </a:p>
          <a:p>
            <a:pPr lvl="0" algn="ctr">
              <a:defRPr/>
            </a:pPr>
            <a:r>
              <a:rPr lang="en-GB" sz="1600" dirty="0" smtClean="0">
                <a:solidFill>
                  <a:schemeClr val="bg1"/>
                </a:solidFill>
              </a:rPr>
              <a:t>funded by Public Health Wales</a:t>
            </a:r>
            <a:endParaRPr lang="en-US" sz="1600" b="1" dirty="0"/>
          </a:p>
        </p:txBody>
      </p:sp>
      <p:sp>
        <p:nvSpPr>
          <p:cNvPr id="12" name="Oval 11"/>
          <p:cNvSpPr/>
          <p:nvPr/>
        </p:nvSpPr>
        <p:spPr>
          <a:xfrm>
            <a:off x="10377888" y="2480630"/>
            <a:ext cx="1712403" cy="167874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sz="1600" b="1" dirty="0" smtClean="0">
                <a:solidFill>
                  <a:schemeClr val="bg1"/>
                </a:solidFill>
              </a:rPr>
              <a:t>14 </a:t>
            </a:r>
            <a:r>
              <a:rPr lang="en-GB" sz="1600" dirty="0" smtClean="0">
                <a:solidFill>
                  <a:schemeClr val="bg1"/>
                </a:solidFill>
              </a:rPr>
              <a:t>externally funded</a:t>
            </a:r>
            <a:endParaRPr lang="en-US" sz="1600" dirty="0"/>
          </a:p>
        </p:txBody>
      </p:sp>
      <p:cxnSp>
        <p:nvCxnSpPr>
          <p:cNvPr id="14" name="Straight Connector 13"/>
          <p:cNvCxnSpPr>
            <a:stCxn id="10" idx="3"/>
            <a:endCxn id="11" idx="0"/>
          </p:cNvCxnSpPr>
          <p:nvPr/>
        </p:nvCxnSpPr>
        <p:spPr>
          <a:xfrm flipH="1">
            <a:off x="9295549" y="2065482"/>
            <a:ext cx="236561" cy="4151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0" idx="5"/>
            <a:endCxn id="12" idx="0"/>
          </p:cNvCxnSpPr>
          <p:nvPr/>
        </p:nvCxnSpPr>
        <p:spPr>
          <a:xfrm>
            <a:off x="10838344" y="2065482"/>
            <a:ext cx="395746" cy="4151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97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95204942"/>
              </p:ext>
            </p:extLst>
          </p:nvPr>
        </p:nvGraphicFramePr>
        <p:xfrm>
          <a:off x="-1024022" y="145915"/>
          <a:ext cx="8291095" cy="64105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814098163"/>
              </p:ext>
            </p:extLst>
          </p:nvPr>
        </p:nvGraphicFramePr>
        <p:xfrm>
          <a:off x="6071275" y="145915"/>
          <a:ext cx="6220383" cy="6210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17715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Public Health Wales </a:t>
            </a:r>
            <a:r>
              <a:rPr lang="en-GB" dirty="0" smtClean="0"/>
              <a:t>System leadership </a:t>
            </a:r>
            <a:r>
              <a:rPr lang="en-GB" dirty="0"/>
              <a:t>role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sz="2400" dirty="0" smtClean="0"/>
              <a:t>Vaccine Trials Oversight Group</a:t>
            </a:r>
            <a:endParaRPr lang="en-GB" sz="2400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6652111" y="1390198"/>
            <a:ext cx="4945110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b="0" i="0" kern="120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Achievements to date</a:t>
            </a:r>
            <a:endParaRPr lang="en-GB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7"/>
          </p:nvPr>
        </p:nvSpPr>
        <p:spPr>
          <a:xfrm>
            <a:off x="6453807" y="1878105"/>
            <a:ext cx="5022228" cy="3211135"/>
          </a:xfrm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S</a:t>
            </a:r>
            <a:r>
              <a:rPr lang="en-GB" dirty="0" smtClean="0">
                <a:solidFill>
                  <a:schemeClr val="tx2"/>
                </a:solidFill>
              </a:rPr>
              <a:t>trategic </a:t>
            </a:r>
            <a:r>
              <a:rPr lang="en-GB" dirty="0">
                <a:solidFill>
                  <a:schemeClr val="tx2"/>
                </a:solidFill>
              </a:rPr>
              <a:t>oversight and monitoring of COVID-19 vaccine research trials delivered in </a:t>
            </a:r>
            <a:r>
              <a:rPr lang="en-GB" dirty="0" smtClean="0">
                <a:solidFill>
                  <a:schemeClr val="tx2"/>
                </a:solidFill>
              </a:rPr>
              <a:t>Wales.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Timely set up of three vaccine studies (another in development).</a:t>
            </a:r>
          </a:p>
          <a:p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6"/>
          </p:nvPr>
        </p:nvSpPr>
        <p:spPr>
          <a:xfrm>
            <a:off x="715960" y="1783740"/>
            <a:ext cx="5022228" cy="3913892"/>
          </a:xfrm>
        </p:spPr>
        <p:txBody>
          <a:bodyPr/>
          <a:lstStyle/>
          <a:p>
            <a:pPr lvl="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Providing a ‘once for Wales’ approach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Monitoring the set-up and delivery of trials with Health &amp; Care Research </a:t>
            </a:r>
            <a:r>
              <a:rPr lang="en-GB" sz="1800" dirty="0" smtClean="0">
                <a:solidFill>
                  <a:schemeClr val="tx2"/>
                </a:solidFill>
              </a:rPr>
              <a:t>Wales</a:t>
            </a:r>
            <a:endParaRPr lang="en-GB" sz="1800" dirty="0">
              <a:solidFill>
                <a:schemeClr val="tx2"/>
              </a:solidFill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Oversight of Principal </a:t>
            </a:r>
            <a:r>
              <a:rPr lang="en-GB" sz="1800" dirty="0" smtClean="0">
                <a:solidFill>
                  <a:schemeClr val="tx2"/>
                </a:solidFill>
              </a:rPr>
              <a:t>Investigators</a:t>
            </a:r>
            <a:endParaRPr lang="en-GB" sz="1800" dirty="0">
              <a:solidFill>
                <a:schemeClr val="tx2"/>
              </a:solidFill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Oversight of strategic risk and </a:t>
            </a:r>
            <a:r>
              <a:rPr lang="en-GB" sz="1800" dirty="0" smtClean="0">
                <a:solidFill>
                  <a:schemeClr val="tx2"/>
                </a:solidFill>
              </a:rPr>
              <a:t>escalation</a:t>
            </a:r>
            <a:endParaRPr lang="en-GB" sz="1800" dirty="0">
              <a:solidFill>
                <a:schemeClr val="tx2"/>
              </a:solidFill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Providing communications </a:t>
            </a:r>
            <a:r>
              <a:rPr lang="en-GB" sz="1800" dirty="0" smtClean="0">
                <a:solidFill>
                  <a:schemeClr val="tx2"/>
                </a:solidFill>
              </a:rPr>
              <a:t>support</a:t>
            </a:r>
            <a:endParaRPr lang="en-GB" sz="1800" dirty="0">
              <a:solidFill>
                <a:schemeClr val="tx2"/>
              </a:solidFill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Laboratory </a:t>
            </a:r>
            <a:r>
              <a:rPr lang="en-GB" sz="1800" dirty="0" smtClean="0">
                <a:solidFill>
                  <a:schemeClr val="tx2"/>
                </a:solidFill>
              </a:rPr>
              <a:t>support</a:t>
            </a:r>
            <a:endParaRPr lang="en-GB" sz="1800" dirty="0">
              <a:solidFill>
                <a:schemeClr val="tx2"/>
              </a:solidFill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Links with Vaccination Preventable Disease Programme and the Wales Vaccine Trial Delivery Programme.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43773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6"/>
          </p:nvPr>
        </p:nvSpPr>
        <p:spPr>
          <a:xfrm>
            <a:off x="637072" y="1268655"/>
            <a:ext cx="10917851" cy="4611519"/>
          </a:xfrm>
        </p:spPr>
        <p:txBody>
          <a:bodyPr/>
          <a:lstStyle/>
          <a:p>
            <a:r>
              <a:rPr lang="en-GB" b="1" dirty="0" smtClean="0"/>
              <a:t>Capitalise on leadership role for </a:t>
            </a:r>
            <a:r>
              <a:rPr lang="en-GB" b="1" dirty="0"/>
              <a:t>Public Health </a:t>
            </a:r>
            <a:r>
              <a:rPr lang="en-GB" b="1" dirty="0" smtClean="0"/>
              <a:t>Research</a:t>
            </a:r>
            <a:endParaRPr lang="en-GB" b="1" dirty="0"/>
          </a:p>
          <a:p>
            <a:pPr lvl="1"/>
            <a:r>
              <a:rPr lang="en-GB" dirty="0" smtClean="0"/>
              <a:t>Opportunity </a:t>
            </a:r>
            <a:r>
              <a:rPr lang="en-GB" dirty="0"/>
              <a:t>for leadership in PHW across Wales to increase collaboration, networks and engagement. </a:t>
            </a:r>
          </a:p>
          <a:p>
            <a:pPr lvl="1"/>
            <a:r>
              <a:rPr lang="en-GB" dirty="0"/>
              <a:t>COVID-19 vaccines role as a model; TAG &amp; Data Science Group</a:t>
            </a:r>
            <a:r>
              <a:rPr lang="en-GB" dirty="0" smtClean="0"/>
              <a:t>.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b="1" dirty="0" smtClean="0"/>
              <a:t>Responding to opportunities across the organisation</a:t>
            </a:r>
            <a:endParaRPr lang="en-GB" b="1" dirty="0"/>
          </a:p>
          <a:p>
            <a:pPr lvl="1"/>
            <a:r>
              <a:rPr lang="en-GB" u="sng" dirty="0" smtClean="0"/>
              <a:t>2020/21</a:t>
            </a:r>
            <a:r>
              <a:rPr lang="en-GB" dirty="0" smtClean="0"/>
              <a:t>: </a:t>
            </a:r>
            <a:r>
              <a:rPr lang="en-GB" dirty="0"/>
              <a:t>Board </a:t>
            </a:r>
            <a:r>
              <a:rPr lang="en-GB" dirty="0" smtClean="0"/>
              <a:t>support; </a:t>
            </a:r>
            <a:r>
              <a:rPr lang="en-GB" dirty="0"/>
              <a:t>Rapid realignment to </a:t>
            </a:r>
            <a:r>
              <a:rPr lang="en-GB" dirty="0" smtClean="0"/>
              <a:t>COVID-19. </a:t>
            </a:r>
            <a:r>
              <a:rPr lang="en-GB" dirty="0"/>
              <a:t>Areas of excellence (population health, health </a:t>
            </a:r>
            <a:r>
              <a:rPr lang="en-GB" dirty="0" smtClean="0"/>
              <a:t>protection, microbiology </a:t>
            </a:r>
            <a:r>
              <a:rPr lang="en-GB" dirty="0"/>
              <a:t>and genomics); COVID19 R&amp;E Group. </a:t>
            </a:r>
            <a:endParaRPr lang="en-GB" dirty="0" smtClean="0"/>
          </a:p>
          <a:p>
            <a:pPr lvl="1"/>
            <a:r>
              <a:rPr lang="en-GB" u="sng" dirty="0" smtClean="0"/>
              <a:t>2021/22</a:t>
            </a:r>
            <a:r>
              <a:rPr lang="en-GB" dirty="0"/>
              <a:t>: Opportunities within new organisational focus. Significant challenge on </a:t>
            </a:r>
            <a:r>
              <a:rPr lang="en-GB" dirty="0" smtClean="0"/>
              <a:t>capacity, and </a:t>
            </a:r>
            <a:r>
              <a:rPr lang="en-GB" dirty="0"/>
              <a:t>wider external research funding context. </a:t>
            </a:r>
            <a:endParaRPr lang="en-GB" dirty="0" smtClean="0"/>
          </a:p>
          <a:p>
            <a:pPr marL="457200" lvl="1" indent="0">
              <a:buNone/>
            </a:pPr>
            <a:endParaRPr lang="en-GB" dirty="0"/>
          </a:p>
          <a:p>
            <a:r>
              <a:rPr lang="en-GB" b="1" dirty="0" smtClean="0"/>
              <a:t>Embedding progress against </a:t>
            </a:r>
            <a:r>
              <a:rPr lang="en-GB" b="1" dirty="0"/>
              <a:t>the Research and Evaluation </a:t>
            </a:r>
            <a:r>
              <a:rPr lang="en-GB" b="1" dirty="0" smtClean="0"/>
              <a:t>strategy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Opportunities &amp; Challenges</a:t>
            </a:r>
          </a:p>
        </p:txBody>
      </p:sp>
    </p:spTree>
    <p:extLst>
      <p:ext uri="{BB962C8B-B14F-4D97-AF65-F5344CB8AC3E}">
        <p14:creationId xmlns:p14="http://schemas.microsoft.com/office/powerpoint/2010/main" val="3059247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605792" y="4467884"/>
            <a:ext cx="5300662" cy="36719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phw.research@wales.nhs.uk</a:t>
            </a:r>
          </a:p>
          <a:p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05793" y="1329981"/>
            <a:ext cx="44289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err="1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Diolch</a:t>
            </a:r>
            <a:r>
              <a:rPr lang="en-GB" sz="300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	Thank you</a:t>
            </a:r>
            <a:endParaRPr lang="en-GB" sz="3000" b="0" i="0" dirty="0" smtClean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5792" y="2312620"/>
            <a:ext cx="78000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Sian Bolton, Transition Director, </a:t>
            </a:r>
            <a:r>
              <a:rPr lang="en-GB" dirty="0">
                <a:solidFill>
                  <a:schemeClr val="bg1"/>
                </a:solidFill>
              </a:rPr>
              <a:t>Knowledge Directorate</a:t>
            </a:r>
          </a:p>
          <a:p>
            <a:r>
              <a:rPr lang="en-GB" dirty="0">
                <a:solidFill>
                  <a:schemeClr val="bg1"/>
                </a:solidFill>
              </a:rPr>
              <a:t>Alisha Davies, Head of Research and Evaluation, Knowledge Directorate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Elen </a:t>
            </a:r>
            <a:r>
              <a:rPr lang="en-GB" dirty="0">
                <a:solidFill>
                  <a:schemeClr val="bg1"/>
                </a:solidFill>
              </a:rPr>
              <a:t>de Lacy, Research &amp; Development Manager, Knowledge </a:t>
            </a:r>
            <a:r>
              <a:rPr lang="en-GB" dirty="0" smtClean="0">
                <a:solidFill>
                  <a:schemeClr val="bg1"/>
                </a:solidFill>
              </a:rPr>
              <a:t>Directorate</a:t>
            </a:r>
          </a:p>
        </p:txBody>
      </p:sp>
    </p:spTree>
    <p:extLst>
      <p:ext uri="{BB962C8B-B14F-4D97-AF65-F5344CB8AC3E}">
        <p14:creationId xmlns:p14="http://schemas.microsoft.com/office/powerpoint/2010/main" val="249353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b="0" i="0" dirty="0" smtClean="0">
            <a:solidFill>
              <a:schemeClr val="bg1"/>
            </a:solidFill>
            <a:latin typeface="Ubuntu" charset="0"/>
            <a:ea typeface="Ubuntu" charset="0"/>
            <a:cs typeface="Ubuntu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HW PPT Template" id="{CF5567AB-625C-CB4D-8AD5-4A60DD3D97F6}" vid="{EBA284EE-FC4C-2544-8931-2A4AC163670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2" ma:contentTypeDescription="Create a new document." ma:contentTypeScope="" ma:versionID="f82553d8047f3fc7862a356d72628a7a">
  <xsd:schema xmlns:xsd="http://www.w3.org/2001/XMLSchema" xmlns:xs="http://www.w3.org/2001/XMLSchema" xmlns:p="http://schemas.microsoft.com/office/2006/metadata/properties" xmlns:ns3="b7e247b7-cca8-429f-8688-16f83c8fba5f" xmlns:ns4="f30bebb2-c01f-48d0-81da-dc8b123879c2" targetNamespace="http://schemas.microsoft.com/office/2006/metadata/properties" ma:root="true" ma:fieldsID="9eb85af2f1d2d5dcf9d8512e0c069a0f" ns3:_="" ns4:_="">
    <xsd:import namespace="b7e247b7-cca8-429f-8688-16f83c8fba5f"/>
    <xsd:import namespace="f30bebb2-c01f-48d0-81da-dc8b123879c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38E7CB0-B017-4727-8FDC-7CA2EBF1DD0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3C01505-0248-4B99-B928-1B772CCD53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e247b7-cca8-429f-8688-16f83c8fba5f"/>
    <ds:schemaRef ds:uri="f30bebb2-c01f-48d0-81da-dc8b123879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63C04DC-8FA8-4F59-880A-70C68475DA7C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f30bebb2-c01f-48d0-81da-dc8b123879c2"/>
    <ds:schemaRef ds:uri="b7e247b7-cca8-429f-8688-16f83c8fba5f"/>
    <ds:schemaRef ds:uri="http://purl.org/dc/terms/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426</Words>
  <Application>Microsoft Office PowerPoint</Application>
  <PresentationFormat>Widescreen</PresentationFormat>
  <Paragraphs>63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Ubuntu</vt:lpstr>
      <vt:lpstr>Ubuntu Light</vt:lpstr>
      <vt:lpstr>Verdana</vt:lpstr>
      <vt:lpstr>Office Theme</vt:lpstr>
      <vt:lpstr>1_Office Theme</vt:lpstr>
      <vt:lpstr>COVID-19 Research  in  Public Health Wales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Public Health Wales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&amp; Evaluation Division</dc:title>
  <dc:creator>Alisha Davies (Public Health Wales - No. 2 Capital Quarter)</dc:creator>
  <cp:lastModifiedBy>Liz Blayney (Public Health Wales - No. 2 Capital Quarter)</cp:lastModifiedBy>
  <cp:revision>22</cp:revision>
  <dcterms:created xsi:type="dcterms:W3CDTF">2021-03-17T15:23:38Z</dcterms:created>
  <dcterms:modified xsi:type="dcterms:W3CDTF">2021-04-22T07:57:29Z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