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62" r:id="rId2"/>
    <p:sldId id="369" r:id="rId3"/>
    <p:sldId id="452" r:id="rId4"/>
    <p:sldId id="462" r:id="rId5"/>
    <p:sldId id="458" r:id="rId6"/>
    <p:sldId id="455" r:id="rId7"/>
    <p:sldId id="457" r:id="rId8"/>
    <p:sldId id="461" r:id="rId9"/>
    <p:sldId id="459" r:id="rId10"/>
    <p:sldId id="460" r:id="rId11"/>
    <p:sldId id="463" r:id="rId12"/>
    <p:sldId id="465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3F74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237" autoAdjust="0"/>
    <p:restoredTop sz="70865" autoAdjust="0"/>
  </p:normalViewPr>
  <p:slideViewPr>
    <p:cSldViewPr>
      <p:cViewPr varScale="1">
        <p:scale>
          <a:sx n="52" d="100"/>
          <a:sy n="52" d="100"/>
        </p:scale>
        <p:origin x="846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27D96A-41AB-4415-8033-810FB15FC60A}" type="datetimeFigureOut">
              <a:rPr lang="en-GB" smtClean="0"/>
              <a:pPr/>
              <a:t>24/06/2020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7B9A19-02A9-437B-AA57-9134B9AFC018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86BA84A-2477-4DBA-B2D0-4FFBCCF3AC19}" type="slidenum">
              <a:rPr lang="en-GB" smtClean="0">
                <a:solidFill>
                  <a:srgbClr val="000000"/>
                </a:solidFill>
                <a:latin typeface="Arial" pitchFamily="34" charset="0"/>
              </a:rPr>
              <a:pPr/>
              <a:t>1</a:t>
            </a:fld>
            <a:endParaRPr lang="en-GB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7B9A19-02A9-437B-AA57-9134B9AFC018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33579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7B9A19-02A9-437B-AA57-9134B9AFC018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76162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B035DA05-2411-4492-8D9A-B8DF32EECAAE}" type="datetimeFigureOut">
              <a:rPr lang="en-GB" smtClean="0"/>
              <a:pPr/>
              <a:t>24/06/2020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9FFBA2B-5CC2-40C7-944D-60BDD845639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1366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Text slide2 b-ground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622" y="2"/>
            <a:ext cx="12199243" cy="6856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956095" y="414589"/>
            <a:ext cx="10343191" cy="1105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7" tIns="45709" rIns="91417" bIns="4570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956094" y="1796555"/>
            <a:ext cx="10363109" cy="3869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7" tIns="45709" rIns="91417" bIns="4570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56095" y="6011547"/>
            <a:ext cx="7474911" cy="760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0155" tIns="40078" rIns="80155" bIns="40078" numCol="1" anchor="t" anchorCtr="0" compatLnSpc="1">
            <a:prstTxWarp prst="textNoShape">
              <a:avLst/>
            </a:prstTxWarp>
          </a:bodyPr>
          <a:lstStyle>
            <a:lvl1pPr defTabSz="91428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275" rtl="0" eaLnBrk="1" fontAlgn="base" hangingPunct="1">
        <a:spcBef>
          <a:spcPct val="0"/>
        </a:spcBef>
        <a:spcAft>
          <a:spcPct val="0"/>
        </a:spcAft>
        <a:defRPr sz="4000">
          <a:solidFill>
            <a:srgbClr val="423F74"/>
          </a:solidFill>
          <a:latin typeface="+mj-lt"/>
          <a:ea typeface="+mj-ea"/>
          <a:cs typeface="+mj-cs"/>
        </a:defRPr>
      </a:lvl1pPr>
      <a:lvl2pPr algn="l" defTabSz="914275" rtl="0" eaLnBrk="1" fontAlgn="base" hangingPunct="1">
        <a:spcBef>
          <a:spcPct val="0"/>
        </a:spcBef>
        <a:spcAft>
          <a:spcPct val="0"/>
        </a:spcAft>
        <a:defRPr sz="4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2pPr>
      <a:lvl3pPr algn="l" defTabSz="914275" rtl="0" eaLnBrk="1" fontAlgn="base" hangingPunct="1">
        <a:spcBef>
          <a:spcPct val="0"/>
        </a:spcBef>
        <a:spcAft>
          <a:spcPct val="0"/>
        </a:spcAft>
        <a:defRPr sz="4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3pPr>
      <a:lvl4pPr algn="l" defTabSz="914275" rtl="0" eaLnBrk="1" fontAlgn="base" hangingPunct="1">
        <a:spcBef>
          <a:spcPct val="0"/>
        </a:spcBef>
        <a:spcAft>
          <a:spcPct val="0"/>
        </a:spcAft>
        <a:defRPr sz="4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4pPr>
      <a:lvl5pPr algn="l" defTabSz="914275" rtl="0" eaLnBrk="1" fontAlgn="base" hangingPunct="1">
        <a:spcBef>
          <a:spcPct val="0"/>
        </a:spcBef>
        <a:spcAft>
          <a:spcPct val="0"/>
        </a:spcAft>
        <a:defRPr sz="4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5pPr>
      <a:lvl6pPr marL="400777" algn="l" defTabSz="914275" rtl="0" eaLnBrk="1" fontAlgn="base" hangingPunct="1">
        <a:spcBef>
          <a:spcPct val="0"/>
        </a:spcBef>
        <a:spcAft>
          <a:spcPct val="0"/>
        </a:spcAft>
        <a:defRPr sz="4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6pPr>
      <a:lvl7pPr marL="801555" algn="l" defTabSz="914275" rtl="0" eaLnBrk="1" fontAlgn="base" hangingPunct="1">
        <a:spcBef>
          <a:spcPct val="0"/>
        </a:spcBef>
        <a:spcAft>
          <a:spcPct val="0"/>
        </a:spcAft>
        <a:defRPr sz="4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7pPr>
      <a:lvl8pPr marL="1202334" algn="l" defTabSz="914275" rtl="0" eaLnBrk="1" fontAlgn="base" hangingPunct="1">
        <a:spcBef>
          <a:spcPct val="0"/>
        </a:spcBef>
        <a:spcAft>
          <a:spcPct val="0"/>
        </a:spcAft>
        <a:defRPr sz="4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8pPr>
      <a:lvl9pPr marL="1603111" algn="l" defTabSz="914275" rtl="0" eaLnBrk="1" fontAlgn="base" hangingPunct="1">
        <a:spcBef>
          <a:spcPct val="0"/>
        </a:spcBef>
        <a:spcAft>
          <a:spcPct val="0"/>
        </a:spcAft>
        <a:defRPr sz="4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9pPr>
    </p:titleStyle>
    <p:bodyStyle>
      <a:lvl1pPr marL="342330" indent="-342330" algn="l" defTabSz="914275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3109" indent="-286668" algn="l" defTabSz="914275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2494" indent="-228221" algn="l" defTabSz="914275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327" indent="-229613" algn="l" defTabSz="914275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6769" indent="-228221" algn="l" defTabSz="914275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457546" indent="-228221" algn="l" defTabSz="914275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858324" indent="-228221" algn="l" defTabSz="914275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259102" indent="-228221" algn="l" defTabSz="914275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659880" indent="-228221" algn="l" defTabSz="914275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80155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0777" algn="l" defTabSz="80155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01555" algn="l" defTabSz="80155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02334" algn="l" defTabSz="80155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03111" algn="l" defTabSz="80155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03888" algn="l" defTabSz="80155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04665" algn="l" defTabSz="80155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05444" algn="l" defTabSz="80155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06222" algn="l" defTabSz="80155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tiff"/><Relationship Id="rId3" Type="http://schemas.openxmlformats.org/officeDocument/2006/relationships/image" Target="../media/image2.jpeg"/><Relationship Id="rId7" Type="http://schemas.openxmlformats.org/officeDocument/2006/relationships/image" Target="../media/image6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tiff"/><Relationship Id="rId5" Type="http://schemas.openxmlformats.org/officeDocument/2006/relationships/image" Target="../media/image4.jpeg"/><Relationship Id="rId10" Type="http://schemas.openxmlformats.org/officeDocument/2006/relationships/image" Target="../media/image9.tiff"/><Relationship Id="rId4" Type="http://schemas.openxmlformats.org/officeDocument/2006/relationships/image" Target="../media/image3.tiff"/><Relationship Id="rId9" Type="http://schemas.openxmlformats.org/officeDocument/2006/relationships/image" Target="../media/image8.tif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f"/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9.tif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f"/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9.tif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f"/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9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f"/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cogconsortium.uk/" TargetMode="External"/><Relationship Id="rId4" Type="http://schemas.openxmlformats.org/officeDocument/2006/relationships/image" Target="../media/image9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9.tiff"/><Relationship Id="rId2" Type="http://schemas.openxmlformats.org/officeDocument/2006/relationships/image" Target="../media/image13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tiff"/><Relationship Id="rId5" Type="http://schemas.openxmlformats.org/officeDocument/2006/relationships/image" Target="../media/image11.tiff"/><Relationship Id="rId4" Type="http://schemas.openxmlformats.org/officeDocument/2006/relationships/image" Target="../media/image15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tiff"/><Relationship Id="rId4" Type="http://schemas.openxmlformats.org/officeDocument/2006/relationships/image" Target="../media/image12.tif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tiff"/><Relationship Id="rId3" Type="http://schemas.openxmlformats.org/officeDocument/2006/relationships/image" Target="../media/image17.jpe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tiff"/><Relationship Id="rId5" Type="http://schemas.openxmlformats.org/officeDocument/2006/relationships/image" Target="../media/image12.tiff"/><Relationship Id="rId4" Type="http://schemas.openxmlformats.org/officeDocument/2006/relationships/image" Target="../media/image11.tiff"/><Relationship Id="rId9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nextstrain.org/" TargetMode="External"/><Relationship Id="rId3" Type="http://schemas.openxmlformats.org/officeDocument/2006/relationships/hyperlink" Target="https://doi.org/10.3390/pathogens9050331" TargetMode="External"/><Relationship Id="rId7" Type="http://schemas.openxmlformats.org/officeDocument/2006/relationships/image" Target="../media/image22.png"/><Relationship Id="rId2" Type="http://schemas.openxmlformats.org/officeDocument/2006/relationships/image" Target="../media/image21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tiff"/><Relationship Id="rId5" Type="http://schemas.openxmlformats.org/officeDocument/2006/relationships/image" Target="../media/image12.tiff"/><Relationship Id="rId4" Type="http://schemas.openxmlformats.org/officeDocument/2006/relationships/image" Target="../media/image11.tif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tiff"/><Relationship Id="rId3" Type="http://schemas.openxmlformats.org/officeDocument/2006/relationships/image" Target="../media/image11.tiff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9.tiff"/><Relationship Id="rId4" Type="http://schemas.openxmlformats.org/officeDocument/2006/relationships/image" Target="../media/image12.tiff"/><Relationship Id="rId9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jpeg"/><Relationship Id="rId4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12.tiff"/><Relationship Id="rId7" Type="http://schemas.openxmlformats.org/officeDocument/2006/relationships/image" Target="../media/image34.png"/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tiff"/><Relationship Id="rId5" Type="http://schemas.openxmlformats.org/officeDocument/2006/relationships/image" Target="../media/image32.png"/><Relationship Id="rId4" Type="http://schemas.openxmlformats.org/officeDocument/2006/relationships/image" Target="../media/image9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9" descr="Title slide2 b-ground">
            <a:extLst>
              <a:ext uri="{FF2B5EF4-FFF2-40B4-BE49-F238E27FC236}">
                <a16:creationId xmlns:a16="http://schemas.microsoft.com/office/drawing/2014/main" id="{3709DF6C-4ED0-414A-8883-61C40680AC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94979" y="-91482"/>
            <a:ext cx="8991600" cy="6856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6AF4332-4A6A-3B4F-8A52-D2AFD7B5BA6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06545" y="590547"/>
            <a:ext cx="1740314" cy="1675133"/>
          </a:xfrm>
          <a:prstGeom prst="rect">
            <a:avLst/>
          </a:prstGeom>
        </p:spPr>
      </p:pic>
      <p:pic>
        <p:nvPicPr>
          <p:cNvPr id="10" name="Picture 9" descr="Title slide2 b-ground">
            <a:extLst>
              <a:ext uri="{FF2B5EF4-FFF2-40B4-BE49-F238E27FC236}">
                <a16:creationId xmlns:a16="http://schemas.microsoft.com/office/drawing/2014/main" id="{372955AB-69EC-4E4F-B0B4-6863D57865C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76200" y="2859459"/>
            <a:ext cx="12292426" cy="3082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06479" y="516528"/>
            <a:ext cx="1687926" cy="168025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03304" y="2980884"/>
            <a:ext cx="84240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>
                <a:solidFill>
                  <a:schemeClr val="bg1"/>
                </a:solidFill>
              </a:rPr>
              <a:t>COVID-19 genomics in Wales update</a:t>
            </a:r>
            <a:endParaRPr lang="en-GB" sz="2800" i="1" dirty="0">
              <a:solidFill>
                <a:schemeClr val="bg1"/>
              </a:solidFill>
            </a:endParaRPr>
          </a:p>
        </p:txBody>
      </p:sp>
      <p:sp>
        <p:nvSpPr>
          <p:cNvPr id="2052" name="Rectangle 5"/>
          <p:cNvSpPr>
            <a:spLocks noGrp="1" noChangeArrowheads="1"/>
          </p:cNvSpPr>
          <p:nvPr>
            <p:ph type="title"/>
          </p:nvPr>
        </p:nvSpPr>
        <p:spPr>
          <a:xfrm>
            <a:off x="203304" y="5119568"/>
            <a:ext cx="8148522" cy="690982"/>
          </a:xfrm>
          <a:noFill/>
        </p:spPr>
        <p:txBody>
          <a:bodyPr>
            <a:noAutofit/>
          </a:bodyPr>
          <a:lstStyle/>
          <a:p>
            <a:r>
              <a:rPr lang="en-GB" sz="2000" i="1" dirty="0">
                <a:solidFill>
                  <a:schemeClr val="bg1"/>
                </a:solidFill>
              </a:rPr>
              <a:t>Dr Tom Connor</a:t>
            </a:r>
            <a:br>
              <a:rPr lang="en-GB" sz="2000" i="1" dirty="0">
                <a:solidFill>
                  <a:schemeClr val="bg1"/>
                </a:solidFill>
              </a:rPr>
            </a:br>
            <a:r>
              <a:rPr lang="en-GB" sz="2000" i="1" dirty="0">
                <a:solidFill>
                  <a:schemeClr val="bg1"/>
                </a:solidFill>
              </a:rPr>
              <a:t>Bioinformatics Lead Public Health Wales, </a:t>
            </a:r>
            <a:br>
              <a:rPr lang="en-GB" sz="2000" i="1" dirty="0">
                <a:solidFill>
                  <a:schemeClr val="bg1"/>
                </a:solidFill>
              </a:rPr>
            </a:br>
            <a:r>
              <a:rPr lang="en-GB" sz="2000" i="1" dirty="0">
                <a:solidFill>
                  <a:schemeClr val="bg1"/>
                </a:solidFill>
              </a:rPr>
              <a:t>Reader, Cardiff University</a:t>
            </a:r>
            <a:br>
              <a:rPr lang="en-GB" sz="2000" i="1" dirty="0">
                <a:solidFill>
                  <a:schemeClr val="bg1"/>
                </a:solidFill>
              </a:rPr>
            </a:br>
            <a:r>
              <a:rPr lang="en-GB" sz="2000" i="1" dirty="0">
                <a:solidFill>
                  <a:schemeClr val="bg1"/>
                </a:solidFill>
              </a:rPr>
              <a:t>Lead Welsh COG-UK Sequencing Hub</a:t>
            </a:r>
            <a:br>
              <a:rPr lang="en-GB" sz="2000" i="1" dirty="0">
                <a:solidFill>
                  <a:schemeClr val="bg1"/>
                </a:solidFill>
              </a:rPr>
            </a:br>
            <a:endParaRPr lang="en-GB" sz="2000" i="1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0C29C37-DC7D-EB4D-8F65-BD814FF7D641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40111" y="4123570"/>
            <a:ext cx="2100476" cy="122481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339A1AF-17BB-0446-82CB-D49C350DE89B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87291" y="3252504"/>
            <a:ext cx="2667000" cy="80529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CC95B52-6E83-8440-A960-59A7B4BBD279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6506" y="4124607"/>
            <a:ext cx="1148358" cy="1223778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EBAF548E-0862-164F-9543-5735ECFA59DB}"/>
              </a:ext>
            </a:extLst>
          </p:cNvPr>
          <p:cNvSpPr/>
          <p:nvPr/>
        </p:nvSpPr>
        <p:spPr>
          <a:xfrm>
            <a:off x="9829800" y="2967572"/>
            <a:ext cx="6096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600" i="1" dirty="0">
                <a:solidFill>
                  <a:schemeClr val="bg1"/>
                </a:solidFill>
              </a:rPr>
              <a:t>Supported by</a:t>
            </a:r>
            <a:endParaRPr lang="en-US" sz="16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004A4BE-9A25-9746-BD71-460C2D7C9E6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344" y="799430"/>
            <a:ext cx="3124200" cy="1270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D9E39C6-9C6B-9E4D-92AA-DC35D6960894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58618" y="5434417"/>
            <a:ext cx="3458101" cy="101410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DC5789E-EEDD-1F45-BC7A-C399D0A043F6}"/>
              </a:ext>
            </a:extLst>
          </p:cNvPr>
          <p:cNvSpPr/>
          <p:nvPr/>
        </p:nvSpPr>
        <p:spPr>
          <a:xfrm>
            <a:off x="1" y="6323"/>
            <a:ext cx="121919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200" dirty="0"/>
              <a:t>Current areas of impact and future work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44C9A23-A5F7-D94F-853E-73E5D51FAC0B}"/>
              </a:ext>
            </a:extLst>
          </p:cNvPr>
          <p:cNvSpPr/>
          <p:nvPr/>
        </p:nvSpPr>
        <p:spPr bwMode="auto">
          <a:xfrm>
            <a:off x="5029200" y="6002531"/>
            <a:ext cx="1828799" cy="73099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55855BF-F54F-D743-870A-2B5259B11F4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05800" y="6044626"/>
            <a:ext cx="685800" cy="66011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9722AC9-5E71-894B-9D67-8DA5DF51FF4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5985" y="6028659"/>
            <a:ext cx="1211829" cy="70663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021722E-9B44-644B-AF6F-E525257510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59446" y="6002411"/>
            <a:ext cx="1798553" cy="731119"/>
          </a:xfrm>
          <a:prstGeom prst="rect">
            <a:avLst/>
          </a:prstGeom>
        </p:spPr>
      </p:pic>
      <p:pic>
        <p:nvPicPr>
          <p:cNvPr id="24" name="Picture 23" descr="A picture containing map, kite, group, people&#10;&#10;Description automatically generated">
            <a:extLst>
              <a:ext uri="{FF2B5EF4-FFF2-40B4-BE49-F238E27FC236}">
                <a16:creationId xmlns:a16="http://schemas.microsoft.com/office/drawing/2014/main" id="{1ACEF733-E442-F242-A14C-2AF9EB89A7D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72942" y="967881"/>
            <a:ext cx="3715045" cy="4478411"/>
          </a:xfrm>
          <a:prstGeom prst="rect">
            <a:avLst/>
          </a:prstGeom>
        </p:spPr>
      </p:pic>
      <p:pic>
        <p:nvPicPr>
          <p:cNvPr id="25" name="Picture 24" descr="A screenshot of a cell phone&#10;&#10;Description automatically generated">
            <a:extLst>
              <a:ext uri="{FF2B5EF4-FFF2-40B4-BE49-F238E27FC236}">
                <a16:creationId xmlns:a16="http://schemas.microsoft.com/office/drawing/2014/main" id="{CCB69F98-C2CE-0740-8127-478580FC5508}"/>
              </a:ext>
            </a:extLst>
          </p:cNvPr>
          <p:cNvPicPr/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174" t="8709" r="4854" b="3068"/>
          <a:stretch/>
        </p:blipFill>
        <p:spPr bwMode="auto">
          <a:xfrm>
            <a:off x="304800" y="841997"/>
            <a:ext cx="2833370" cy="495173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51BA85EA-CED1-CE45-80B4-A066CA3F003A}"/>
              </a:ext>
            </a:extLst>
          </p:cNvPr>
          <p:cNvSpPr/>
          <p:nvPr/>
        </p:nvSpPr>
        <p:spPr>
          <a:xfrm>
            <a:off x="3084974" y="874990"/>
            <a:ext cx="5430278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dirty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 are:</a:t>
            </a:r>
          </a:p>
          <a:p>
            <a:pPr marL="342900" lvl="0" indent="-342900">
              <a:spcAft>
                <a:spcPts val="0"/>
              </a:spcAft>
              <a:buFont typeface="Symbol" pitchFamily="2" charset="2"/>
              <a:buChar char=""/>
            </a:pPr>
            <a:r>
              <a:rPr lang="en-GB" dirty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Supporting local outbreak response</a:t>
            </a:r>
          </a:p>
          <a:p>
            <a:pPr marL="342900" lvl="0" indent="-342900">
              <a:spcAft>
                <a:spcPts val="0"/>
              </a:spcAft>
              <a:buFont typeface="Symbol" pitchFamily="2" charset="2"/>
              <a:buChar char=""/>
            </a:pPr>
            <a:r>
              <a:rPr lang="en-GB" dirty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Examining viral transmission</a:t>
            </a:r>
          </a:p>
          <a:p>
            <a:pPr marL="342900" lvl="0" indent="-342900">
              <a:spcAft>
                <a:spcPts val="0"/>
              </a:spcAft>
              <a:buFont typeface="Symbol" pitchFamily="2" charset="2"/>
              <a:buChar char=""/>
            </a:pPr>
            <a:r>
              <a:rPr lang="en-GB" dirty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Tracking viral mutations</a:t>
            </a:r>
          </a:p>
          <a:p>
            <a:pPr marL="342900" lvl="0" indent="-342900">
              <a:spcAft>
                <a:spcPts val="0"/>
              </a:spcAft>
              <a:buFont typeface="Symbol" pitchFamily="2" charset="2"/>
              <a:buChar char=""/>
            </a:pPr>
            <a:r>
              <a:rPr lang="en-GB" dirty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Supporting government by providing analyses to SAGE and TAC, and data to modelling efforts</a:t>
            </a:r>
          </a:p>
          <a:p>
            <a:pPr marL="342900" lvl="0" indent="-342900">
              <a:spcAft>
                <a:spcPts val="0"/>
              </a:spcAft>
              <a:buFont typeface="Symbol" pitchFamily="2" charset="2"/>
              <a:buChar char=""/>
            </a:pPr>
            <a:r>
              <a:rPr lang="en-GB" dirty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Supporting TTP by: </a:t>
            </a:r>
          </a:p>
          <a:p>
            <a:pPr marL="800100" lvl="1" indent="-342900">
              <a:buFont typeface="Symbol" pitchFamily="2" charset="2"/>
              <a:buChar char=""/>
            </a:pPr>
            <a:r>
              <a:rPr lang="en-GB" dirty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Performing genomic surveillance</a:t>
            </a:r>
          </a:p>
          <a:p>
            <a:pPr marL="800100" lvl="1" indent="-342900">
              <a:buFont typeface="Symbol" pitchFamily="2" charset="2"/>
              <a:buChar char=""/>
            </a:pPr>
            <a:r>
              <a:rPr lang="en-GB" dirty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Identifying imports from the UK and abroad</a:t>
            </a:r>
          </a:p>
          <a:p>
            <a:pPr marL="800100" lvl="1" indent="-342900">
              <a:buFont typeface="Symbol" pitchFamily="2" charset="2"/>
              <a:buChar char=""/>
            </a:pPr>
            <a:r>
              <a:rPr lang="en-GB" dirty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Estimating outbreak growth rates</a:t>
            </a:r>
          </a:p>
          <a:p>
            <a:pPr marL="800100" lvl="1" indent="-342900">
              <a:buFont typeface="Symbol" pitchFamily="2" charset="2"/>
              <a:buChar char=""/>
            </a:pPr>
            <a:r>
              <a:rPr lang="en-GB" dirty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Characterising clusters of cases</a:t>
            </a:r>
          </a:p>
          <a:p>
            <a:pPr marL="800100" lvl="1" indent="-342900">
              <a:buFont typeface="Symbol" pitchFamily="2" charset="2"/>
              <a:buChar char=""/>
            </a:pPr>
            <a:r>
              <a:rPr lang="en-GB" dirty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Planned: Supporting the placing of cases into genomic clusters</a:t>
            </a:r>
          </a:p>
          <a:p>
            <a:pPr marL="342900" indent="-342900">
              <a:buFont typeface="Symbol" pitchFamily="2" charset="2"/>
              <a:buChar char=""/>
            </a:pPr>
            <a:r>
              <a:rPr lang="en-GB" dirty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Supporting future planning and response by analysing the 1</a:t>
            </a:r>
            <a:r>
              <a:rPr lang="en-GB" baseline="30000" dirty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</a:t>
            </a:r>
            <a:r>
              <a:rPr lang="en-GB" dirty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wave</a:t>
            </a:r>
          </a:p>
        </p:txBody>
      </p:sp>
    </p:spTree>
    <p:extLst>
      <p:ext uri="{BB962C8B-B14F-4D97-AF65-F5344CB8AC3E}">
        <p14:creationId xmlns:p14="http://schemas.microsoft.com/office/powerpoint/2010/main" val="386118067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DC5789E-EEDD-1F45-BC7A-C399D0A043F6}"/>
              </a:ext>
            </a:extLst>
          </p:cNvPr>
          <p:cNvSpPr/>
          <p:nvPr/>
        </p:nvSpPr>
        <p:spPr>
          <a:xfrm>
            <a:off x="1" y="6323"/>
            <a:ext cx="121919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200" dirty="0"/>
              <a:t>Conclusions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44C9A23-A5F7-D94F-853E-73E5D51FAC0B}"/>
              </a:ext>
            </a:extLst>
          </p:cNvPr>
          <p:cNvSpPr/>
          <p:nvPr/>
        </p:nvSpPr>
        <p:spPr bwMode="auto">
          <a:xfrm>
            <a:off x="5029200" y="6002531"/>
            <a:ext cx="1828799" cy="73099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55855BF-F54F-D743-870A-2B5259B11F4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05800" y="6044626"/>
            <a:ext cx="685800" cy="66011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9722AC9-5E71-894B-9D67-8DA5DF51FF4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5985" y="6028659"/>
            <a:ext cx="1211829" cy="70663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021722E-9B44-644B-AF6F-E525257510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59446" y="6002411"/>
            <a:ext cx="1798553" cy="731119"/>
          </a:xfrm>
          <a:prstGeom prst="rect">
            <a:avLst/>
          </a:prstGeom>
        </p:spPr>
      </p:pic>
      <p:pic>
        <p:nvPicPr>
          <p:cNvPr id="5" name="Picture 4" descr="A picture containing map, kite, group, people&#10;&#10;Description automatically generated">
            <a:extLst>
              <a:ext uri="{FF2B5EF4-FFF2-40B4-BE49-F238E27FC236}">
                <a16:creationId xmlns:a16="http://schemas.microsoft.com/office/drawing/2014/main" id="{1BC735A8-1986-2C4B-BC90-E27569B1888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72942" y="967881"/>
            <a:ext cx="3715045" cy="4478411"/>
          </a:xfrm>
          <a:prstGeom prst="rect">
            <a:avLst/>
          </a:prstGeom>
        </p:spPr>
      </p:pic>
      <p:pic>
        <p:nvPicPr>
          <p:cNvPr id="22" name="Picture 21" descr="A screenshot of a cell phone&#10;&#10;Description automatically generated">
            <a:extLst>
              <a:ext uri="{FF2B5EF4-FFF2-40B4-BE49-F238E27FC236}">
                <a16:creationId xmlns:a16="http://schemas.microsoft.com/office/drawing/2014/main" id="{49FC5CD4-E041-7643-96C2-3221ED0EB5AA}"/>
              </a:ext>
            </a:extLst>
          </p:cNvPr>
          <p:cNvPicPr/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174" t="8709" r="4854" b="3068"/>
          <a:stretch/>
        </p:blipFill>
        <p:spPr bwMode="auto">
          <a:xfrm>
            <a:off x="304800" y="841997"/>
            <a:ext cx="2833370" cy="495173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75569AED-BADB-A048-9782-693B0FA2298D}"/>
              </a:ext>
            </a:extLst>
          </p:cNvPr>
          <p:cNvSpPr/>
          <p:nvPr/>
        </p:nvSpPr>
        <p:spPr>
          <a:xfrm>
            <a:off x="3276600" y="967881"/>
            <a:ext cx="5196341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dirty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 have built a world-leading COVID-19 sequencing service in Wales</a:t>
            </a:r>
          </a:p>
          <a:p>
            <a:pPr algn="ctr">
              <a:spcAft>
                <a:spcPts val="0"/>
              </a:spcAft>
            </a:pPr>
            <a:endParaRPr lang="en-GB" dirty="0"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en-GB" dirty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 have sequenced and shared more genomes than every country in the world other than the USA and England</a:t>
            </a:r>
          </a:p>
          <a:p>
            <a:pPr algn="ctr">
              <a:spcAft>
                <a:spcPts val="0"/>
              </a:spcAft>
            </a:pPr>
            <a:endParaRPr lang="en-GB" dirty="0"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en-GB" dirty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 are sequencing samples in real time, and using this data to support every level of the pandemic response, from hospital outbreaks up to national scientific advice</a:t>
            </a:r>
          </a:p>
          <a:p>
            <a:pPr algn="ctr">
              <a:spcAft>
                <a:spcPts val="0"/>
              </a:spcAft>
            </a:pPr>
            <a:endParaRPr lang="en-GB" dirty="0"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en-GB" dirty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This is an extension of the world-class work that was already being performed by </a:t>
            </a:r>
            <a:r>
              <a:rPr lang="en-GB" dirty="0" err="1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PenGU</a:t>
            </a:r>
            <a:endParaRPr lang="en-GB" dirty="0"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en-GB" dirty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9290640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DC5789E-EEDD-1F45-BC7A-C399D0A043F6}"/>
              </a:ext>
            </a:extLst>
          </p:cNvPr>
          <p:cNvSpPr/>
          <p:nvPr/>
        </p:nvSpPr>
        <p:spPr>
          <a:xfrm>
            <a:off x="1" y="6323"/>
            <a:ext cx="121919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200" dirty="0"/>
              <a:t>Current areas of impact and future work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44C9A23-A5F7-D94F-853E-73E5D51FAC0B}"/>
              </a:ext>
            </a:extLst>
          </p:cNvPr>
          <p:cNvSpPr/>
          <p:nvPr/>
        </p:nvSpPr>
        <p:spPr bwMode="auto">
          <a:xfrm>
            <a:off x="5029200" y="6002531"/>
            <a:ext cx="1828799" cy="73099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55855BF-F54F-D743-870A-2B5259B11F4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05800" y="6044626"/>
            <a:ext cx="685800" cy="66011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9722AC9-5E71-894B-9D67-8DA5DF51FF4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5985" y="6028659"/>
            <a:ext cx="1211829" cy="70663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021722E-9B44-644B-AF6F-E525257510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59446" y="6002411"/>
            <a:ext cx="1798553" cy="731119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75569AED-BADB-A048-9782-693B0FA2298D}"/>
              </a:ext>
            </a:extLst>
          </p:cNvPr>
          <p:cNvSpPr/>
          <p:nvPr/>
        </p:nvSpPr>
        <p:spPr>
          <a:xfrm>
            <a:off x="3084974" y="874990"/>
            <a:ext cx="5430278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dirty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 are:</a:t>
            </a:r>
          </a:p>
          <a:p>
            <a:pPr marL="342900" lvl="0" indent="-342900">
              <a:spcAft>
                <a:spcPts val="0"/>
              </a:spcAft>
              <a:buFont typeface="Symbol" pitchFamily="2" charset="2"/>
              <a:buChar char=""/>
            </a:pPr>
            <a:r>
              <a:rPr lang="en-GB" dirty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Supporting local outbreak response</a:t>
            </a:r>
          </a:p>
          <a:p>
            <a:pPr marL="342900" lvl="0" indent="-342900">
              <a:spcAft>
                <a:spcPts val="0"/>
              </a:spcAft>
              <a:buFont typeface="Symbol" pitchFamily="2" charset="2"/>
              <a:buChar char=""/>
            </a:pPr>
            <a:r>
              <a:rPr lang="en-GB" dirty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Examining viral transmission</a:t>
            </a:r>
          </a:p>
          <a:p>
            <a:pPr marL="342900" lvl="0" indent="-342900">
              <a:spcAft>
                <a:spcPts val="0"/>
              </a:spcAft>
              <a:buFont typeface="Symbol" pitchFamily="2" charset="2"/>
              <a:buChar char=""/>
            </a:pPr>
            <a:r>
              <a:rPr lang="en-GB" dirty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Tracking viral mutations</a:t>
            </a:r>
          </a:p>
          <a:p>
            <a:pPr marL="342900" lvl="0" indent="-342900">
              <a:spcAft>
                <a:spcPts val="0"/>
              </a:spcAft>
              <a:buFont typeface="Symbol" pitchFamily="2" charset="2"/>
              <a:buChar char=""/>
            </a:pPr>
            <a:r>
              <a:rPr lang="en-GB" dirty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Supporting government by providing analyses to SAGE and TAC, and data to modelling efforts</a:t>
            </a:r>
          </a:p>
          <a:p>
            <a:pPr marL="342900" lvl="0" indent="-342900">
              <a:spcAft>
                <a:spcPts val="0"/>
              </a:spcAft>
              <a:buFont typeface="Symbol" pitchFamily="2" charset="2"/>
              <a:buChar char=""/>
            </a:pPr>
            <a:r>
              <a:rPr lang="en-GB" dirty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Supporting TTP by: </a:t>
            </a:r>
          </a:p>
          <a:p>
            <a:pPr marL="800100" lvl="1" indent="-342900">
              <a:buFont typeface="Symbol" pitchFamily="2" charset="2"/>
              <a:buChar char=""/>
            </a:pPr>
            <a:r>
              <a:rPr lang="en-GB" dirty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Performing genomic surveillance</a:t>
            </a:r>
          </a:p>
          <a:p>
            <a:pPr marL="800100" lvl="1" indent="-342900">
              <a:buFont typeface="Symbol" pitchFamily="2" charset="2"/>
              <a:buChar char=""/>
            </a:pPr>
            <a:r>
              <a:rPr lang="en-GB" dirty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Identifying imports from the UK and abroad</a:t>
            </a:r>
          </a:p>
          <a:p>
            <a:pPr marL="800100" lvl="1" indent="-342900">
              <a:buFont typeface="Symbol" pitchFamily="2" charset="2"/>
              <a:buChar char=""/>
            </a:pPr>
            <a:r>
              <a:rPr lang="en-GB" dirty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Estimating outbreak growth rates</a:t>
            </a:r>
          </a:p>
          <a:p>
            <a:pPr marL="800100" lvl="1" indent="-342900">
              <a:buFont typeface="Symbol" pitchFamily="2" charset="2"/>
              <a:buChar char=""/>
            </a:pPr>
            <a:r>
              <a:rPr lang="en-GB" dirty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Characterising clusters of cases</a:t>
            </a:r>
          </a:p>
          <a:p>
            <a:pPr marL="800100" lvl="1" indent="-342900">
              <a:buFont typeface="Symbol" pitchFamily="2" charset="2"/>
              <a:buChar char=""/>
            </a:pPr>
            <a:r>
              <a:rPr lang="en-GB" dirty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Planned: Supporting the placing of cases into genomic clusters</a:t>
            </a:r>
          </a:p>
          <a:p>
            <a:pPr marL="342900" indent="-342900">
              <a:buFont typeface="Symbol" pitchFamily="2" charset="2"/>
              <a:buChar char=""/>
            </a:pPr>
            <a:r>
              <a:rPr lang="en-GB" dirty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Supporting future planning and response by analysing the 1</a:t>
            </a:r>
            <a:r>
              <a:rPr lang="en-GB" baseline="30000" dirty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</a:t>
            </a:r>
            <a:r>
              <a:rPr lang="en-GB" dirty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wave</a:t>
            </a:r>
          </a:p>
        </p:txBody>
      </p:sp>
      <p:pic>
        <p:nvPicPr>
          <p:cNvPr id="24" name="Picture 23" descr="A picture containing map, kite, group, people&#10;&#10;Description automatically generated">
            <a:extLst>
              <a:ext uri="{FF2B5EF4-FFF2-40B4-BE49-F238E27FC236}">
                <a16:creationId xmlns:a16="http://schemas.microsoft.com/office/drawing/2014/main" id="{1ACEF733-E442-F242-A14C-2AF9EB89A7D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72942" y="967881"/>
            <a:ext cx="3715045" cy="4478411"/>
          </a:xfrm>
          <a:prstGeom prst="rect">
            <a:avLst/>
          </a:prstGeom>
        </p:spPr>
      </p:pic>
      <p:pic>
        <p:nvPicPr>
          <p:cNvPr id="25" name="Picture 24" descr="A screenshot of a cell phone&#10;&#10;Description automatically generated">
            <a:extLst>
              <a:ext uri="{FF2B5EF4-FFF2-40B4-BE49-F238E27FC236}">
                <a16:creationId xmlns:a16="http://schemas.microsoft.com/office/drawing/2014/main" id="{CCB69F98-C2CE-0740-8127-478580FC5508}"/>
              </a:ext>
            </a:extLst>
          </p:cNvPr>
          <p:cNvPicPr/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174" t="8709" r="4854" b="3068"/>
          <a:stretch/>
        </p:blipFill>
        <p:spPr bwMode="auto">
          <a:xfrm>
            <a:off x="304800" y="841997"/>
            <a:ext cx="2833370" cy="495173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8322101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8DE3877-29DD-964F-AB8F-B12DDF8EA3B5}"/>
              </a:ext>
            </a:extLst>
          </p:cNvPr>
          <p:cNvSpPr/>
          <p:nvPr/>
        </p:nvSpPr>
        <p:spPr>
          <a:xfrm>
            <a:off x="3517106" y="-68186"/>
            <a:ext cx="515778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200" b="1" dirty="0"/>
              <a:t>Acknowledgements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FE3BA10-7A45-C747-8649-4005C767C023}"/>
              </a:ext>
            </a:extLst>
          </p:cNvPr>
          <p:cNvSpPr/>
          <p:nvPr/>
        </p:nvSpPr>
        <p:spPr>
          <a:xfrm>
            <a:off x="8539933" y="127859"/>
            <a:ext cx="3652067" cy="46821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07000"/>
              </a:lnSpc>
            </a:pPr>
            <a:r>
              <a:rPr lang="en-GB" sz="28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Cardiff University</a:t>
            </a:r>
          </a:p>
          <a:p>
            <a:pPr algn="r">
              <a:lnSpc>
                <a:spcPct val="107000"/>
              </a:lnSpc>
            </a:pPr>
            <a:r>
              <a:rPr lang="en-GB" sz="2800" dirty="0">
                <a:latin typeface="Calibri" panose="020F0502020204030204" pitchFamily="34" charset="0"/>
                <a:cs typeface="Times New Roman" panose="02020603050405020304" pitchFamily="18" charset="0"/>
              </a:rPr>
              <a:t>Dr Anna Price</a:t>
            </a:r>
          </a:p>
          <a:p>
            <a:pPr algn="r">
              <a:lnSpc>
                <a:spcPct val="107000"/>
              </a:lnSpc>
            </a:pPr>
            <a:r>
              <a:rPr lang="en-GB" sz="2800" dirty="0">
                <a:latin typeface="Calibri" panose="020F0502020204030204" pitchFamily="34" charset="0"/>
                <a:cs typeface="Times New Roman" panose="02020603050405020304" pitchFamily="18" charset="0"/>
              </a:rPr>
              <a:t>Joel Southgate</a:t>
            </a:r>
          </a:p>
          <a:p>
            <a:pPr algn="r">
              <a:lnSpc>
                <a:spcPct val="107000"/>
              </a:lnSpc>
            </a:pPr>
            <a:r>
              <a:rPr lang="en-GB" sz="2800" dirty="0">
                <a:latin typeface="Calibri" panose="020F0502020204030204" pitchFamily="34" charset="0"/>
                <a:cs typeface="Times New Roman" panose="02020603050405020304" pitchFamily="18" charset="0"/>
              </a:rPr>
              <a:t>The ARCCA team</a:t>
            </a:r>
          </a:p>
          <a:p>
            <a:pPr algn="r">
              <a:lnSpc>
                <a:spcPct val="107000"/>
              </a:lnSpc>
            </a:pPr>
            <a:r>
              <a:rPr lang="en-GB" sz="2800" b="1" i="1" dirty="0">
                <a:latin typeface="Calibri" panose="020F0502020204030204" pitchFamily="34" charset="0"/>
                <a:cs typeface="Times New Roman" panose="02020603050405020304" pitchFamily="18" charset="0"/>
              </a:rPr>
              <a:t>PHW Bioinformatics</a:t>
            </a:r>
          </a:p>
          <a:p>
            <a:pPr algn="r">
              <a:lnSpc>
                <a:spcPct val="107000"/>
              </a:lnSpc>
            </a:pPr>
            <a:r>
              <a:rPr lang="en-GB" sz="2800" dirty="0">
                <a:latin typeface="Calibri" panose="020F0502020204030204" pitchFamily="34" charset="0"/>
                <a:cs typeface="Times New Roman" panose="02020603050405020304" pitchFamily="18" charset="0"/>
              </a:rPr>
              <a:t>Dr Matt Bull</a:t>
            </a:r>
          </a:p>
          <a:p>
            <a:pPr algn="r">
              <a:lnSpc>
                <a:spcPct val="107000"/>
              </a:lnSpc>
            </a:pPr>
            <a:r>
              <a:rPr lang="en-GB" sz="2800" dirty="0">
                <a:latin typeface="Calibri" panose="020F0502020204030204" pitchFamily="34" charset="0"/>
                <a:cs typeface="Times New Roman" panose="02020603050405020304" pitchFamily="18" charset="0"/>
              </a:rPr>
              <a:t>Dr Sara Rey</a:t>
            </a:r>
          </a:p>
          <a:p>
            <a:pPr algn="r">
              <a:lnSpc>
                <a:spcPct val="107000"/>
              </a:lnSpc>
            </a:pPr>
            <a:r>
              <a:rPr lang="en-GB" sz="2800" dirty="0">
                <a:latin typeface="Calibri" panose="020F0502020204030204" pitchFamily="34" charset="0"/>
                <a:cs typeface="Times New Roman" panose="02020603050405020304" pitchFamily="18" charset="0"/>
              </a:rPr>
              <a:t>Dr Nicole </a:t>
            </a:r>
            <a:r>
              <a:rPr lang="en-GB" sz="2800" dirty="0" err="1">
                <a:latin typeface="Calibri" panose="020F0502020204030204" pitchFamily="34" charset="0"/>
                <a:cs typeface="Times New Roman" panose="02020603050405020304" pitchFamily="18" charset="0"/>
              </a:rPr>
              <a:t>Pacchiarini</a:t>
            </a:r>
            <a:endParaRPr lang="en-GB" sz="28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07000"/>
              </a:lnSpc>
            </a:pPr>
            <a:r>
              <a:rPr lang="en-GB" sz="2800" dirty="0">
                <a:latin typeface="Calibri" panose="020F0502020204030204" pitchFamily="34" charset="0"/>
                <a:cs typeface="Times New Roman" panose="02020603050405020304" pitchFamily="18" charset="0"/>
              </a:rPr>
              <a:t>Amy Gaskin</a:t>
            </a:r>
          </a:p>
          <a:p>
            <a:pPr algn="r">
              <a:lnSpc>
                <a:spcPct val="107000"/>
              </a:lnSpc>
            </a:pPr>
            <a:endParaRPr lang="en-GB" sz="2800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BF345DF-421F-924C-9DFF-360BFF3CCBC2}"/>
              </a:ext>
            </a:extLst>
          </p:cNvPr>
          <p:cNvSpPr/>
          <p:nvPr/>
        </p:nvSpPr>
        <p:spPr>
          <a:xfrm>
            <a:off x="-35811" y="277932"/>
            <a:ext cx="4156621" cy="46821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GB" sz="2800" b="1" i="1" dirty="0">
                <a:latin typeface="Calibri" panose="020F0502020204030204" pitchFamily="34" charset="0"/>
                <a:cs typeface="Times New Roman" panose="02020603050405020304" pitchFamily="18" charset="0"/>
              </a:rPr>
              <a:t>PHW Pathogen Genomics</a:t>
            </a:r>
          </a:p>
          <a:p>
            <a:pPr>
              <a:lnSpc>
                <a:spcPct val="107000"/>
              </a:lnSpc>
            </a:pPr>
            <a:r>
              <a:rPr lang="en-GB" sz="2800" dirty="0">
                <a:latin typeface="Calibri" panose="020F0502020204030204" pitchFamily="34" charset="0"/>
                <a:cs typeface="Times New Roman" panose="02020603050405020304" pitchFamily="18" charset="0"/>
              </a:rPr>
              <a:t>Dr Sally Corden</a:t>
            </a:r>
          </a:p>
          <a:p>
            <a:pPr>
              <a:lnSpc>
                <a:spcPct val="107000"/>
              </a:lnSpc>
            </a:pPr>
            <a:r>
              <a:rPr lang="en-GB" sz="2800" dirty="0">
                <a:latin typeface="Calibri" panose="020F0502020204030204" pitchFamily="34" charset="0"/>
                <a:cs typeface="Times New Roman" panose="02020603050405020304" pitchFamily="18" charset="0"/>
              </a:rPr>
              <a:t>Joanne Watkins</a:t>
            </a:r>
          </a:p>
          <a:p>
            <a:pPr>
              <a:lnSpc>
                <a:spcPct val="107000"/>
              </a:lnSpc>
            </a:pPr>
            <a:r>
              <a:rPr lang="en-GB" sz="2800" dirty="0">
                <a:latin typeface="Calibri" panose="020F0502020204030204" pitchFamily="34" charset="0"/>
                <a:cs typeface="Times New Roman" panose="02020603050405020304" pitchFamily="18" charset="0"/>
              </a:rPr>
              <a:t>Lee Graham</a:t>
            </a:r>
          </a:p>
          <a:p>
            <a:pPr>
              <a:lnSpc>
                <a:spcPct val="107000"/>
              </a:lnSpc>
            </a:pPr>
            <a:r>
              <a:rPr lang="en-GB" sz="2800" dirty="0">
                <a:latin typeface="Calibri" panose="020F0502020204030204" pitchFamily="34" charset="0"/>
                <a:cs typeface="Times New Roman" panose="02020603050405020304" pitchFamily="18" charset="0"/>
              </a:rPr>
              <a:t>Alec </a:t>
            </a:r>
            <a:r>
              <a:rPr lang="en-GB" sz="2800" dirty="0" err="1">
                <a:latin typeface="Calibri" panose="020F0502020204030204" pitchFamily="34" charset="0"/>
                <a:cs typeface="Times New Roman" panose="02020603050405020304" pitchFamily="18" charset="0"/>
              </a:rPr>
              <a:t>Birchley</a:t>
            </a:r>
            <a:endParaRPr lang="en-GB" sz="28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n-GB" sz="2800" dirty="0">
                <a:latin typeface="Calibri" panose="020F0502020204030204" pitchFamily="34" charset="0"/>
                <a:cs typeface="Times New Roman" panose="02020603050405020304" pitchFamily="18" charset="0"/>
              </a:rPr>
              <a:t>Bree Wilcox</a:t>
            </a:r>
          </a:p>
          <a:p>
            <a:pPr>
              <a:lnSpc>
                <a:spcPct val="107000"/>
              </a:lnSpc>
            </a:pPr>
            <a:r>
              <a:rPr lang="en-GB" sz="2800" dirty="0">
                <a:latin typeface="Calibri" panose="020F0502020204030204" pitchFamily="34" charset="0"/>
                <a:cs typeface="Times New Roman" panose="02020603050405020304" pitchFamily="18" charset="0"/>
              </a:rPr>
              <a:t>Jason Coombes</a:t>
            </a:r>
          </a:p>
          <a:p>
            <a:pPr>
              <a:lnSpc>
                <a:spcPct val="107000"/>
              </a:lnSpc>
            </a:pPr>
            <a:r>
              <a:rPr lang="en-GB" sz="2800" dirty="0">
                <a:latin typeface="Calibri" panose="020F0502020204030204" pitchFamily="34" charset="0"/>
                <a:cs typeface="Times New Roman" panose="02020603050405020304" pitchFamily="18" charset="0"/>
              </a:rPr>
              <a:t>Lauren Gilbert</a:t>
            </a:r>
          </a:p>
          <a:p>
            <a:pPr>
              <a:lnSpc>
                <a:spcPct val="107000"/>
              </a:lnSpc>
            </a:pPr>
            <a:r>
              <a:rPr lang="en-GB" sz="2800" dirty="0">
                <a:latin typeface="Calibri" panose="020F0502020204030204" pitchFamily="34" charset="0"/>
                <a:cs typeface="Times New Roman" panose="02020603050405020304" pitchFamily="18" charset="0"/>
              </a:rPr>
              <a:t>PHW Specialist virology centre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3873F94-D3AC-BE47-99E2-72F774376EC6}"/>
              </a:ext>
            </a:extLst>
          </p:cNvPr>
          <p:cNvSpPr/>
          <p:nvPr/>
        </p:nvSpPr>
        <p:spPr>
          <a:xfrm>
            <a:off x="3367471" y="4097881"/>
            <a:ext cx="4528754" cy="5329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endParaRPr lang="en-GB" sz="2800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9D9FAC1-5647-904A-8427-2F6B0C1F93FC}"/>
              </a:ext>
            </a:extLst>
          </p:cNvPr>
          <p:cNvSpPr/>
          <p:nvPr/>
        </p:nvSpPr>
        <p:spPr bwMode="auto">
          <a:xfrm>
            <a:off x="5029200" y="6002531"/>
            <a:ext cx="1828799" cy="73099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814001D3-A8E8-1347-A015-7EB5529E185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05800" y="6044626"/>
            <a:ext cx="685800" cy="66011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1D2A880-24AA-3E4C-9E26-ED1B1F568A0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5985" y="6028659"/>
            <a:ext cx="1211829" cy="70663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159557A-0F7C-2044-9413-8C5930476A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59446" y="6002411"/>
            <a:ext cx="1798553" cy="731119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BF37106-246A-0349-BF21-1D46600D5747}"/>
              </a:ext>
            </a:extLst>
          </p:cNvPr>
          <p:cNvSpPr/>
          <p:nvPr/>
        </p:nvSpPr>
        <p:spPr>
          <a:xfrm>
            <a:off x="-228600" y="4906005"/>
            <a:ext cx="12420600" cy="9896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GB" sz="2800" dirty="0">
                <a:latin typeface="Calibri" panose="020F0502020204030204" pitchFamily="34" charset="0"/>
                <a:cs typeface="Times New Roman" panose="02020603050405020304" pitchFamily="18" charset="0"/>
              </a:rPr>
              <a:t>The wider COG-UK Consortium (over 450 collaborators) : </a:t>
            </a:r>
            <a:r>
              <a:rPr lang="en-GB" sz="2800" dirty="0">
                <a:hlinkClick r:id="rId5"/>
              </a:rPr>
              <a:t>https://www.cogconsortium.uk/</a:t>
            </a:r>
            <a:endParaRPr lang="en-GB" sz="2800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612658B-A26A-4C4C-8869-AE0125B43F4B}"/>
              </a:ext>
            </a:extLst>
          </p:cNvPr>
          <p:cNvSpPr/>
          <p:nvPr/>
        </p:nvSpPr>
        <p:spPr>
          <a:xfrm>
            <a:off x="2985918" y="1633982"/>
            <a:ext cx="6096000" cy="191597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GB" sz="2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CLIMB Collaborators</a:t>
            </a:r>
          </a:p>
          <a:p>
            <a:pPr algn="ctr">
              <a:lnSpc>
                <a:spcPct val="107000"/>
              </a:lnSpc>
            </a:pPr>
            <a:r>
              <a:rPr lang="en-GB" sz="2800" dirty="0">
                <a:latin typeface="Calibri" panose="020F0502020204030204" pitchFamily="34" charset="0"/>
                <a:cs typeface="Times New Roman" panose="02020603050405020304" pitchFamily="18" charset="0"/>
              </a:rPr>
              <a:t>Professor Nick Loman</a:t>
            </a:r>
          </a:p>
          <a:p>
            <a:pPr algn="ctr">
              <a:lnSpc>
                <a:spcPct val="107000"/>
              </a:lnSpc>
            </a:pPr>
            <a:r>
              <a:rPr lang="en-GB" sz="2800" dirty="0">
                <a:latin typeface="Calibri" panose="020F0502020204030204" pitchFamily="34" charset="0"/>
                <a:cs typeface="Times New Roman" panose="02020603050405020304" pitchFamily="18" charset="0"/>
              </a:rPr>
              <a:t>Radoslaw </a:t>
            </a:r>
            <a:r>
              <a:rPr lang="en-GB" sz="2800" dirty="0" err="1">
                <a:latin typeface="Calibri" panose="020F0502020204030204" pitchFamily="34" charset="0"/>
                <a:cs typeface="Times New Roman" panose="02020603050405020304" pitchFamily="18" charset="0"/>
              </a:rPr>
              <a:t>Poplawski</a:t>
            </a:r>
            <a:r>
              <a:rPr lang="en-GB" sz="2800" dirty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algn="ctr">
              <a:lnSpc>
                <a:spcPct val="107000"/>
              </a:lnSpc>
            </a:pPr>
            <a:r>
              <a:rPr lang="en-GB" sz="2800" dirty="0">
                <a:latin typeface="Calibri" panose="020F0502020204030204" pitchFamily="34" charset="0"/>
                <a:cs typeface="Times New Roman" panose="02020603050405020304" pitchFamily="18" charset="0"/>
              </a:rPr>
              <a:t>Dr Sam Nicholls</a:t>
            </a:r>
          </a:p>
        </p:txBody>
      </p:sp>
    </p:spTree>
    <p:extLst>
      <p:ext uri="{BB962C8B-B14F-4D97-AF65-F5344CB8AC3E}">
        <p14:creationId xmlns:p14="http://schemas.microsoft.com/office/powerpoint/2010/main" val="193870902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D8D01C7-5E85-314F-A517-C03DC9BB8A79}"/>
              </a:ext>
            </a:extLst>
          </p:cNvPr>
          <p:cNvSpPr/>
          <p:nvPr/>
        </p:nvSpPr>
        <p:spPr>
          <a:xfrm>
            <a:off x="-4012" y="353877"/>
            <a:ext cx="121919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200" dirty="0"/>
              <a:t>So, what is Genomics?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B1037E4-8E3C-E24D-8541-A84EA1ACAD9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962" r="15618"/>
          <a:stretch/>
        </p:blipFill>
        <p:spPr>
          <a:xfrm>
            <a:off x="667281" y="2286001"/>
            <a:ext cx="4398987" cy="218678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F35B1AE-CF53-CB4E-B317-5C94268CE714}"/>
              </a:ext>
            </a:extLst>
          </p:cNvPr>
          <p:cNvSpPr txBox="1"/>
          <p:nvPr/>
        </p:nvSpPr>
        <p:spPr>
          <a:xfrm>
            <a:off x="508723" y="1326576"/>
            <a:ext cx="5133651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Put simply, genomics is the branch of biology that is concerned with studying genomes</a:t>
            </a:r>
          </a:p>
        </p:txBody>
      </p:sp>
      <p:pic>
        <p:nvPicPr>
          <p:cNvPr id="21" name="Picture 20" descr="A picture containing mirror&#10;&#10;Description automatically generated">
            <a:extLst>
              <a:ext uri="{FF2B5EF4-FFF2-40B4-BE49-F238E27FC236}">
                <a16:creationId xmlns:a16="http://schemas.microsoft.com/office/drawing/2014/main" id="{6B9DF880-3D00-484C-93D9-9152AB6F793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435" y="2102424"/>
            <a:ext cx="4572000" cy="34290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574D5EBF-9B3D-764D-B6E0-169C372F75C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91400" y="1477334"/>
            <a:ext cx="3656833" cy="438909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62F61210-06D9-0A40-ACF2-824584A6A7C2}"/>
              </a:ext>
            </a:extLst>
          </p:cNvPr>
          <p:cNvSpPr txBox="1"/>
          <p:nvPr/>
        </p:nvSpPr>
        <p:spPr>
          <a:xfrm>
            <a:off x="6934200" y="4790512"/>
            <a:ext cx="4961786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A genome is effectively the blueprint containing the instructions to build an organism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A77B681-173B-5742-A111-A926A583BFFA}"/>
              </a:ext>
            </a:extLst>
          </p:cNvPr>
          <p:cNvSpPr txBox="1"/>
          <p:nvPr/>
        </p:nvSpPr>
        <p:spPr>
          <a:xfrm>
            <a:off x="3919525" y="3194729"/>
            <a:ext cx="4961786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But what is a genome?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BBCEC04-F604-414B-915E-5E2F09224711}"/>
              </a:ext>
            </a:extLst>
          </p:cNvPr>
          <p:cNvSpPr/>
          <p:nvPr/>
        </p:nvSpPr>
        <p:spPr bwMode="auto">
          <a:xfrm>
            <a:off x="5029200" y="6002531"/>
            <a:ext cx="1828799" cy="73099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07ED2030-4234-7944-B061-375225A51D7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05800" y="6044626"/>
            <a:ext cx="685800" cy="660115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24D0339D-104D-6940-AB66-612DBA574EC8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5985" y="6028659"/>
            <a:ext cx="1211829" cy="706633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C57D0B38-2439-5948-A778-9723BEA961E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59446" y="6002411"/>
            <a:ext cx="1798553" cy="731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501742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3" grpId="0" animBg="1"/>
      <p:bldP spid="12" grpId="0" animBg="1"/>
      <p:bldP spid="12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3FFDCD1-41F6-DB42-A8C3-DE6E42E5420E}"/>
              </a:ext>
            </a:extLst>
          </p:cNvPr>
          <p:cNvSpPr/>
          <p:nvPr/>
        </p:nvSpPr>
        <p:spPr>
          <a:xfrm>
            <a:off x="1549525" y="228601"/>
            <a:ext cx="91385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200" dirty="0"/>
              <a:t>Pathogen genomics in Wales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F9DFC517-52B4-014F-B02A-22206F6A1BEF}"/>
              </a:ext>
            </a:extLst>
          </p:cNvPr>
          <p:cNvSpPr txBox="1">
            <a:spLocks/>
          </p:cNvSpPr>
          <p:nvPr/>
        </p:nvSpPr>
        <p:spPr>
          <a:xfrm>
            <a:off x="33668" y="849449"/>
            <a:ext cx="7205332" cy="5002501"/>
          </a:xfrm>
          <a:prstGeom prst="rect">
            <a:avLst/>
          </a:prstGeom>
        </p:spPr>
        <p:txBody>
          <a:bodyPr>
            <a:normAutofit fontScale="62500" lnSpcReduction="20000"/>
          </a:bodyPr>
          <a:lstStyle>
            <a:lvl1pPr marL="342330" indent="-342330" algn="l" defTabSz="914275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3109" indent="-286668" algn="l" defTabSz="914275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2494" indent="-228221" algn="l" defTabSz="914275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327" indent="-229613" algn="l" defTabSz="914275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6769" indent="-228221" algn="l" defTabSz="914275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457546" indent="-228221" algn="l" defTabSz="914275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858324" indent="-228221" algn="l" defTabSz="914275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259102" indent="-228221" algn="l" defTabSz="914275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659880" indent="-228221" algn="l" defTabSz="914275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GB" dirty="0"/>
              <a:t>PHW delivers multiple pathogen genomics services to the NHS in Wales</a:t>
            </a:r>
            <a:br>
              <a:rPr lang="en-GB" dirty="0"/>
            </a:br>
            <a:endParaRPr lang="en-GB" dirty="0"/>
          </a:p>
          <a:p>
            <a:r>
              <a:rPr lang="en-GB" kern="0" dirty="0"/>
              <a:t>Current development areas</a:t>
            </a:r>
            <a:endParaRPr lang="en-GB" b="1" kern="0" dirty="0"/>
          </a:p>
          <a:p>
            <a:pPr lvl="1"/>
            <a:r>
              <a:rPr lang="en-GB" b="1" kern="0" dirty="0">
                <a:solidFill>
                  <a:srgbClr val="0070C0"/>
                </a:solidFill>
              </a:rPr>
              <a:t>AMR bacterial surveillance and characterisation</a:t>
            </a:r>
          </a:p>
          <a:p>
            <a:pPr lvl="1"/>
            <a:r>
              <a:rPr lang="en-GB" b="1" kern="0" dirty="0">
                <a:solidFill>
                  <a:srgbClr val="C00000"/>
                </a:solidFill>
              </a:rPr>
              <a:t>Cystic Fibrosis polymicrobial infection diagnostics</a:t>
            </a:r>
          </a:p>
          <a:p>
            <a:pPr lvl="1"/>
            <a:r>
              <a:rPr lang="en-GB" b="1" kern="0" dirty="0">
                <a:solidFill>
                  <a:srgbClr val="0070C0"/>
                </a:solidFill>
              </a:rPr>
              <a:t>Enterovirus surveillance</a:t>
            </a:r>
          </a:p>
          <a:p>
            <a:r>
              <a:rPr lang="en-GB" kern="0" dirty="0"/>
              <a:t>Production systems</a:t>
            </a:r>
          </a:p>
          <a:p>
            <a:pPr lvl="1"/>
            <a:r>
              <a:rPr lang="en-GB" i="1" kern="0" dirty="0"/>
              <a:t>C. difficile</a:t>
            </a:r>
            <a:r>
              <a:rPr lang="en-GB" kern="0" dirty="0"/>
              <a:t> surveillance and outbreak support</a:t>
            </a:r>
          </a:p>
          <a:p>
            <a:pPr lvl="1"/>
            <a:r>
              <a:rPr lang="en-GB" b="1" i="1" kern="0" dirty="0"/>
              <a:t>Mycobacteria</a:t>
            </a:r>
            <a:r>
              <a:rPr lang="en-GB" b="1" kern="0" dirty="0"/>
              <a:t> identification and characterisation</a:t>
            </a:r>
          </a:p>
          <a:p>
            <a:pPr lvl="1"/>
            <a:r>
              <a:rPr lang="en-GB" kern="0" dirty="0"/>
              <a:t>Influenza surveillance	</a:t>
            </a:r>
          </a:p>
          <a:p>
            <a:pPr lvl="1"/>
            <a:r>
              <a:rPr lang="en-GB" b="1" kern="0" dirty="0"/>
              <a:t>HIV susceptibility testing</a:t>
            </a:r>
            <a:endParaRPr lang="en-GB" kern="0" dirty="0"/>
          </a:p>
          <a:p>
            <a:r>
              <a:rPr lang="en-GB" kern="0" dirty="0"/>
              <a:t>System built as a modular platform</a:t>
            </a:r>
          </a:p>
          <a:p>
            <a:r>
              <a:rPr lang="en-GB" kern="0" dirty="0"/>
              <a:t>Pandemic planning has been a specific part of the bioinformatics development</a:t>
            </a:r>
          </a:p>
          <a:p>
            <a:endParaRPr lang="en-GB" kern="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64D5FB6-8733-8F4A-9939-4C748AAFBCEA}"/>
              </a:ext>
            </a:extLst>
          </p:cNvPr>
          <p:cNvSpPr/>
          <p:nvPr/>
        </p:nvSpPr>
        <p:spPr>
          <a:xfrm>
            <a:off x="7598687" y="4241800"/>
            <a:ext cx="4559645" cy="1600200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b="1" dirty="0"/>
              <a:t>Accreditation in process</a:t>
            </a:r>
          </a:p>
          <a:p>
            <a:pPr algn="ctr"/>
            <a:r>
              <a:rPr lang="en-GB" sz="1600" b="1" dirty="0">
                <a:solidFill>
                  <a:srgbClr val="C00000"/>
                </a:solidFill>
              </a:rPr>
              <a:t>System design/needs assessment in progress</a:t>
            </a:r>
          </a:p>
          <a:p>
            <a:pPr algn="ctr"/>
            <a:r>
              <a:rPr lang="en-GB" sz="1600" b="1" dirty="0">
                <a:solidFill>
                  <a:srgbClr val="0070C0"/>
                </a:solidFill>
              </a:rPr>
              <a:t>Pilot system development</a:t>
            </a:r>
          </a:p>
        </p:txBody>
      </p:sp>
      <p:pic>
        <p:nvPicPr>
          <p:cNvPr id="7" name="Picture 2" descr="Image result for bacterial evolution e coli spread">
            <a:extLst>
              <a:ext uri="{FF2B5EF4-FFF2-40B4-BE49-F238E27FC236}">
                <a16:creationId xmlns:a16="http://schemas.microsoft.com/office/drawing/2014/main" id="{2A7ACB22-8A7D-F841-8126-96C24D7699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9000" y="1042125"/>
            <a:ext cx="4919332" cy="2767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9039F4B-6716-E44B-85DA-99E82E6BC243}"/>
              </a:ext>
            </a:extLst>
          </p:cNvPr>
          <p:cNvSpPr txBox="1"/>
          <p:nvPr/>
        </p:nvSpPr>
        <p:spPr>
          <a:xfrm>
            <a:off x="759688" y="1598235"/>
            <a:ext cx="10718202" cy="34163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There was no specific planning to use genomics for COVID-19 ahead of time</a:t>
            </a:r>
          </a:p>
          <a:p>
            <a:pPr algn="ctr"/>
            <a:r>
              <a:rPr lang="en-US" sz="3600" dirty="0"/>
              <a:t>But: within 24 hours of being given approval to switch sequencing on for COVID-19, we had sequenced our first welsh SARS-CoV-2 genome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AC9AC0B-6C0B-CA43-A56B-8F2DEED2DBA6}"/>
              </a:ext>
            </a:extLst>
          </p:cNvPr>
          <p:cNvSpPr/>
          <p:nvPr/>
        </p:nvSpPr>
        <p:spPr bwMode="auto">
          <a:xfrm>
            <a:off x="5029200" y="6002531"/>
            <a:ext cx="1828799" cy="73099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D1F159B-DD36-5C47-A0C2-3CBA53ED3A1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05800" y="6044626"/>
            <a:ext cx="685800" cy="66011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B8E707C-5363-5544-AC9A-F9CD7C9D9AA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5985" y="6028659"/>
            <a:ext cx="1211829" cy="70663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372523E-116B-1A4F-B0B4-72415E3540C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59446" y="6002411"/>
            <a:ext cx="1798553" cy="731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03492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F5CFC0BB-57A6-E841-B51C-6311E6FB91E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3627" y="1515621"/>
            <a:ext cx="2177465" cy="3707028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7C9BA97C-4122-2841-AB4D-0E7FB56CD920}"/>
              </a:ext>
            </a:extLst>
          </p:cNvPr>
          <p:cNvSpPr/>
          <p:nvPr/>
        </p:nvSpPr>
        <p:spPr>
          <a:xfrm>
            <a:off x="14288" y="28163"/>
            <a:ext cx="1219199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200" dirty="0"/>
              <a:t>We use genomics to track changes in the virus and then use a range of approaches to analyse these changes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64E598C-2240-2C49-B584-845985F426CE}"/>
              </a:ext>
            </a:extLst>
          </p:cNvPr>
          <p:cNvSpPr/>
          <p:nvPr/>
        </p:nvSpPr>
        <p:spPr bwMode="auto">
          <a:xfrm>
            <a:off x="5029200" y="6002531"/>
            <a:ext cx="1828799" cy="73099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CC03B3BC-717E-AB41-BEC9-E9DB6FCBEE1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05800" y="6044626"/>
            <a:ext cx="685800" cy="660115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6990E37E-85A6-234B-A0A9-7F408365873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5985" y="6028659"/>
            <a:ext cx="1211829" cy="706633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67106E4C-8A81-5647-B9EA-9E8984AD2FC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59446" y="6002411"/>
            <a:ext cx="1798553" cy="731119"/>
          </a:xfrm>
          <a:prstGeom prst="rect">
            <a:avLst/>
          </a:prstGeom>
        </p:spPr>
      </p:pic>
      <p:pic>
        <p:nvPicPr>
          <p:cNvPr id="7" name="Picture 6" descr="A close up of a logo&#10;&#10;Description automatically generated">
            <a:extLst>
              <a:ext uri="{FF2B5EF4-FFF2-40B4-BE49-F238E27FC236}">
                <a16:creationId xmlns:a16="http://schemas.microsoft.com/office/drawing/2014/main" id="{14D7C508-630F-7F46-B234-636DB2CEFEB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9405" y="2102571"/>
            <a:ext cx="3004086" cy="3707029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6BCF0B0F-85A1-4B4A-9790-AA144DF4EEB7}"/>
              </a:ext>
            </a:extLst>
          </p:cNvPr>
          <p:cNvSpPr txBox="1"/>
          <p:nvPr/>
        </p:nvSpPr>
        <p:spPr>
          <a:xfrm>
            <a:off x="113693" y="5090899"/>
            <a:ext cx="3597332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We read the virus genome from viruses taken from infected people using a sequencing instrument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5D36552-7E12-3A4D-98ED-3AC992B93CD5}"/>
              </a:ext>
            </a:extLst>
          </p:cNvPr>
          <p:cNvSpPr txBox="1"/>
          <p:nvPr/>
        </p:nvSpPr>
        <p:spPr>
          <a:xfrm>
            <a:off x="6773056" y="5241699"/>
            <a:ext cx="2385489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Data is collated in Cardiff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2958294-1055-BB44-8B39-A2FB129AEFF5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99791" y="1450145"/>
            <a:ext cx="2532018" cy="3789321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5012932E-B5B7-414C-9622-BD6893876EAD}"/>
              </a:ext>
            </a:extLst>
          </p:cNvPr>
          <p:cNvSpPr txBox="1"/>
          <p:nvPr/>
        </p:nvSpPr>
        <p:spPr>
          <a:xfrm>
            <a:off x="3169436" y="1461003"/>
            <a:ext cx="3597332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Sequencing instruments generate sequence data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E94D1EB-22B7-B349-9568-31A130C31229}"/>
              </a:ext>
            </a:extLst>
          </p:cNvPr>
          <p:cNvSpPr txBox="1"/>
          <p:nvPr/>
        </p:nvSpPr>
        <p:spPr>
          <a:xfrm>
            <a:off x="9468109" y="1418468"/>
            <a:ext cx="2385489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Data is </a:t>
            </a:r>
            <a:r>
              <a:rPr lang="en-US" dirty="0" err="1"/>
              <a:t>analysed</a:t>
            </a:r>
            <a:r>
              <a:rPr lang="en-US" dirty="0"/>
              <a:t> in Wales and on a UK level</a:t>
            </a:r>
          </a:p>
        </p:txBody>
      </p:sp>
      <p:pic>
        <p:nvPicPr>
          <p:cNvPr id="28" name="Picture 27" descr="A close up of a map&#10;&#10;Description automatically generated">
            <a:extLst>
              <a:ext uri="{FF2B5EF4-FFF2-40B4-BE49-F238E27FC236}">
                <a16:creationId xmlns:a16="http://schemas.microsoft.com/office/drawing/2014/main" id="{94C9BC3B-6D79-7E4E-A094-72D6EA05893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61824" y="2382128"/>
            <a:ext cx="2598058" cy="3505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870011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6" grpId="0" animBg="1"/>
      <p:bldP spid="25" grpId="0" animBg="1"/>
      <p:bldP spid="2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16D0C48-8262-2E42-A7D6-282B05BFEAA0}"/>
              </a:ext>
            </a:extLst>
          </p:cNvPr>
          <p:cNvSpPr/>
          <p:nvPr/>
        </p:nvSpPr>
        <p:spPr>
          <a:xfrm>
            <a:off x="-4012" y="353877"/>
            <a:ext cx="121919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200" dirty="0"/>
              <a:t>In the case of COVID-19, what does genomics enable?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10BDC96-834B-B046-8F38-91F64247A59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09800" y="938652"/>
            <a:ext cx="7037796" cy="464900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1236876-17F1-A946-A5F8-11C152FEA6F3}"/>
              </a:ext>
            </a:extLst>
          </p:cNvPr>
          <p:cNvSpPr txBox="1"/>
          <p:nvPr/>
        </p:nvSpPr>
        <p:spPr>
          <a:xfrm>
            <a:off x="3112845" y="5439489"/>
            <a:ext cx="55692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/>
              <a:t>Image from </a:t>
            </a:r>
            <a:r>
              <a:rPr lang="en-US" sz="1000" i="1" dirty="0" err="1"/>
              <a:t>Alanagreh</a:t>
            </a:r>
            <a:r>
              <a:rPr lang="en-US" sz="1000" i="1" dirty="0"/>
              <a:t> et al, </a:t>
            </a:r>
            <a:r>
              <a:rPr lang="en-GB" sz="1000" i="1" dirty="0"/>
              <a:t>Pathogens </a:t>
            </a:r>
            <a:r>
              <a:rPr lang="en-GB" sz="1000" b="1" i="1" dirty="0"/>
              <a:t>2020</a:t>
            </a:r>
            <a:r>
              <a:rPr lang="en-GB" sz="1000" i="1" dirty="0"/>
              <a:t>, ; </a:t>
            </a:r>
            <a:r>
              <a:rPr lang="en-GB" sz="1000" b="1" i="1" dirty="0">
                <a:hlinkClick r:id="rId3"/>
              </a:rPr>
              <a:t>https://doi.org/10.3390/pathogens9050331</a:t>
            </a:r>
            <a:endParaRPr lang="en-US" sz="1000" i="1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3D95935-C0B5-5E4D-89CA-1CF4724A83AE}"/>
              </a:ext>
            </a:extLst>
          </p:cNvPr>
          <p:cNvCxnSpPr>
            <a:cxnSpLocks/>
            <a:stCxn id="9" idx="1"/>
          </p:cNvCxnSpPr>
          <p:nvPr/>
        </p:nvCxnSpPr>
        <p:spPr bwMode="auto">
          <a:xfrm flipH="1">
            <a:off x="7581899" y="2444173"/>
            <a:ext cx="2603508" cy="827807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3EE4A909-D9E2-0E49-81A3-258926E0D997}"/>
              </a:ext>
            </a:extLst>
          </p:cNvPr>
          <p:cNvSpPr txBox="1"/>
          <p:nvPr/>
        </p:nvSpPr>
        <p:spPr>
          <a:xfrm>
            <a:off x="10185407" y="1705509"/>
            <a:ext cx="1752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Study individual parts that make up the virus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0AA3BA7-E833-E145-9F07-DB0F45B98BFC}"/>
              </a:ext>
            </a:extLst>
          </p:cNvPr>
          <p:cNvCxnSpPr>
            <a:cxnSpLocks/>
          </p:cNvCxnSpPr>
          <p:nvPr/>
        </p:nvCxnSpPr>
        <p:spPr bwMode="auto">
          <a:xfrm flipV="1">
            <a:off x="2022320" y="1410034"/>
            <a:ext cx="2657289" cy="990604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2CD31CF7-8D31-2641-8E88-49C755856A9D}"/>
              </a:ext>
            </a:extLst>
          </p:cNvPr>
          <p:cNvSpPr txBox="1"/>
          <p:nvPr/>
        </p:nvSpPr>
        <p:spPr>
          <a:xfrm>
            <a:off x="457200" y="1742196"/>
            <a:ext cx="1752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Study the evolution of the whole virus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228CCDF-9CDC-E449-A60D-D50AC172AD1E}"/>
              </a:ext>
            </a:extLst>
          </p:cNvPr>
          <p:cNvCxnSpPr>
            <a:cxnSpLocks/>
            <a:stCxn id="9" idx="1"/>
          </p:cNvCxnSpPr>
          <p:nvPr/>
        </p:nvCxnSpPr>
        <p:spPr bwMode="auto">
          <a:xfrm flipH="1" flipV="1">
            <a:off x="3593655" y="2010787"/>
            <a:ext cx="6591752" cy="433386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7307608-2E05-D449-BBDC-30A4731964B7}"/>
              </a:ext>
            </a:extLst>
          </p:cNvPr>
          <p:cNvCxnSpPr>
            <a:cxnSpLocks/>
            <a:stCxn id="9" idx="1"/>
          </p:cNvCxnSpPr>
          <p:nvPr/>
        </p:nvCxnSpPr>
        <p:spPr bwMode="auto">
          <a:xfrm flipH="1">
            <a:off x="6244729" y="2444173"/>
            <a:ext cx="3940678" cy="162812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5F8CA32D-F07A-A742-9B11-C2777EA87BC4}"/>
              </a:ext>
            </a:extLst>
          </p:cNvPr>
          <p:cNvSpPr/>
          <p:nvPr/>
        </p:nvSpPr>
        <p:spPr bwMode="auto">
          <a:xfrm>
            <a:off x="5029200" y="6002531"/>
            <a:ext cx="1828799" cy="73099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CEF173BA-2A09-BD4E-9DBA-985C00966D1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05800" y="6044626"/>
            <a:ext cx="685800" cy="660115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A3A660F0-E448-7A4B-9F0F-AA6BF9431C1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5985" y="6028659"/>
            <a:ext cx="1211829" cy="706633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905B679E-8358-2247-9DCB-46098B4F1DC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59446" y="6002411"/>
            <a:ext cx="1798553" cy="731119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0D5A542D-4F80-7D40-B4AB-146D3293976F}"/>
              </a:ext>
            </a:extLst>
          </p:cNvPr>
          <p:cNvSpPr txBox="1"/>
          <p:nvPr/>
        </p:nvSpPr>
        <p:spPr>
          <a:xfrm>
            <a:off x="457200" y="4101710"/>
            <a:ext cx="1752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Study changes over time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04F9B501-6292-C744-9FA1-CB7EF4348E47}"/>
              </a:ext>
            </a:extLst>
          </p:cNvPr>
          <p:cNvCxnSpPr>
            <a:cxnSpLocks/>
            <a:stCxn id="29" idx="3"/>
          </p:cNvCxnSpPr>
          <p:nvPr/>
        </p:nvCxnSpPr>
        <p:spPr bwMode="auto">
          <a:xfrm flipV="1">
            <a:off x="2209800" y="3977503"/>
            <a:ext cx="1981200" cy="585872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36" name="Picture 35" descr="A close up of a map&#10;&#10;Description automatically generated">
            <a:extLst>
              <a:ext uri="{FF2B5EF4-FFF2-40B4-BE49-F238E27FC236}">
                <a16:creationId xmlns:a16="http://schemas.microsoft.com/office/drawing/2014/main" id="{AA21FA46-5C4A-EE47-9E9F-70F2915D8467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8811" y="3543729"/>
            <a:ext cx="4740237" cy="1904725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C9F185AC-D824-2646-8C8A-6A8B36A16EA1}"/>
              </a:ext>
            </a:extLst>
          </p:cNvPr>
          <p:cNvSpPr txBox="1"/>
          <p:nvPr/>
        </p:nvSpPr>
        <p:spPr>
          <a:xfrm>
            <a:off x="10185407" y="3711764"/>
            <a:ext cx="17526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Study the spread of the virus in time and space</a:t>
            </a:r>
          </a:p>
          <a:p>
            <a:r>
              <a:rPr lang="en-US" dirty="0"/>
              <a:t>(see data at </a:t>
            </a:r>
            <a:r>
              <a:rPr lang="en-GB" dirty="0">
                <a:hlinkClick r:id="rId8"/>
              </a:rPr>
              <a:t>https://nextstrain.org/</a:t>
            </a:r>
            <a:r>
              <a:rPr lang="en-GB" dirty="0"/>
              <a:t>)</a:t>
            </a:r>
            <a:endParaRPr lang="en-US" dirty="0"/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54251977-51E6-5B4B-BDA7-2E704E0E2E55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8001002" y="4702171"/>
            <a:ext cx="2055526" cy="317594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51367409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29" grpId="0"/>
      <p:bldP spid="3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DC5789E-EEDD-1F45-BC7A-C399D0A043F6}"/>
              </a:ext>
            </a:extLst>
          </p:cNvPr>
          <p:cNvSpPr/>
          <p:nvPr/>
        </p:nvSpPr>
        <p:spPr>
          <a:xfrm>
            <a:off x="-4013" y="381892"/>
            <a:ext cx="121919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200" dirty="0"/>
              <a:t>What are we doing here?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20B7E68-F06B-0743-9B1C-6A8F36A1D1A0}"/>
              </a:ext>
            </a:extLst>
          </p:cNvPr>
          <p:cNvSpPr txBox="1"/>
          <p:nvPr/>
        </p:nvSpPr>
        <p:spPr>
          <a:xfrm>
            <a:off x="5776489" y="1802557"/>
            <a:ext cx="2473049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Supporting outbreak analysis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160FF3C-A7FE-C74E-82E0-D36B52A3108F}"/>
              </a:ext>
            </a:extLst>
          </p:cNvPr>
          <p:cNvSpPr txBox="1"/>
          <p:nvPr/>
        </p:nvSpPr>
        <p:spPr>
          <a:xfrm>
            <a:off x="6091987" y="1028642"/>
            <a:ext cx="5133651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Then we are: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44C9A23-A5F7-D94F-853E-73E5D51FAC0B}"/>
              </a:ext>
            </a:extLst>
          </p:cNvPr>
          <p:cNvSpPr/>
          <p:nvPr/>
        </p:nvSpPr>
        <p:spPr bwMode="auto">
          <a:xfrm>
            <a:off x="5029200" y="6002531"/>
            <a:ext cx="1828799" cy="73099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55855BF-F54F-D743-870A-2B5259B11F4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05800" y="6044626"/>
            <a:ext cx="685800" cy="66011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9722AC9-5E71-894B-9D67-8DA5DF51FF4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5985" y="6028659"/>
            <a:ext cx="1211829" cy="70663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021722E-9B44-644B-AF6F-E525257510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59446" y="6002411"/>
            <a:ext cx="1798553" cy="731119"/>
          </a:xfrm>
          <a:prstGeom prst="rect">
            <a:avLst/>
          </a:prstGeom>
        </p:spPr>
      </p:pic>
      <p:pic>
        <p:nvPicPr>
          <p:cNvPr id="28" name="image4.png">
            <a:extLst>
              <a:ext uri="{FF2B5EF4-FFF2-40B4-BE49-F238E27FC236}">
                <a16:creationId xmlns:a16="http://schemas.microsoft.com/office/drawing/2014/main" id="{7EB9BEBA-8C3A-274F-B165-612160014343}"/>
              </a:ext>
            </a:extLst>
          </p:cNvPr>
          <p:cNvPicPr/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123"/>
          <a:stretch/>
        </p:blipFill>
        <p:spPr>
          <a:xfrm>
            <a:off x="224900" y="924445"/>
            <a:ext cx="4806639" cy="5092174"/>
          </a:xfrm>
          <a:prstGeom prst="rect">
            <a:avLst/>
          </a:prstGeom>
          <a:ln/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FDB6743-C339-104D-A3F4-747A7FFFAA71}"/>
              </a:ext>
            </a:extLst>
          </p:cNvPr>
          <p:cNvSpPr txBox="1"/>
          <p:nvPr/>
        </p:nvSpPr>
        <p:spPr>
          <a:xfrm>
            <a:off x="533400" y="1156226"/>
            <a:ext cx="3717760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Sequencing every available Welsh COVID-19 case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81994E38-4D6F-704D-BF5D-3B40BE5B581D}"/>
              </a:ext>
            </a:extLst>
          </p:cNvPr>
          <p:cNvCxnSpPr>
            <a:stCxn id="4" idx="2"/>
          </p:cNvCxnSpPr>
          <p:nvPr/>
        </p:nvCxnSpPr>
        <p:spPr bwMode="auto">
          <a:xfrm>
            <a:off x="2392280" y="1802557"/>
            <a:ext cx="1493920" cy="131300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CA41DDAD-C8E1-7142-A3C9-1C0D0E42AA68}"/>
              </a:ext>
            </a:extLst>
          </p:cNvPr>
          <p:cNvSpPr txBox="1"/>
          <p:nvPr/>
        </p:nvSpPr>
        <p:spPr>
          <a:xfrm>
            <a:off x="8057037" y="5157005"/>
            <a:ext cx="3962400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Tracking the spread and entry of the virus in Wales and the UK</a:t>
            </a:r>
          </a:p>
        </p:txBody>
      </p:sp>
      <p:pic>
        <p:nvPicPr>
          <p:cNvPr id="31" name="image1.png">
            <a:extLst>
              <a:ext uri="{FF2B5EF4-FFF2-40B4-BE49-F238E27FC236}">
                <a16:creationId xmlns:a16="http://schemas.microsoft.com/office/drawing/2014/main" id="{FA924AE5-45D6-2E4D-80D5-983536ECB65C}"/>
              </a:ext>
            </a:extLst>
          </p:cNvPr>
          <p:cNvPicPr/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12817" y="3357957"/>
            <a:ext cx="1894446" cy="2483479"/>
          </a:xfrm>
          <a:prstGeom prst="rect">
            <a:avLst/>
          </a:prstGeom>
          <a:ln/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F4F8977F-6D38-8D44-B49D-124DB86AE1DF}"/>
              </a:ext>
            </a:extLst>
          </p:cNvPr>
          <p:cNvSpPr txBox="1"/>
          <p:nvPr/>
        </p:nvSpPr>
        <p:spPr>
          <a:xfrm>
            <a:off x="5423515" y="3342845"/>
            <a:ext cx="2473049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Looking for important virus changes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34DE2FE6-6116-494A-ADFB-C864FF269BE2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43914" y="2978755"/>
            <a:ext cx="3623186" cy="2173912"/>
          </a:xfrm>
          <a:prstGeom prst="rect">
            <a:avLst/>
          </a:prstGeom>
        </p:spPr>
      </p:pic>
      <p:pic>
        <p:nvPicPr>
          <p:cNvPr id="34" name="Picture 33" descr="A screenshot of a computer&#10;&#10;Description automatically generated">
            <a:extLst>
              <a:ext uri="{FF2B5EF4-FFF2-40B4-BE49-F238E27FC236}">
                <a16:creationId xmlns:a16="http://schemas.microsoft.com/office/drawing/2014/main" id="{FFC49306-3382-C74C-81DC-A53E0670D81F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72489" y="1582135"/>
            <a:ext cx="2029337" cy="1101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57418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4" grpId="0" animBg="1"/>
      <p:bldP spid="30" grpId="0" animBg="1"/>
      <p:bldP spid="2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A screenshot of a computer&#10;&#10;Description automatically generated">
            <a:extLst>
              <a:ext uri="{FF2B5EF4-FFF2-40B4-BE49-F238E27FC236}">
                <a16:creationId xmlns:a16="http://schemas.microsoft.com/office/drawing/2014/main" id="{59B26DB3-5F83-6044-B770-D8F044AF4D2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075038"/>
            <a:ext cx="12192000" cy="5782962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ADC5789E-EEDD-1F45-BC7A-C399D0A043F6}"/>
              </a:ext>
            </a:extLst>
          </p:cNvPr>
          <p:cNvSpPr/>
          <p:nvPr/>
        </p:nvSpPr>
        <p:spPr>
          <a:xfrm>
            <a:off x="-137278" y="-71029"/>
            <a:ext cx="1219199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200" dirty="0"/>
              <a:t>We have built an analysis and reporting system from scratch</a:t>
            </a:r>
          </a:p>
        </p:txBody>
      </p:sp>
      <p:pic>
        <p:nvPicPr>
          <p:cNvPr id="7" name="Picture 6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55445DDC-79A2-D747-8726-DFA0899DE8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2856" y="2822702"/>
            <a:ext cx="5257800" cy="2984500"/>
          </a:xfrm>
          <a:prstGeom prst="rect">
            <a:avLst/>
          </a:prstGeom>
        </p:spPr>
      </p:pic>
      <p:pic>
        <p:nvPicPr>
          <p:cNvPr id="10" name="Picture 9" descr="A screenshot of a cell phone&#10;&#10;Description automatically generated">
            <a:extLst>
              <a:ext uri="{FF2B5EF4-FFF2-40B4-BE49-F238E27FC236}">
                <a16:creationId xmlns:a16="http://schemas.microsoft.com/office/drawing/2014/main" id="{8EE8F6D3-A707-7B44-9893-EF488D88F56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4831" y="1052765"/>
            <a:ext cx="6091987" cy="1676785"/>
          </a:xfrm>
          <a:prstGeom prst="rect">
            <a:avLst/>
          </a:prstGeom>
        </p:spPr>
      </p:pic>
      <p:pic>
        <p:nvPicPr>
          <p:cNvPr id="13" name="Picture 12" descr="A screenshot of a cell phone&#10;&#10;Description automatically generated">
            <a:extLst>
              <a:ext uri="{FF2B5EF4-FFF2-40B4-BE49-F238E27FC236}">
                <a16:creationId xmlns:a16="http://schemas.microsoft.com/office/drawing/2014/main" id="{D6B1F8A0-9D4D-A945-A7BA-D38DC21FB6E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57765" y="1387005"/>
            <a:ext cx="2752725" cy="3886200"/>
          </a:xfrm>
          <a:prstGeom prst="rect">
            <a:avLst/>
          </a:prstGeom>
        </p:spPr>
      </p:pic>
      <p:pic>
        <p:nvPicPr>
          <p:cNvPr id="5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FB4ABFCC-4819-2849-84F5-973DECD40FB5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3000" y="1006189"/>
            <a:ext cx="4495800" cy="4647832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2B12AD6F-E537-4341-8044-1BFD0B948912}"/>
              </a:ext>
            </a:extLst>
          </p:cNvPr>
          <p:cNvSpPr txBox="1"/>
          <p:nvPr/>
        </p:nvSpPr>
        <p:spPr>
          <a:xfrm>
            <a:off x="1142999" y="2237739"/>
            <a:ext cx="9601200" cy="23083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Important to note that these have been built so we can apply them to other genomics activities, to further benefit our patients</a:t>
            </a:r>
          </a:p>
        </p:txBody>
      </p:sp>
    </p:spTree>
    <p:extLst>
      <p:ext uri="{BB962C8B-B14F-4D97-AF65-F5344CB8AC3E}">
        <p14:creationId xmlns:p14="http://schemas.microsoft.com/office/powerpoint/2010/main" val="130594273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DC5789E-EEDD-1F45-BC7A-C399D0A043F6}"/>
              </a:ext>
            </a:extLst>
          </p:cNvPr>
          <p:cNvSpPr/>
          <p:nvPr/>
        </p:nvSpPr>
        <p:spPr>
          <a:xfrm>
            <a:off x="-4012" y="353877"/>
            <a:ext cx="121919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200" dirty="0"/>
              <a:t>Our analysis is being used at many levels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160FF3C-A7FE-C74E-82E0-D36B52A3108F}"/>
              </a:ext>
            </a:extLst>
          </p:cNvPr>
          <p:cNvSpPr txBox="1"/>
          <p:nvPr/>
        </p:nvSpPr>
        <p:spPr>
          <a:xfrm>
            <a:off x="111568" y="1581974"/>
            <a:ext cx="3314700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Our data is shared with colleagues in the NHS at a local level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44C9A23-A5F7-D94F-853E-73E5D51FAC0B}"/>
              </a:ext>
            </a:extLst>
          </p:cNvPr>
          <p:cNvSpPr/>
          <p:nvPr/>
        </p:nvSpPr>
        <p:spPr bwMode="auto">
          <a:xfrm>
            <a:off x="5029200" y="6002531"/>
            <a:ext cx="1828799" cy="73099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55855BF-F54F-D743-870A-2B5259B11F4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05800" y="6044626"/>
            <a:ext cx="685800" cy="66011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9722AC9-5E71-894B-9D67-8DA5DF51FF4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5985" y="6028659"/>
            <a:ext cx="1211829" cy="70663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021722E-9B44-644B-AF6F-E525257510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59446" y="6002411"/>
            <a:ext cx="1798553" cy="731119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F4F8977F-6D38-8D44-B49D-124DB86AE1DF}"/>
              </a:ext>
            </a:extLst>
          </p:cNvPr>
          <p:cNvSpPr txBox="1"/>
          <p:nvPr/>
        </p:nvSpPr>
        <p:spPr>
          <a:xfrm>
            <a:off x="6553201" y="1009361"/>
            <a:ext cx="2756416" cy="14773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Our data and analysis go to government (SAGE and TAC in Wales) to help guide policy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8FB9094-40B8-9D4F-8B77-8E1D7902BEE7}"/>
              </a:ext>
            </a:extLst>
          </p:cNvPr>
          <p:cNvSpPr txBox="1"/>
          <p:nvPr/>
        </p:nvSpPr>
        <p:spPr>
          <a:xfrm>
            <a:off x="3686756" y="4507559"/>
            <a:ext cx="2789501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We work within PHW at a national level to support pandemic response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B2762D1-8A30-6840-8669-B43278A5A7DC}"/>
              </a:ext>
            </a:extLst>
          </p:cNvPr>
          <p:cNvSpPr txBox="1"/>
          <p:nvPr/>
        </p:nvSpPr>
        <p:spPr>
          <a:xfrm>
            <a:off x="9578808" y="4507559"/>
            <a:ext cx="2473049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We publish our data and analyses to support global pandemic response</a:t>
            </a:r>
          </a:p>
        </p:txBody>
      </p:sp>
      <p:pic>
        <p:nvPicPr>
          <p:cNvPr id="21" name="Picture 20" descr="A screenshot of a computer&#10;&#10;Description automatically generated">
            <a:extLst>
              <a:ext uri="{FF2B5EF4-FFF2-40B4-BE49-F238E27FC236}">
                <a16:creationId xmlns:a16="http://schemas.microsoft.com/office/drawing/2014/main" id="{D2B2184A-C719-E14D-A750-70E0CDF41A6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0356" y="2661474"/>
            <a:ext cx="3124200" cy="16764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3F404682-1C6F-3341-A06C-D4E3E3983E5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6757" y="1290205"/>
            <a:ext cx="2756416" cy="3152943"/>
          </a:xfrm>
          <a:prstGeom prst="rect">
            <a:avLst/>
          </a:prstGeom>
        </p:spPr>
      </p:pic>
      <p:pic>
        <p:nvPicPr>
          <p:cNvPr id="9" name="Picture 8" descr="A screenshot of a cell phone&#10;&#10;Description automatically generated">
            <a:extLst>
              <a:ext uri="{FF2B5EF4-FFF2-40B4-BE49-F238E27FC236}">
                <a16:creationId xmlns:a16="http://schemas.microsoft.com/office/drawing/2014/main" id="{01C67B37-09E6-2646-8F14-A1F605901157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2933" y="2666415"/>
            <a:ext cx="2610197" cy="1896670"/>
          </a:xfrm>
          <a:prstGeom prst="rect">
            <a:avLst/>
          </a:prstGeom>
        </p:spPr>
      </p:pic>
      <p:pic>
        <p:nvPicPr>
          <p:cNvPr id="11" name="Picture 10" descr="A screenshot of a cell phone&#10;&#10;Description automatically generated">
            <a:extLst>
              <a:ext uri="{FF2B5EF4-FFF2-40B4-BE49-F238E27FC236}">
                <a16:creationId xmlns:a16="http://schemas.microsoft.com/office/drawing/2014/main" id="{57D47F9A-4649-E044-B704-B9F7EACB639E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60227" y="2188702"/>
            <a:ext cx="2591630" cy="2178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156357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9" grpId="0" animBg="1"/>
      <p:bldP spid="19" grpId="0" animBg="1"/>
      <p:bldP spid="20" grpId="0" animBg="1"/>
    </p:bldLst>
  </p:timing>
</p:sld>
</file>

<file path=ppt/theme/theme1.xml><?xml version="1.0" encoding="utf-8"?>
<a:theme xmlns:a="http://schemas.openxmlformats.org/drawingml/2006/main" name="Public%20Health%20Wales%20PP%20Presentation%202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8CC63F"/>
      </a:accent2>
      <a:accent3>
        <a:srgbClr val="FFFFFF"/>
      </a:accent3>
      <a:accent4>
        <a:srgbClr val="000000"/>
      </a:accent4>
      <a:accent5>
        <a:srgbClr val="DAEDEF"/>
      </a:accent5>
      <a:accent6>
        <a:srgbClr val="7EB338"/>
      </a:accent6>
      <a:hlink>
        <a:srgbClr val="ED1C24"/>
      </a:hlink>
      <a:folHlink>
        <a:srgbClr val="000000"/>
      </a:folHlink>
    </a:clrScheme>
    <a:fontScheme name="Blank Presentation">
      <a:majorFont>
        <a:latin typeface="Verdana Bold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ppt66C.tmp</Template>
  <TotalTime>21157</TotalTime>
  <Words>739</Words>
  <Application>Microsoft Office PowerPoint</Application>
  <PresentationFormat>Widescreen</PresentationFormat>
  <Paragraphs>112</Paragraphs>
  <Slides>12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ＭＳ Ｐゴシック</vt:lpstr>
      <vt:lpstr>Arial</vt:lpstr>
      <vt:lpstr>Calibri</vt:lpstr>
      <vt:lpstr>Symbol</vt:lpstr>
      <vt:lpstr>Times New Roman</vt:lpstr>
      <vt:lpstr>Verdana</vt:lpstr>
      <vt:lpstr>Verdana Bold</vt:lpstr>
      <vt:lpstr>Public%20Health%20Wales%20PP%20Presentation%202</vt:lpstr>
      <vt:lpstr>Dr Tom Connor Bioinformatics Lead Public Health Wales,  Reader, Cardiff University Lead Welsh COG-UK Sequencing Hub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Helen Bushell (Public Health Wales - No. 2 Capital Quarter)</cp:lastModifiedBy>
  <cp:revision>262</cp:revision>
  <dcterms:created xsi:type="dcterms:W3CDTF">2016-12-04T19:43:44Z</dcterms:created>
  <dcterms:modified xsi:type="dcterms:W3CDTF">2020-06-24T16:07:28Z</dcterms:modified>
</cp:coreProperties>
</file>