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84" r:id="rId2"/>
    <p:sldId id="291" r:id="rId3"/>
    <p:sldId id="295" r:id="rId4"/>
    <p:sldId id="296" r:id="rId5"/>
    <p:sldId id="312" r:id="rId6"/>
    <p:sldId id="313" r:id="rId7"/>
    <p:sldId id="314" r:id="rId8"/>
    <p:sldId id="315" r:id="rId9"/>
    <p:sldId id="316" r:id="rId10"/>
    <p:sldId id="317" r:id="rId11"/>
    <p:sldId id="318" r:id="rId12"/>
    <p:sldId id="319" r:id="rId13"/>
    <p:sldId id="320" r:id="rId14"/>
    <p:sldId id="321" r:id="rId15"/>
    <p:sldId id="322" r:id="rId16"/>
    <p:sldId id="323" r:id="rId17"/>
    <p:sldId id="277" r:id="rId18"/>
    <p:sldId id="282" r:id="rId19"/>
    <p:sldId id="283" r:id="rId20"/>
    <p:sldId id="297" r:id="rId21"/>
    <p:sldId id="294" r:id="rId22"/>
    <p:sldId id="307" r:id="rId23"/>
    <p:sldId id="308" r:id="rId24"/>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oan Francis" initials="IF" lastIdx="2" clrIdx="0">
    <p:extLst>
      <p:ext uri="{19B8F6BF-5375-455C-9EA6-DF929625EA0E}">
        <p15:presenceInfo xmlns:p15="http://schemas.microsoft.com/office/powerpoint/2012/main" userId="S-1-5-21-978635462-3828570294-627434887-26169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4F82"/>
    <a:srgbClr val="EAEAEA"/>
    <a:srgbClr val="E03882"/>
    <a:srgbClr val="9B9B9B"/>
    <a:srgbClr val="4FB9AB"/>
    <a:srgbClr val="28B8CE"/>
    <a:srgbClr val="F9C402"/>
    <a:srgbClr val="F8C4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12" autoAdjust="0"/>
    <p:restoredTop sz="94343" autoAdjust="0"/>
  </p:normalViewPr>
  <p:slideViewPr>
    <p:cSldViewPr snapToGrid="0" snapToObjects="1" showGuides="1">
      <p:cViewPr varScale="1">
        <p:scale>
          <a:sx n="73" d="100"/>
          <a:sy n="73" d="100"/>
        </p:scale>
        <p:origin x="888" y="7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6/24/2020</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904033A-9BE4-C148-A588-EF9D888CAC46}" type="datetimeFigureOut">
              <a:rPr lang="en-US" smtClean="0"/>
              <a:t>6/24/2020</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B721FB3-2FB1-D246-9430-EC4C2EC16AD8}" type="slidenum">
              <a:rPr lang="en-US" smtClean="0"/>
              <a:t>‹#›</a:t>
            </a:fld>
            <a:endParaRPr lang="en-US"/>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a:t>
            </a:r>
            <a:endParaRPr lang="en-US" dirty="0"/>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Tree>
    <p:extLst>
      <p:ext uri="{BB962C8B-B14F-4D97-AF65-F5344CB8AC3E}">
        <p14:creationId xmlns:p14="http://schemas.microsoft.com/office/powerpoint/2010/main" val="1834730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2 Column Comparison Slide Heading</a:t>
            </a:r>
            <a:endParaRPr lang="en-US" dirty="0"/>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657554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2 Column Comparison Slide Heading</a:t>
            </a:r>
            <a:endParaRPr lang="en-US" dirty="0"/>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smtClean="0"/>
              <a:t>6 Icons &amp; Text Slide Heading</a:t>
            </a:r>
            <a:endParaRPr lang="en-US" dirty="0"/>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smtClean="0"/>
              <a:t>6 Icons &amp; Text Slide Heading</a:t>
            </a:r>
            <a:endParaRPr lang="en-US" dirty="0"/>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3 Column Text &amp; Image Slide Heading</a:t>
            </a:r>
            <a:endParaRPr lang="en-US" dirty="0"/>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smtClean="0"/>
              <a:t>Split Image Slide Heading</a:t>
            </a:r>
            <a:endParaRPr lang="en-US" dirty="0"/>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3" name="Straight Connector 12"/>
          <p:cNvCxnSpPr/>
          <p:nvPr userDrawn="1"/>
        </p:nvCxnSpPr>
        <p:spPr>
          <a:xfrm>
            <a:off x="6818244"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smtClean="0"/>
              <a:t>Split Image Slide Heading</a:t>
            </a:r>
            <a:endParaRPr lang="en-US" dirty="0"/>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 </a:t>
            </a:r>
            <a:br>
              <a:rPr lang="en-US" dirty="0" smtClean="0"/>
            </a:br>
            <a:r>
              <a:rPr lang="en-US" dirty="0" smtClean="0"/>
              <a:t>Two Lines Template</a:t>
            </a:r>
            <a:endParaRPr lang="en-US" dirty="0"/>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Chapter/Slide Title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Icon Chapter Slide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smtClean="0">
                <a:solidFill>
                  <a:schemeClr val="bg1"/>
                </a:solidFill>
                <a:latin typeface="Ubuntu" charset="0"/>
                <a:ea typeface="Ubuntu" charset="0"/>
                <a:cs typeface="Ubuntu" charset="0"/>
              </a:rPr>
              <a:t>Thank</a:t>
            </a:r>
            <a:r>
              <a:rPr lang="en-US" sz="4400" b="1" i="0" baseline="0" dirty="0" smtClean="0">
                <a:solidFill>
                  <a:schemeClr val="bg1"/>
                </a:solidFill>
                <a:latin typeface="Ubuntu" charset="0"/>
                <a:ea typeface="Ubuntu" charset="0"/>
                <a:cs typeface="Ubuntu" charset="0"/>
              </a:rPr>
              <a:t> you for listening.</a:t>
            </a:r>
          </a:p>
          <a:p>
            <a:pPr algn="ctr"/>
            <a:r>
              <a:rPr lang="en-US" sz="4400" b="1" i="0" baseline="0" dirty="0" smtClean="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26389" y="1769165"/>
            <a:ext cx="1717886" cy="1409284"/>
          </a:xfrm>
          <a:prstGeom prst="rect">
            <a:avLst/>
          </a:prstGeom>
        </p:spPr>
      </p:pic>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smtClean="0"/>
              <a:t>Click the icon to start building your chart</a:t>
            </a:r>
            <a:endParaRPr lang="en-US" dirty="0"/>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Chart Slide Heading</a:t>
            </a:r>
            <a:endParaRPr lang="en-US" dirty="0"/>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1 Column Text Slide Heading</a:t>
            </a:r>
            <a:endParaRPr lang="en-US" dirty="0"/>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1182999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1 Column Text Slide Heading</a:t>
            </a:r>
            <a:endParaRPr lang="en-US" dirty="0"/>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2 Column Text Slide Heading</a:t>
            </a:r>
            <a:endParaRPr lang="en-US" dirty="0"/>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2 Column Text Slide Heading</a:t>
            </a:r>
            <a:endParaRPr lang="en-US" dirty="0"/>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Text Slide Heading</a:t>
            </a:r>
            <a:endParaRPr lang="en-US" dirty="0"/>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Pull Out Slide Heading</a:t>
            </a:r>
            <a:endParaRPr lang="en-US" dirty="0"/>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Text &amp; Image Slide Heading</a:t>
            </a:r>
            <a:endParaRPr lang="en-US" dirty="0"/>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358006"/>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0" r:id="rId3"/>
    <p:sldLayoutId id="2147483666" r:id="rId4"/>
    <p:sldLayoutId id="2147483651" r:id="rId5"/>
    <p:sldLayoutId id="2147483667" r:id="rId6"/>
    <p:sldLayoutId id="2147483652" r:id="rId7"/>
    <p:sldLayoutId id="2147483665" r:id="rId8"/>
    <p:sldLayoutId id="2147483654" r:id="rId9"/>
    <p:sldLayoutId id="2147483656" r:id="rId10"/>
    <p:sldLayoutId id="2147483663" r:id="rId11"/>
    <p:sldLayoutId id="2147483660" r:id="rId12"/>
    <p:sldLayoutId id="2147483664" r:id="rId13"/>
    <p:sldLayoutId id="2147483670" r:id="rId14"/>
    <p:sldLayoutId id="2147483671" r:id="rId15"/>
    <p:sldLayoutId id="2147483657" r:id="rId16"/>
    <p:sldLayoutId id="2147483653" r:id="rId17"/>
    <p:sldLayoutId id="2147483668" r:id="rId18"/>
    <p:sldLayoutId id="2147483669" r:id="rId19"/>
    <p:sldLayoutId id="2147483658" r:id="rId20"/>
    <p:sldLayoutId id="2147483655" r:id="rId21"/>
    <p:sldLayoutId id="2147483662" r:id="rId22"/>
    <p:sldLayoutId id="2147483673" r:id="rId23"/>
    <p:sldLayoutId id="2147483659" r:id="rId2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11.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12.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slide" Target="slide9.xml"/></Relationships>
</file>

<file path=ppt/slides/_rels/slide12.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13.xml"/><Relationship Id="rId1" Type="http://schemas.openxmlformats.org/officeDocument/2006/relationships/slideLayout" Target="../slideLayouts/slideLayout3.xml"/><Relationship Id="rId5" Type="http://schemas.openxmlformats.org/officeDocument/2006/relationships/image" Target="../media/image15.emf"/><Relationship Id="rId4" Type="http://schemas.openxmlformats.org/officeDocument/2006/relationships/slide" Target="slide9.xml"/></Relationships>
</file>

<file path=ppt/slides/_rels/slide13.xml.rels><?xml version="1.0" encoding="UTF-8" standalone="yes"?>
<Relationships xmlns="http://schemas.openxmlformats.org/package/2006/relationships"><Relationship Id="rId3" Type="http://schemas.openxmlformats.org/officeDocument/2006/relationships/slide" Target="slide14.xml"/><Relationship Id="rId7" Type="http://schemas.openxmlformats.org/officeDocument/2006/relationships/image" Target="../media/image16.emf"/><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slide" Target="slide9.xml"/><Relationship Id="rId4" Type="http://schemas.openxmlformats.org/officeDocument/2006/relationships/slide" Target="slide12.xml"/></Relationships>
</file>

<file path=ppt/slides/_rels/slide1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15.xml"/><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slide" Target="slide9.xml"/></Relationships>
</file>

<file path=ppt/slides/_rels/slide15.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image" Target="../media/image18.png"/><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slide" Target="slide9.xml"/><Relationship Id="rId4" Type="http://schemas.openxmlformats.org/officeDocument/2006/relationships/slide" Target="slide14.xml"/></Relationships>
</file>

<file path=ppt/slides/_rels/slide16.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17.xml"/><Relationship Id="rId1" Type="http://schemas.openxmlformats.org/officeDocument/2006/relationships/slideLayout" Target="../slideLayouts/slideLayout3.xml"/><Relationship Id="rId4" Type="http://schemas.openxmlformats.org/officeDocument/2006/relationships/slide" Target="slide9.xml"/></Relationships>
</file>

<file path=ppt/slides/_rels/slide17.xml.rels><?xml version="1.0" encoding="UTF-8" standalone="yes"?>
<Relationships xmlns="http://schemas.openxmlformats.org/package/2006/relationships"><Relationship Id="rId3" Type="http://schemas.openxmlformats.org/officeDocument/2006/relationships/hyperlink" Target="https://phw-tableau.cymru.nhs.uk/#/site/CorporateAnalyticsPreProduction/views/COVID-19StaffAbsenceDashboard/COVID-19SicknessAbsence?:iid=1" TargetMode="External"/><Relationship Id="rId7"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 Id="rId6" Type="http://schemas.openxmlformats.org/officeDocument/2006/relationships/slide" Target="slide2.xml"/><Relationship Id="rId5" Type="http://schemas.openxmlformats.org/officeDocument/2006/relationships/slide" Target="slide16.xml"/><Relationship Id="rId4" Type="http://schemas.openxmlformats.org/officeDocument/2006/relationships/slide" Target="slide18.xml"/></Relationships>
</file>

<file path=ppt/slides/_rels/slide18.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19.xml"/><Relationship Id="rId1" Type="http://schemas.openxmlformats.org/officeDocument/2006/relationships/slideLayout" Target="../slideLayouts/slideLayout3.xml"/><Relationship Id="rId5" Type="http://schemas.openxmlformats.org/officeDocument/2006/relationships/image" Target="../media/image22.png"/><Relationship Id="rId4" Type="http://schemas.openxmlformats.org/officeDocument/2006/relationships/slide" Target="slide2.xml"/></Relationships>
</file>

<file path=ppt/slides/_rels/slide1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slide" Target="slide18.xml"/><Relationship Id="rId7" Type="http://schemas.openxmlformats.org/officeDocument/2006/relationships/image" Target="../media/image23.png"/><Relationship Id="rId2" Type="http://schemas.openxmlformats.org/officeDocument/2006/relationships/slide" Target="slide20.xml"/><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slide" Target="slide17.xml"/><Relationship Id="rId4" Type="http://schemas.openxmlformats.org/officeDocument/2006/relationships/slide" Target="slide2.xml"/></Relationships>
</file>

<file path=ppt/slides/_rels/slide2.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20.xml"/><Relationship Id="rId1" Type="http://schemas.openxmlformats.org/officeDocument/2006/relationships/slideLayout" Target="../slideLayouts/slideLayout3.xml"/><Relationship Id="rId6" Type="http://schemas.openxmlformats.org/officeDocument/2006/relationships/slide" Target="slide17.xml"/><Relationship Id="rId5" Type="http://schemas.openxmlformats.org/officeDocument/2006/relationships/slide" Target="slide3.xml"/><Relationship Id="rId4" Type="http://schemas.openxmlformats.org/officeDocument/2006/relationships/slide" Target="slide12.xml"/></Relationships>
</file>

<file path=ppt/slides/_rels/slide20.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slide" Target="slide19.xml"/><Relationship Id="rId7" Type="http://schemas.openxmlformats.org/officeDocument/2006/relationships/image" Target="../media/image27.png"/><Relationship Id="rId2" Type="http://schemas.openxmlformats.org/officeDocument/2006/relationships/slide" Target="slide21.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emf"/><Relationship Id="rId4" Type="http://schemas.openxmlformats.org/officeDocument/2006/relationships/slide" Target="slide2.xml"/><Relationship Id="rId9"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22.xml"/><Relationship Id="rId1" Type="http://schemas.openxmlformats.org/officeDocument/2006/relationships/slideLayout" Target="../slideLayouts/slideLayout3.xml"/><Relationship Id="rId4" Type="http://schemas.openxmlformats.org/officeDocument/2006/relationships/slide" Target="slide2.xml"/></Relationships>
</file>

<file path=ppt/slides/_rels/slide22.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slide" Target="slide23.xml"/><Relationship Id="rId1" Type="http://schemas.openxmlformats.org/officeDocument/2006/relationships/slideLayout" Target="../slideLayouts/slideLayout3.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slide" Target="slide2.xml"/></Relationships>
</file>

<file path=ppt/slides/_rels/slide2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2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image" Target="../media/image5.png"/><Relationship Id="rId2" Type="http://schemas.openxmlformats.org/officeDocument/2006/relationships/hyperlink" Target="https://public.tableau.com/profile/public.health.wales.health.protection#!/vizhome/RapidCOVID-19virology-Public/Headlinesummary" TargetMode="Externa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slide" Target="slide2.xm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5.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hyperlink" Target="https://public.tableau.com/profile/public.health.wales.health.protection#!/vizhome/RapidCOVID-19virology-Public/Headlinesummary" TargetMode="External"/><Relationship Id="rId4" Type="http://schemas.openxmlformats.org/officeDocument/2006/relationships/slide" Target="slide2.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6.xml"/><Relationship Id="rId1" Type="http://schemas.openxmlformats.org/officeDocument/2006/relationships/slideLayout" Target="../slideLayouts/slideLayout3.xml"/><Relationship Id="rId6" Type="http://schemas.openxmlformats.org/officeDocument/2006/relationships/hyperlink" Target="https://public.tableau.com/profile/public.health.wales.health.protection#!/vizhome/RapidCOVID-19virology-Public/Headlinesummary" TargetMode="External"/><Relationship Id="rId5" Type="http://schemas.openxmlformats.org/officeDocument/2006/relationships/image" Target="../media/image7.png"/><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7.xml"/><Relationship Id="rId1" Type="http://schemas.openxmlformats.org/officeDocument/2006/relationships/slideLayout" Target="../slideLayouts/slideLayout3.xml"/><Relationship Id="rId6" Type="http://schemas.openxmlformats.org/officeDocument/2006/relationships/hyperlink" Target="https://public.tableau.com/profile/public.health.wales.health.protection#!/vizhome/RapidCOVID-19virology-Public/Headlinesummary" TargetMode="External"/><Relationship Id="rId5" Type="http://schemas.openxmlformats.org/officeDocument/2006/relationships/image" Target="../media/image8.png"/><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8" Type="http://schemas.openxmlformats.org/officeDocument/2006/relationships/hyperlink" Target="https://public.tableau.com/profile/public.health.wales.health.protection#!/vizhome/RapidCOVID-19virology-Public/Headlinesummary" TargetMode="External"/><Relationship Id="rId3" Type="http://schemas.openxmlformats.org/officeDocument/2006/relationships/slide" Target="slide6.xml"/><Relationship Id="rId7" Type="http://schemas.openxmlformats.org/officeDocument/2006/relationships/image" Target="../media/image11.png"/><Relationship Id="rId2" Type="http://schemas.openxmlformats.org/officeDocument/2006/relationships/slide" Target="slide8.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slide" Target="slide2.xml"/></Relationships>
</file>

<file path=ppt/slides/_rels/slide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9.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slide" Target="slide10.xml"/><Relationship Id="rId7" Type="http://schemas.openxmlformats.org/officeDocument/2006/relationships/image" Target="../media/image13.emf"/><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slide" Target="slide9.xml"/><Relationship Id="rId4" Type="http://schemas.openxmlformats.org/officeDocument/2006/relationships/slide" Target="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4"/>
          </p:nvPr>
        </p:nvSpPr>
        <p:spPr>
          <a:xfrm>
            <a:off x="718456" y="2950368"/>
            <a:ext cx="10492200" cy="304699"/>
          </a:xfrm>
        </p:spPr>
        <p:txBody>
          <a:bodyPr/>
          <a:lstStyle/>
          <a:p>
            <a:r>
              <a:rPr lang="en-GB" sz="2200" dirty="0" smtClean="0"/>
              <a:t>May</a:t>
            </a:r>
            <a:r>
              <a:rPr lang="en-GB" sz="2000" dirty="0" smtClean="0"/>
              <a:t> 2020</a:t>
            </a:r>
            <a:endParaRPr lang="en-GB" sz="2000" dirty="0"/>
          </a:p>
        </p:txBody>
      </p:sp>
      <p:sp>
        <p:nvSpPr>
          <p:cNvPr id="2" name="Title 1"/>
          <p:cNvSpPr>
            <a:spLocks noGrp="1"/>
          </p:cNvSpPr>
          <p:nvPr>
            <p:ph type="title"/>
          </p:nvPr>
        </p:nvSpPr>
        <p:spPr/>
        <p:txBody>
          <a:bodyPr>
            <a:normAutofit/>
          </a:bodyPr>
          <a:lstStyle/>
          <a:p>
            <a:r>
              <a:rPr lang="en-US" sz="3600" dirty="0" smtClean="0"/>
              <a:t>Integrated Performance Report</a:t>
            </a:r>
            <a:r>
              <a:rPr lang="en-US" sz="3200" dirty="0" smtClean="0"/>
              <a:t/>
            </a:r>
            <a:br>
              <a:rPr lang="en-US" sz="3200" dirty="0" smtClean="0"/>
            </a:br>
            <a:endParaRPr lang="en-US" sz="3200" b="0" dirty="0"/>
          </a:p>
        </p:txBody>
      </p:sp>
      <p:sp>
        <p:nvSpPr>
          <p:cNvPr id="23" name="Text Placeholder 6"/>
          <p:cNvSpPr>
            <a:spLocks noGrp="1"/>
          </p:cNvSpPr>
          <p:nvPr>
            <p:ph type="body" sz="quarter" idx="4294967295"/>
          </p:nvPr>
        </p:nvSpPr>
        <p:spPr>
          <a:xfrm>
            <a:off x="637786" y="1766894"/>
            <a:ext cx="6286797" cy="393542"/>
          </a:xfrm>
          <a:prstGeom prst="rect">
            <a:avLst/>
          </a:prstGeom>
        </p:spPr>
        <p:txBody>
          <a:bodyPr/>
          <a:lstStyle/>
          <a:p>
            <a:pPr marL="0" indent="0">
              <a:buNone/>
            </a:pPr>
            <a:r>
              <a:rPr lang="en-GB" sz="2400" dirty="0" smtClean="0">
                <a:solidFill>
                  <a:schemeClr val="bg1"/>
                </a:solidFill>
                <a:latin typeface="Ubuntu"/>
              </a:rPr>
              <a:t>Monitoring of COVID-19 and non COVID-19 related activity</a:t>
            </a:r>
            <a:endParaRPr lang="en-GB" sz="2400" dirty="0">
              <a:solidFill>
                <a:schemeClr val="bg1"/>
              </a:solidFill>
              <a:latin typeface="Ubuntu"/>
            </a:endParaRPr>
          </a:p>
        </p:txBody>
      </p:sp>
    </p:spTree>
    <p:extLst>
      <p:ext uri="{BB962C8B-B14F-4D97-AF65-F5344CB8AC3E}">
        <p14:creationId xmlns:p14="http://schemas.microsoft.com/office/powerpoint/2010/main" val="7167909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684494"/>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Directorate</a:t>
            </a:r>
          </a:p>
        </p:txBody>
      </p:sp>
      <p:sp>
        <p:nvSpPr>
          <p:cNvPr id="27" name="TextBox 26"/>
          <p:cNvSpPr txBox="1"/>
          <p:nvPr/>
        </p:nvSpPr>
        <p:spPr>
          <a:xfrm>
            <a:off x="477923" y="978736"/>
            <a:ext cx="8515157" cy="707886"/>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a:t>
            </a:r>
            <a:r>
              <a:rPr lang="en-GB" sz="2000" dirty="0">
                <a:solidFill>
                  <a:srgbClr val="E03882"/>
                </a:solidFill>
                <a:latin typeface="Ubuntu" charset="0"/>
                <a:ea typeface="Ubuntu" charset="0"/>
                <a:cs typeface="Ubuntu" charset="0"/>
              </a:rPr>
              <a:t>-</a:t>
            </a:r>
            <a:r>
              <a:rPr lang="en-GB" sz="2000" b="0" i="0" dirty="0" smtClean="0">
                <a:solidFill>
                  <a:srgbClr val="E03882"/>
                </a:solidFill>
                <a:latin typeface="Ubuntu" charset="0"/>
                <a:ea typeface="Ubuntu" charset="0"/>
                <a:cs typeface="Ubuntu" charset="0"/>
              </a:rPr>
              <a:t> </a:t>
            </a:r>
            <a:r>
              <a:rPr lang="en-GB" sz="2000" dirty="0">
                <a:solidFill>
                  <a:srgbClr val="E03882"/>
                </a:solidFill>
                <a:latin typeface="Ubuntu" charset="0"/>
                <a:ea typeface="Ubuntu" charset="0"/>
                <a:cs typeface="Ubuntu" charset="0"/>
              </a:rPr>
              <a:t>Month </a:t>
            </a:r>
            <a:r>
              <a:rPr lang="en-GB" sz="2000" dirty="0" smtClean="0">
                <a:solidFill>
                  <a:srgbClr val="E03882"/>
                </a:solidFill>
                <a:latin typeface="Ubuntu" charset="0"/>
                <a:ea typeface="Ubuntu" charset="0"/>
                <a:cs typeface="Ubuntu" charset="0"/>
              </a:rPr>
              <a:t>2 </a:t>
            </a:r>
            <a:r>
              <a:rPr lang="en-GB" sz="2000" dirty="0">
                <a:solidFill>
                  <a:srgbClr val="E03882"/>
                </a:solidFill>
                <a:latin typeface="Ubuntu" charset="0"/>
                <a:ea typeface="Ubuntu" charset="0"/>
                <a:cs typeface="Ubuntu" charset="0"/>
              </a:rPr>
              <a:t>2020/21</a:t>
            </a:r>
          </a:p>
          <a:p>
            <a:endParaRPr lang="en-GB" sz="2000" b="0" i="0" dirty="0" smtClean="0">
              <a:solidFill>
                <a:srgbClr val="E03882"/>
              </a:solidFill>
              <a:latin typeface="Ubuntu" charset="0"/>
              <a:ea typeface="Ubuntu" charset="0"/>
              <a:cs typeface="Ubuntu" charset="0"/>
            </a:endParaRPr>
          </a:p>
        </p:txBody>
      </p:sp>
      <p:sp>
        <p:nvSpPr>
          <p:cNvPr id="17" name="Right Arrow 16">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6" name="Rectangle 25">
            <a:hlinkClick r:id="rId3" action="ppaction://hlinksldjump"/>
          </p:cNvPr>
          <p:cNvSpPr/>
          <p:nvPr/>
        </p:nvSpPr>
        <p:spPr>
          <a:xfrm>
            <a:off x="8573893" y="21304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3482928" y="214636"/>
            <a:ext cx="1632858" cy="508109"/>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22182" y="369658"/>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sp>
        <p:nvSpPr>
          <p:cNvPr id="21" name="Content Placeholder 9"/>
          <p:cNvSpPr>
            <a:spLocks noGrp="1"/>
          </p:cNvSpPr>
          <p:nvPr>
            <p:ph sz="quarter" idx="14"/>
          </p:nvPr>
        </p:nvSpPr>
        <p:spPr>
          <a:xfrm>
            <a:off x="543773" y="1846771"/>
            <a:ext cx="10760076" cy="4384214"/>
          </a:xfrm>
        </p:spPr>
        <p:txBody>
          <a:bodyPr/>
          <a:lstStyle/>
          <a:p>
            <a:pPr marL="0" indent="0">
              <a:buNone/>
            </a:pPr>
            <a:r>
              <a:rPr lang="en-GB" sz="1400" dirty="0" smtClean="0">
                <a:solidFill>
                  <a:schemeClr val="tx1">
                    <a:lumMod val="75000"/>
                    <a:lumOff val="25000"/>
                  </a:schemeClr>
                </a:solidFill>
                <a:latin typeface="Calibri" panose="020F0502020204030204" pitchFamily="34" charset="0"/>
              </a:rPr>
              <a:t>The </a:t>
            </a:r>
            <a:r>
              <a:rPr lang="en-GB" sz="1400" dirty="0">
                <a:solidFill>
                  <a:schemeClr val="tx1">
                    <a:lumMod val="75000"/>
                    <a:lumOff val="25000"/>
                  </a:schemeClr>
                </a:solidFill>
                <a:latin typeface="Calibri" panose="020F0502020204030204" pitchFamily="34" charset="0"/>
              </a:rPr>
              <a:t>month-end position for Public Health Wales is a </a:t>
            </a:r>
            <a:r>
              <a:rPr lang="en-GB" sz="1400" dirty="0" smtClean="0">
                <a:solidFill>
                  <a:schemeClr val="tx1">
                    <a:lumMod val="75000"/>
                    <a:lumOff val="25000"/>
                  </a:schemeClr>
                </a:solidFill>
                <a:latin typeface="Calibri" panose="020F0502020204030204" pitchFamily="34" charset="0"/>
              </a:rPr>
              <a:t>net surplus </a:t>
            </a:r>
            <a:r>
              <a:rPr lang="en-GB" sz="1400" dirty="0">
                <a:solidFill>
                  <a:schemeClr val="tx1">
                    <a:lumMod val="75000"/>
                    <a:lumOff val="25000"/>
                  </a:schemeClr>
                </a:solidFill>
                <a:latin typeface="Calibri" panose="020F0502020204030204" pitchFamily="34" charset="0"/>
              </a:rPr>
              <a:t>of </a:t>
            </a:r>
            <a:r>
              <a:rPr lang="en-GB" sz="1400" dirty="0" smtClean="0">
                <a:solidFill>
                  <a:schemeClr val="tx1">
                    <a:lumMod val="75000"/>
                    <a:lumOff val="25000"/>
                  </a:schemeClr>
                </a:solidFill>
                <a:latin typeface="Calibri" panose="020F0502020204030204" pitchFamily="34" charset="0"/>
              </a:rPr>
              <a:t>£16k</a:t>
            </a:r>
            <a:r>
              <a:rPr lang="en-GB" sz="1400" dirty="0">
                <a:solidFill>
                  <a:schemeClr val="tx1">
                    <a:lumMod val="75000"/>
                    <a:lumOff val="25000"/>
                  </a:schemeClr>
                </a:solidFill>
                <a:latin typeface="Calibri" panose="020F0502020204030204" pitchFamily="34" charset="0"/>
              </a:rPr>
              <a:t>.  This position includes anticipated income from Welsh Government of </a:t>
            </a:r>
            <a:r>
              <a:rPr lang="en-GB" sz="1400" dirty="0" smtClean="0">
                <a:solidFill>
                  <a:schemeClr val="tx1">
                    <a:lumMod val="75000"/>
                    <a:lumOff val="25000"/>
                  </a:schemeClr>
                </a:solidFill>
                <a:latin typeface="Calibri" panose="020F0502020204030204" pitchFamily="34" charset="0"/>
              </a:rPr>
              <a:t>£2.330m </a:t>
            </a:r>
            <a:r>
              <a:rPr lang="en-GB" sz="1400" dirty="0">
                <a:solidFill>
                  <a:schemeClr val="tx1">
                    <a:lumMod val="75000"/>
                    <a:lumOff val="25000"/>
                  </a:schemeClr>
                </a:solidFill>
                <a:latin typeface="Calibri" panose="020F0502020204030204" pitchFamily="34" charset="0"/>
              </a:rPr>
              <a:t>broken down as follows:</a:t>
            </a:r>
          </a:p>
          <a:p>
            <a:pPr lvl="0"/>
            <a:r>
              <a:rPr lang="en-GB" sz="1400" dirty="0" smtClean="0">
                <a:solidFill>
                  <a:schemeClr val="tx1">
                    <a:lumMod val="75000"/>
                    <a:lumOff val="25000"/>
                  </a:schemeClr>
                </a:solidFill>
                <a:latin typeface="Calibri" panose="020F0502020204030204" pitchFamily="34" charset="0"/>
              </a:rPr>
              <a:t>£2.227m </a:t>
            </a:r>
            <a:r>
              <a:rPr lang="en-GB" sz="1400" dirty="0">
                <a:solidFill>
                  <a:schemeClr val="tx1">
                    <a:lumMod val="75000"/>
                    <a:lumOff val="25000"/>
                  </a:schemeClr>
                </a:solidFill>
                <a:latin typeface="Calibri" panose="020F0502020204030204" pitchFamily="34" charset="0"/>
              </a:rPr>
              <a:t>Covid-19</a:t>
            </a:r>
          </a:p>
          <a:p>
            <a:pPr lvl="0"/>
            <a:r>
              <a:rPr lang="en-GB" sz="1400" dirty="0">
                <a:solidFill>
                  <a:schemeClr val="tx1">
                    <a:lumMod val="75000"/>
                    <a:lumOff val="25000"/>
                  </a:schemeClr>
                </a:solidFill>
                <a:latin typeface="Calibri" panose="020F0502020204030204" pitchFamily="34" charset="0"/>
              </a:rPr>
              <a:t>£</a:t>
            </a:r>
            <a:r>
              <a:rPr lang="en-GB" sz="1400" dirty="0" smtClean="0">
                <a:solidFill>
                  <a:schemeClr val="tx1">
                    <a:lumMod val="75000"/>
                    <a:lumOff val="25000"/>
                  </a:schemeClr>
                </a:solidFill>
                <a:latin typeface="Calibri" panose="020F0502020204030204" pitchFamily="34" charset="0"/>
              </a:rPr>
              <a:t>0.052m </a:t>
            </a:r>
            <a:r>
              <a:rPr lang="en-GB" sz="1400" dirty="0">
                <a:solidFill>
                  <a:schemeClr val="tx1">
                    <a:lumMod val="75000"/>
                    <a:lumOff val="25000"/>
                  </a:schemeClr>
                </a:solidFill>
                <a:latin typeface="Calibri" panose="020F0502020204030204" pitchFamily="34" charset="0"/>
              </a:rPr>
              <a:t>Digital strategy</a:t>
            </a:r>
          </a:p>
          <a:p>
            <a:r>
              <a:rPr lang="en-GB" sz="1400" dirty="0">
                <a:solidFill>
                  <a:schemeClr val="tx1">
                    <a:lumMod val="75000"/>
                    <a:lumOff val="25000"/>
                  </a:schemeClr>
                </a:solidFill>
                <a:latin typeface="Calibri" panose="020F0502020204030204" pitchFamily="34" charset="0"/>
              </a:rPr>
              <a:t>£</a:t>
            </a:r>
            <a:r>
              <a:rPr lang="en-GB" sz="1400" dirty="0" smtClean="0">
                <a:solidFill>
                  <a:schemeClr val="tx1">
                    <a:lumMod val="75000"/>
                    <a:lumOff val="25000"/>
                  </a:schemeClr>
                </a:solidFill>
                <a:latin typeface="Calibri" panose="020F0502020204030204" pitchFamily="34" charset="0"/>
              </a:rPr>
              <a:t>0.051m </a:t>
            </a:r>
            <a:r>
              <a:rPr lang="en-GB" sz="1400" dirty="0">
                <a:solidFill>
                  <a:schemeClr val="tx1">
                    <a:lumMod val="75000"/>
                    <a:lumOff val="25000"/>
                  </a:schemeClr>
                </a:solidFill>
                <a:latin typeface="Calibri" panose="020F0502020204030204" pitchFamily="34" charset="0"/>
              </a:rPr>
              <a:t>Healthier Wales (Early years prevention</a:t>
            </a:r>
            <a:r>
              <a:rPr lang="en-GB" sz="1400" dirty="0" smtClean="0">
                <a:solidFill>
                  <a:schemeClr val="tx1">
                    <a:lumMod val="75000"/>
                    <a:lumOff val="25000"/>
                  </a:schemeClr>
                </a:solidFill>
                <a:latin typeface="Calibri" panose="020F0502020204030204" pitchFamily="34" charset="0"/>
              </a:rPr>
              <a:t>)</a:t>
            </a:r>
            <a:endParaRPr lang="en-GB" sz="1400" dirty="0">
              <a:solidFill>
                <a:schemeClr val="tx1">
                  <a:lumMod val="75000"/>
                  <a:lumOff val="25000"/>
                </a:schemeClr>
              </a:solidFill>
              <a:latin typeface="Calibri" panose="020F0502020204030204" pitchFamily="34" charset="0"/>
            </a:endParaRPr>
          </a:p>
          <a:p>
            <a:pPr marL="0" lvl="0" indent="0" algn="just">
              <a:lnSpc>
                <a:spcPct val="107000"/>
              </a:lnSpc>
              <a:spcBef>
                <a:spcPts val="600"/>
              </a:spcBef>
              <a:spcAft>
                <a:spcPts val="600"/>
              </a:spcAft>
              <a:buNone/>
            </a:pPr>
            <a:r>
              <a:rPr lang="en-GB" sz="1400" dirty="0">
                <a:solidFill>
                  <a:schemeClr val="tx1">
                    <a:lumMod val="75000"/>
                    <a:lumOff val="25000"/>
                  </a:schemeClr>
                </a:solidFill>
                <a:latin typeface="Calibri" panose="020F0502020204030204" pitchFamily="34" charset="0"/>
              </a:rPr>
              <a:t>As part of our financial plans for 2020/21 it has been agreed that pay underspends, a number of non-pay budgets, and the internal investment fund will be held centrally to contribute to the additional costs incurred as a result of COVID-19.  Total spend on COVID-19 </a:t>
            </a:r>
            <a:r>
              <a:rPr lang="en-GB" sz="1400" dirty="0" smtClean="0">
                <a:solidFill>
                  <a:schemeClr val="tx1">
                    <a:lumMod val="75000"/>
                    <a:lumOff val="25000"/>
                  </a:schemeClr>
                </a:solidFill>
                <a:latin typeface="Calibri" panose="020F0502020204030204" pitchFamily="34" charset="0"/>
              </a:rPr>
              <a:t>to date </a:t>
            </a:r>
            <a:r>
              <a:rPr lang="en-GB" sz="1400" dirty="0">
                <a:solidFill>
                  <a:schemeClr val="tx1">
                    <a:lumMod val="75000"/>
                    <a:lumOff val="25000"/>
                  </a:schemeClr>
                </a:solidFill>
                <a:latin typeface="Calibri" panose="020F0502020204030204" pitchFamily="34" charset="0"/>
              </a:rPr>
              <a:t>is </a:t>
            </a:r>
            <a:r>
              <a:rPr lang="en-GB" sz="1400" dirty="0" smtClean="0">
                <a:solidFill>
                  <a:schemeClr val="tx1">
                    <a:lumMod val="75000"/>
                    <a:lumOff val="25000"/>
                  </a:schemeClr>
                </a:solidFill>
                <a:latin typeface="Calibri" panose="020F0502020204030204" pitchFamily="34" charset="0"/>
              </a:rPr>
              <a:t>£3.104m </a:t>
            </a:r>
            <a:r>
              <a:rPr lang="en-GB" sz="1400" dirty="0">
                <a:solidFill>
                  <a:schemeClr val="tx1">
                    <a:lumMod val="75000"/>
                    <a:lumOff val="25000"/>
                  </a:schemeClr>
                </a:solidFill>
                <a:latin typeface="Calibri" panose="020F0502020204030204" pitchFamily="34" charset="0"/>
              </a:rPr>
              <a:t>of which £</a:t>
            </a:r>
            <a:r>
              <a:rPr lang="en-GB" sz="1400" dirty="0" smtClean="0">
                <a:solidFill>
                  <a:schemeClr val="tx1">
                    <a:lumMod val="75000"/>
                    <a:lumOff val="25000"/>
                  </a:schemeClr>
                </a:solidFill>
                <a:latin typeface="Calibri" panose="020F0502020204030204" pitchFamily="34" charset="0"/>
              </a:rPr>
              <a:t>0.658m </a:t>
            </a:r>
            <a:r>
              <a:rPr lang="en-GB" sz="1400" dirty="0">
                <a:solidFill>
                  <a:schemeClr val="tx1">
                    <a:lumMod val="75000"/>
                    <a:lumOff val="25000"/>
                  </a:schemeClr>
                </a:solidFill>
                <a:latin typeface="Calibri" panose="020F0502020204030204" pitchFamily="34" charset="0"/>
              </a:rPr>
              <a:t>has been met from within Public Health Wales centrally held </a:t>
            </a:r>
            <a:r>
              <a:rPr lang="en-GB" sz="1400" dirty="0" smtClean="0">
                <a:solidFill>
                  <a:schemeClr val="tx1">
                    <a:lumMod val="75000"/>
                    <a:lumOff val="25000"/>
                  </a:schemeClr>
                </a:solidFill>
                <a:latin typeface="Calibri" panose="020F0502020204030204" pitchFamily="34" charset="0"/>
              </a:rPr>
              <a:t>budgets. £336k from pay underspends and £337k from non pay reductions in spend and internal investment slippage, with the remaining £218k having been met from external funding from Cardiff University in respect of Genomics sequencing tests, </a:t>
            </a:r>
            <a:r>
              <a:rPr lang="en-GB" sz="1400" dirty="0">
                <a:solidFill>
                  <a:schemeClr val="tx1">
                    <a:lumMod val="75000"/>
                    <a:lumOff val="25000"/>
                  </a:schemeClr>
                </a:solidFill>
                <a:latin typeface="Calibri" panose="020F0502020204030204" pitchFamily="34" charset="0"/>
              </a:rPr>
              <a:t>leaving </a:t>
            </a:r>
            <a:r>
              <a:rPr lang="en-GB" sz="1400" dirty="0" smtClean="0">
                <a:solidFill>
                  <a:schemeClr val="tx1">
                    <a:lumMod val="75000"/>
                    <a:lumOff val="25000"/>
                  </a:schemeClr>
                </a:solidFill>
                <a:latin typeface="Calibri" panose="020F0502020204030204" pitchFamily="34" charset="0"/>
              </a:rPr>
              <a:t>£2.227m </a:t>
            </a:r>
            <a:r>
              <a:rPr lang="en-GB" sz="1400" dirty="0">
                <a:solidFill>
                  <a:schemeClr val="tx1">
                    <a:lumMod val="75000"/>
                    <a:lumOff val="25000"/>
                  </a:schemeClr>
                </a:solidFill>
                <a:latin typeface="Calibri" panose="020F0502020204030204" pitchFamily="34" charset="0"/>
              </a:rPr>
              <a:t>of additional income required from Welsh Government</a:t>
            </a:r>
            <a:r>
              <a:rPr lang="en-GB" sz="1400" dirty="0" smtClean="0">
                <a:solidFill>
                  <a:schemeClr val="tx1">
                    <a:lumMod val="75000"/>
                    <a:lumOff val="25000"/>
                  </a:schemeClr>
                </a:solidFill>
                <a:latin typeface="Calibri" panose="020F0502020204030204" pitchFamily="34" charset="0"/>
              </a:rPr>
              <a:t>.</a:t>
            </a:r>
          </a:p>
          <a:p>
            <a:pPr marL="0" indent="0">
              <a:buNone/>
            </a:pPr>
            <a:r>
              <a:rPr lang="en-GB" sz="1400" b="1" dirty="0" smtClean="0">
                <a:solidFill>
                  <a:schemeClr val="tx1">
                    <a:lumMod val="75000"/>
                    <a:lumOff val="25000"/>
                  </a:schemeClr>
                </a:solidFill>
                <a:latin typeface="Calibri" panose="020F0502020204030204" pitchFamily="34" charset="0"/>
              </a:rPr>
              <a:t>Public Health Services Directorate:</a:t>
            </a:r>
          </a:p>
          <a:p>
            <a:pPr marL="0" indent="0">
              <a:buNone/>
            </a:pPr>
            <a:r>
              <a:rPr lang="en-GB" sz="1400" dirty="0" smtClean="0">
                <a:solidFill>
                  <a:schemeClr val="tx1">
                    <a:lumMod val="75000"/>
                    <a:lumOff val="25000"/>
                  </a:schemeClr>
                </a:solidFill>
                <a:latin typeface="Calibri" panose="020F0502020204030204" pitchFamily="34" charset="0"/>
              </a:rPr>
              <a:t>Microbiology </a:t>
            </a:r>
            <a:r>
              <a:rPr lang="en-GB" sz="1400" dirty="0">
                <a:solidFill>
                  <a:schemeClr val="tx1">
                    <a:lumMod val="75000"/>
                    <a:lumOff val="25000"/>
                  </a:schemeClr>
                </a:solidFill>
                <a:latin typeface="Calibri" panose="020F0502020204030204" pitchFamily="34" charset="0"/>
              </a:rPr>
              <a:t>division has overspent in month </a:t>
            </a:r>
            <a:r>
              <a:rPr lang="en-GB" sz="1400" dirty="0" smtClean="0">
                <a:solidFill>
                  <a:schemeClr val="tx1">
                    <a:lumMod val="75000"/>
                    <a:lumOff val="25000"/>
                  </a:schemeClr>
                </a:solidFill>
                <a:latin typeface="Calibri" panose="020F0502020204030204" pitchFamily="34" charset="0"/>
              </a:rPr>
              <a:t>2 </a:t>
            </a:r>
            <a:r>
              <a:rPr lang="en-GB" sz="1400" dirty="0">
                <a:solidFill>
                  <a:schemeClr val="tx1">
                    <a:lumMod val="75000"/>
                    <a:lumOff val="25000"/>
                  </a:schemeClr>
                </a:solidFill>
                <a:latin typeface="Calibri" panose="020F0502020204030204" pitchFamily="34" charset="0"/>
              </a:rPr>
              <a:t>by </a:t>
            </a:r>
            <a:r>
              <a:rPr lang="en-GB" sz="1400" dirty="0" smtClean="0">
                <a:solidFill>
                  <a:schemeClr val="tx1">
                    <a:lumMod val="75000"/>
                    <a:lumOff val="25000"/>
                  </a:schemeClr>
                </a:solidFill>
                <a:latin typeface="Calibri" panose="020F0502020204030204" pitchFamily="34" charset="0"/>
              </a:rPr>
              <a:t>£214k</a:t>
            </a:r>
            <a:r>
              <a:rPr lang="en-GB" sz="1400" dirty="0">
                <a:solidFill>
                  <a:schemeClr val="tx1">
                    <a:lumMod val="75000"/>
                    <a:lumOff val="25000"/>
                  </a:schemeClr>
                </a:solidFill>
                <a:latin typeface="Calibri" panose="020F0502020204030204" pitchFamily="34" charset="0"/>
              </a:rPr>
              <a:t>, this overspend has been </a:t>
            </a:r>
            <a:r>
              <a:rPr lang="en-GB" sz="1400" dirty="0" smtClean="0">
                <a:solidFill>
                  <a:schemeClr val="tx1">
                    <a:lumMod val="75000"/>
                    <a:lumOff val="25000"/>
                  </a:schemeClr>
                </a:solidFill>
                <a:latin typeface="Calibri" panose="020F0502020204030204" pitchFamily="34" charset="0"/>
              </a:rPr>
              <a:t>offset </a:t>
            </a:r>
            <a:r>
              <a:rPr lang="en-GB" sz="1400" dirty="0">
                <a:solidFill>
                  <a:schemeClr val="tx1">
                    <a:lumMod val="75000"/>
                    <a:lumOff val="25000"/>
                  </a:schemeClr>
                </a:solidFill>
                <a:latin typeface="Calibri" panose="020F0502020204030204" pitchFamily="34" charset="0"/>
              </a:rPr>
              <a:t>by underspends in Screening division of £</a:t>
            </a:r>
            <a:r>
              <a:rPr lang="en-GB" sz="1400" dirty="0" smtClean="0">
                <a:solidFill>
                  <a:schemeClr val="tx1">
                    <a:lumMod val="75000"/>
                    <a:lumOff val="25000"/>
                  </a:schemeClr>
                </a:solidFill>
                <a:latin typeface="Calibri" panose="020F0502020204030204" pitchFamily="34" charset="0"/>
              </a:rPr>
              <a:t>102k, Health </a:t>
            </a:r>
            <a:r>
              <a:rPr lang="en-GB" sz="1400" dirty="0">
                <a:solidFill>
                  <a:schemeClr val="tx1">
                    <a:lumMod val="75000"/>
                    <a:lumOff val="25000"/>
                  </a:schemeClr>
                </a:solidFill>
                <a:latin typeface="Calibri" panose="020F0502020204030204" pitchFamily="34" charset="0"/>
              </a:rPr>
              <a:t>Protection division of </a:t>
            </a:r>
            <a:r>
              <a:rPr lang="en-GB" sz="1400" dirty="0" smtClean="0">
                <a:solidFill>
                  <a:schemeClr val="tx1">
                    <a:lumMod val="75000"/>
                    <a:lumOff val="25000"/>
                  </a:schemeClr>
                </a:solidFill>
                <a:latin typeface="Calibri" panose="020F0502020204030204" pitchFamily="34" charset="0"/>
              </a:rPr>
              <a:t>£54k and Public Health Services Corporate division of £51k.  </a:t>
            </a:r>
            <a:r>
              <a:rPr lang="en-GB" sz="1400" dirty="0">
                <a:solidFill>
                  <a:schemeClr val="tx1">
                    <a:lumMod val="75000"/>
                    <a:lumOff val="25000"/>
                  </a:schemeClr>
                </a:solidFill>
                <a:latin typeface="Calibri" panose="020F0502020204030204" pitchFamily="34" charset="0"/>
              </a:rPr>
              <a:t>Public Health Services Directorate will need to ensure that a break-even plan for the Directorate is maintained for the full year forecast. </a:t>
            </a:r>
          </a:p>
          <a:p>
            <a:endParaRPr lang="en-GB" dirty="0"/>
          </a:p>
        </p:txBody>
      </p:sp>
      <p:sp>
        <p:nvSpPr>
          <p:cNvPr id="23" name="TextBox 22"/>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10</a:t>
            </a:r>
            <a:endParaRPr lang="en-GB" sz="30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19144423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71174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Savings / Organisational Efficiencies</a:t>
            </a:r>
          </a:p>
        </p:txBody>
      </p:sp>
      <p:sp>
        <p:nvSpPr>
          <p:cNvPr id="27" name="TextBox 26"/>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a:t>
            </a:r>
            <a:r>
              <a:rPr lang="en-GB" sz="2000" dirty="0">
                <a:solidFill>
                  <a:srgbClr val="E03882"/>
                </a:solidFill>
                <a:latin typeface="Ubuntu" charset="0"/>
                <a:ea typeface="Ubuntu" charset="0"/>
                <a:cs typeface="Ubuntu" charset="0"/>
              </a:rPr>
              <a:t>-</a:t>
            </a:r>
            <a:r>
              <a:rPr lang="en-GB" sz="2000" b="0" i="0" dirty="0" smtClean="0">
                <a:solidFill>
                  <a:srgbClr val="E03882"/>
                </a:solidFill>
                <a:latin typeface="Ubuntu" charset="0"/>
                <a:ea typeface="Ubuntu" charset="0"/>
                <a:cs typeface="Ubuntu" charset="0"/>
              </a:rPr>
              <a:t> Month 2 2020/21</a:t>
            </a:r>
          </a:p>
        </p:txBody>
      </p:sp>
      <p:sp>
        <p:nvSpPr>
          <p:cNvPr id="21" name="Rectangle 20"/>
          <p:cNvSpPr/>
          <p:nvPr/>
        </p:nvSpPr>
        <p:spPr>
          <a:xfrm>
            <a:off x="5879529" y="1780457"/>
            <a:ext cx="5358469" cy="3754874"/>
          </a:xfrm>
          <a:prstGeom prst="rect">
            <a:avLst/>
          </a:prstGeom>
        </p:spPr>
        <p:txBody>
          <a:bodyPr wrap="square">
            <a:spAutoFit/>
          </a:bodyPr>
          <a:lstStyle/>
          <a:p>
            <a:pPr algn="just"/>
            <a:r>
              <a:rPr lang="en-US" sz="1400" dirty="0">
                <a:solidFill>
                  <a:schemeClr val="tx1">
                    <a:lumMod val="75000"/>
                    <a:lumOff val="25000"/>
                  </a:schemeClr>
                </a:solidFill>
                <a:latin typeface="Calibri" panose="020F0502020204030204" pitchFamily="34" charset="0"/>
              </a:rPr>
              <a:t>Public Health Wales s</a:t>
            </a:r>
            <a:r>
              <a:rPr lang="en-US" sz="1400" dirty="0" smtClean="0">
                <a:solidFill>
                  <a:schemeClr val="tx1">
                    <a:lumMod val="75000"/>
                    <a:lumOff val="25000"/>
                  </a:schemeClr>
                </a:solidFill>
                <a:latin typeface="Calibri" panose="020F0502020204030204" pitchFamily="34" charset="0"/>
              </a:rPr>
              <a:t>avings </a:t>
            </a:r>
            <a:r>
              <a:rPr lang="en-US" sz="1400" dirty="0">
                <a:solidFill>
                  <a:schemeClr val="tx1">
                    <a:lumMod val="75000"/>
                    <a:lumOff val="25000"/>
                  </a:schemeClr>
                </a:solidFill>
                <a:latin typeface="Calibri" panose="020F0502020204030204" pitchFamily="34" charset="0"/>
              </a:rPr>
              <a:t>s</a:t>
            </a:r>
            <a:r>
              <a:rPr lang="en-US" sz="1400" dirty="0" smtClean="0">
                <a:solidFill>
                  <a:schemeClr val="tx1">
                    <a:lumMod val="75000"/>
                    <a:lumOff val="25000"/>
                  </a:schemeClr>
                </a:solidFill>
                <a:latin typeface="Calibri" panose="020F0502020204030204" pitchFamily="34" charset="0"/>
              </a:rPr>
              <a:t>trategy </a:t>
            </a:r>
            <a:r>
              <a:rPr lang="en-US" sz="1400" dirty="0">
                <a:solidFill>
                  <a:schemeClr val="tx1">
                    <a:lumMod val="75000"/>
                    <a:lumOff val="25000"/>
                  </a:schemeClr>
                </a:solidFill>
                <a:latin typeface="Calibri" panose="020F0502020204030204" pitchFamily="34" charset="0"/>
              </a:rPr>
              <a:t>for 2020/21, as set out in the IMTP, was £1.350m, made up of 1% Directorate savings and 0.5% o</a:t>
            </a:r>
            <a:r>
              <a:rPr lang="en-US" sz="1400" dirty="0" smtClean="0">
                <a:solidFill>
                  <a:schemeClr val="tx1">
                    <a:lumMod val="75000"/>
                    <a:lumOff val="25000"/>
                  </a:schemeClr>
                </a:solidFill>
                <a:latin typeface="Calibri" panose="020F0502020204030204" pitchFamily="34" charset="0"/>
              </a:rPr>
              <a:t>rganisational efficiencies</a:t>
            </a:r>
            <a:r>
              <a:rPr lang="en-US" sz="1400" dirty="0">
                <a:solidFill>
                  <a:schemeClr val="tx1">
                    <a:lumMod val="75000"/>
                    <a:lumOff val="25000"/>
                  </a:schemeClr>
                </a:solidFill>
                <a:latin typeface="Calibri" panose="020F0502020204030204" pitchFamily="34" charset="0"/>
              </a:rPr>
              <a:t>.  </a:t>
            </a:r>
            <a:endParaRPr lang="en-US" sz="1400" dirty="0" smtClean="0">
              <a:solidFill>
                <a:schemeClr val="tx1">
                  <a:lumMod val="75000"/>
                  <a:lumOff val="25000"/>
                </a:schemeClr>
              </a:solidFill>
              <a:latin typeface="Calibri" panose="020F0502020204030204" pitchFamily="34" charset="0"/>
            </a:endParaRPr>
          </a:p>
          <a:p>
            <a:pPr algn="just"/>
            <a:endParaRPr lang="en-US" sz="1400" dirty="0">
              <a:solidFill>
                <a:schemeClr val="tx1">
                  <a:lumMod val="75000"/>
                  <a:lumOff val="25000"/>
                </a:schemeClr>
              </a:solidFill>
              <a:latin typeface="Calibri" panose="020F0502020204030204" pitchFamily="34" charset="0"/>
            </a:endParaRPr>
          </a:p>
          <a:p>
            <a:pPr algn="just"/>
            <a:r>
              <a:rPr lang="en-US" sz="1400" dirty="0">
                <a:solidFill>
                  <a:schemeClr val="tx1">
                    <a:lumMod val="75000"/>
                    <a:lumOff val="25000"/>
                  </a:schemeClr>
                </a:solidFill>
                <a:latin typeface="Calibri" panose="020F0502020204030204" pitchFamily="34" charset="0"/>
              </a:rPr>
              <a:t>Of the £900k relating to the 1% savings target assigned to each </a:t>
            </a:r>
            <a:r>
              <a:rPr lang="en-US" sz="1400" dirty="0" smtClean="0">
                <a:solidFill>
                  <a:schemeClr val="tx1">
                    <a:lumMod val="75000"/>
                    <a:lumOff val="25000"/>
                  </a:schemeClr>
                </a:solidFill>
                <a:latin typeface="Calibri" panose="020F0502020204030204" pitchFamily="34" charset="0"/>
              </a:rPr>
              <a:t>Directorate,  </a:t>
            </a:r>
            <a:r>
              <a:rPr lang="en-US" sz="1400" dirty="0">
                <a:solidFill>
                  <a:schemeClr val="tx1">
                    <a:lumMod val="75000"/>
                    <a:lumOff val="25000"/>
                  </a:schemeClr>
                </a:solidFill>
                <a:latin typeface="Calibri" panose="020F0502020204030204" pitchFamily="34" charset="0"/>
              </a:rPr>
              <a:t>£74k was met by increased vacancy factors.  Based on the Month </a:t>
            </a:r>
            <a:r>
              <a:rPr lang="en-US" sz="1400" dirty="0" smtClean="0">
                <a:solidFill>
                  <a:schemeClr val="tx1">
                    <a:lumMod val="75000"/>
                    <a:lumOff val="25000"/>
                  </a:schemeClr>
                </a:solidFill>
                <a:latin typeface="Calibri" panose="020F0502020204030204" pitchFamily="34" charset="0"/>
              </a:rPr>
              <a:t>2 </a:t>
            </a:r>
            <a:r>
              <a:rPr lang="en-US" sz="1400" dirty="0">
                <a:solidFill>
                  <a:schemeClr val="tx1">
                    <a:lumMod val="75000"/>
                    <a:lumOff val="25000"/>
                  </a:schemeClr>
                </a:solidFill>
                <a:latin typeface="Calibri" panose="020F0502020204030204" pitchFamily="34" charset="0"/>
              </a:rPr>
              <a:t>pay position the increased vacancy factors are being achieved and will continue to be monitored on a monthly basis.  The remaining element of £826k was met by changes within staffing establishments (£75k) and non-pay efficiencies (£670k).  </a:t>
            </a:r>
            <a:endParaRPr lang="en-US" sz="1400" dirty="0" smtClean="0">
              <a:solidFill>
                <a:schemeClr val="tx1">
                  <a:lumMod val="75000"/>
                  <a:lumOff val="25000"/>
                </a:schemeClr>
              </a:solidFill>
              <a:latin typeface="Calibri" panose="020F0502020204030204" pitchFamily="34" charset="0"/>
            </a:endParaRPr>
          </a:p>
          <a:p>
            <a:pPr algn="just"/>
            <a:endParaRPr lang="en-US" sz="1400" dirty="0">
              <a:solidFill>
                <a:schemeClr val="tx1">
                  <a:lumMod val="75000"/>
                  <a:lumOff val="25000"/>
                </a:schemeClr>
              </a:solidFill>
              <a:latin typeface="Calibri" panose="020F0502020204030204" pitchFamily="34" charset="0"/>
            </a:endParaRPr>
          </a:p>
          <a:p>
            <a:pPr algn="just"/>
            <a:r>
              <a:rPr lang="en-US" sz="1400" dirty="0">
                <a:solidFill>
                  <a:schemeClr val="tx1">
                    <a:lumMod val="75000"/>
                    <a:lumOff val="25000"/>
                  </a:schemeClr>
                </a:solidFill>
                <a:latin typeface="Calibri" panose="020F0502020204030204" pitchFamily="34" charset="0"/>
              </a:rPr>
              <a:t>Of the £450k relating to o</a:t>
            </a:r>
            <a:r>
              <a:rPr lang="en-US" sz="1400" dirty="0" smtClean="0">
                <a:solidFill>
                  <a:schemeClr val="tx1">
                    <a:lumMod val="75000"/>
                    <a:lumOff val="25000"/>
                  </a:schemeClr>
                </a:solidFill>
                <a:latin typeface="Calibri" panose="020F0502020204030204" pitchFamily="34" charset="0"/>
              </a:rPr>
              <a:t>rganisational efficiencies</a:t>
            </a:r>
            <a:r>
              <a:rPr lang="en-US" sz="1400" dirty="0">
                <a:solidFill>
                  <a:schemeClr val="tx1">
                    <a:lumMod val="75000"/>
                    <a:lumOff val="25000"/>
                  </a:schemeClr>
                </a:solidFill>
                <a:latin typeface="Calibri" panose="020F0502020204030204" pitchFamily="34" charset="0"/>
              </a:rPr>
              <a:t>, £120k related to savings linked to VERs in 19/20 </a:t>
            </a:r>
            <a:r>
              <a:rPr lang="en-US" sz="1400" dirty="0" smtClean="0">
                <a:solidFill>
                  <a:schemeClr val="tx1">
                    <a:lumMod val="75000"/>
                    <a:lumOff val="25000"/>
                  </a:schemeClr>
                </a:solidFill>
                <a:latin typeface="Calibri" panose="020F0502020204030204" pitchFamily="34" charset="0"/>
              </a:rPr>
              <a:t>was achieved </a:t>
            </a:r>
            <a:r>
              <a:rPr lang="en-US" sz="1400" dirty="0">
                <a:solidFill>
                  <a:schemeClr val="tx1">
                    <a:lumMod val="75000"/>
                    <a:lumOff val="25000"/>
                  </a:schemeClr>
                </a:solidFill>
                <a:latin typeface="Calibri" panose="020F0502020204030204" pitchFamily="34" charset="0"/>
              </a:rPr>
              <a:t>in </a:t>
            </a:r>
            <a:r>
              <a:rPr lang="en-US" sz="1400" dirty="0" smtClean="0">
                <a:solidFill>
                  <a:schemeClr val="tx1">
                    <a:lumMod val="75000"/>
                    <a:lumOff val="25000"/>
                  </a:schemeClr>
                </a:solidFill>
                <a:latin typeface="Calibri" panose="020F0502020204030204" pitchFamily="34" charset="0"/>
              </a:rPr>
              <a:t>month </a:t>
            </a:r>
            <a:r>
              <a:rPr lang="en-US" sz="1400" dirty="0">
                <a:solidFill>
                  <a:schemeClr val="tx1">
                    <a:lumMod val="75000"/>
                    <a:lumOff val="25000"/>
                  </a:schemeClr>
                </a:solidFill>
                <a:latin typeface="Calibri" panose="020F0502020204030204" pitchFamily="34" charset="0"/>
              </a:rPr>
              <a:t>1. </a:t>
            </a:r>
            <a:r>
              <a:rPr lang="en-US" sz="1400" dirty="0" smtClean="0">
                <a:solidFill>
                  <a:schemeClr val="tx1">
                    <a:lumMod val="75000"/>
                    <a:lumOff val="25000"/>
                  </a:schemeClr>
                </a:solidFill>
                <a:latin typeface="Calibri" panose="020F0502020204030204" pitchFamily="34" charset="0"/>
              </a:rPr>
              <a:t>The </a:t>
            </a:r>
            <a:r>
              <a:rPr lang="en-US" sz="1400" dirty="0">
                <a:solidFill>
                  <a:schemeClr val="tx1">
                    <a:lumMod val="75000"/>
                    <a:lumOff val="25000"/>
                  </a:schemeClr>
                </a:solidFill>
                <a:latin typeface="Calibri" panose="020F0502020204030204" pitchFamily="34" charset="0"/>
              </a:rPr>
              <a:t>remaining efficiencies are linked to procurement efficiencies (£105k), </a:t>
            </a:r>
            <a:r>
              <a:rPr lang="en-US" sz="1400" dirty="0" smtClean="0">
                <a:solidFill>
                  <a:schemeClr val="tx1">
                    <a:lumMod val="75000"/>
                    <a:lumOff val="25000"/>
                  </a:schemeClr>
                </a:solidFill>
                <a:latin typeface="Calibri" panose="020F0502020204030204" pitchFamily="34" charset="0"/>
              </a:rPr>
              <a:t>salary sacrifice schemes </a:t>
            </a:r>
            <a:r>
              <a:rPr lang="en-US" sz="1400" dirty="0">
                <a:solidFill>
                  <a:schemeClr val="tx1">
                    <a:lumMod val="75000"/>
                    <a:lumOff val="25000"/>
                  </a:schemeClr>
                </a:solidFill>
                <a:latin typeface="Calibri" panose="020F0502020204030204" pitchFamily="34" charset="0"/>
              </a:rPr>
              <a:t>(£40k) and yet to be identified red schemes (£185k).  Due to </a:t>
            </a:r>
            <a:r>
              <a:rPr lang="en-US" sz="1400" dirty="0" smtClean="0">
                <a:solidFill>
                  <a:schemeClr val="tx1">
                    <a:lumMod val="75000"/>
                    <a:lumOff val="25000"/>
                  </a:schemeClr>
                </a:solidFill>
                <a:latin typeface="Calibri" panose="020F0502020204030204" pitchFamily="34" charset="0"/>
              </a:rPr>
              <a:t>COVID-19 </a:t>
            </a:r>
            <a:r>
              <a:rPr lang="en-US" sz="1400" dirty="0">
                <a:solidFill>
                  <a:schemeClr val="tx1">
                    <a:lumMod val="75000"/>
                    <a:lumOff val="25000"/>
                  </a:schemeClr>
                </a:solidFill>
                <a:latin typeface="Calibri" panose="020F0502020204030204" pitchFamily="34" charset="0"/>
              </a:rPr>
              <a:t>priorities, the remaining efficiencies have been re-classified as red schemes (£330k).</a:t>
            </a:r>
          </a:p>
        </p:txBody>
      </p:sp>
      <p:sp>
        <p:nvSpPr>
          <p:cNvPr id="17" name="Right Arrow 16">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8" name="Rectangle 27">
            <a:hlinkClick r:id="rId4" action="ppaction://hlinksldjump"/>
          </p:cNvPr>
          <p:cNvSpPr/>
          <p:nvPr/>
        </p:nvSpPr>
        <p:spPr>
          <a:xfrm>
            <a:off x="8592197" y="223498"/>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3469574" y="213189"/>
            <a:ext cx="1632858" cy="533782"/>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11</a:t>
            </a:r>
            <a:endParaRPr lang="en-GB" sz="3000" b="0" i="0" dirty="0" smtClean="0">
              <a:solidFill>
                <a:schemeClr val="bg1"/>
              </a:solidFill>
              <a:latin typeface="Ubuntu" charset="0"/>
              <a:ea typeface="Ubuntu" charset="0"/>
              <a:cs typeface="Ubuntu" charset="0"/>
            </a:endParaRPr>
          </a:p>
        </p:txBody>
      </p:sp>
      <p:pic>
        <p:nvPicPr>
          <p:cNvPr id="3" name="Picture 2"/>
          <p:cNvPicPr>
            <a:picLocks noChangeAspect="1"/>
          </p:cNvPicPr>
          <p:nvPr/>
        </p:nvPicPr>
        <p:blipFill>
          <a:blip r:embed="rId5"/>
          <a:stretch>
            <a:fillRect/>
          </a:stretch>
        </p:blipFill>
        <p:spPr>
          <a:xfrm>
            <a:off x="616476" y="1891239"/>
            <a:ext cx="4646577" cy="3732320"/>
          </a:xfrm>
          <a:prstGeom prst="rect">
            <a:avLst/>
          </a:prstGeom>
        </p:spPr>
      </p:pic>
      <p:sp>
        <p:nvSpPr>
          <p:cNvPr id="19"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spTree>
    <p:extLst>
      <p:ext uri="{BB962C8B-B14F-4D97-AF65-F5344CB8AC3E}">
        <p14:creationId xmlns:p14="http://schemas.microsoft.com/office/powerpoint/2010/main" val="28691088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32550" y="738221"/>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Investments</a:t>
            </a:r>
          </a:p>
        </p:txBody>
      </p:sp>
      <p:sp>
        <p:nvSpPr>
          <p:cNvPr id="27" name="TextBox 26"/>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a:t>
            </a:r>
            <a:r>
              <a:rPr lang="en-GB" sz="2000" dirty="0">
                <a:solidFill>
                  <a:srgbClr val="E03882"/>
                </a:solidFill>
                <a:latin typeface="Ubuntu" charset="0"/>
                <a:ea typeface="Ubuntu" charset="0"/>
                <a:cs typeface="Ubuntu" charset="0"/>
              </a:rPr>
              <a:t>-</a:t>
            </a:r>
            <a:r>
              <a:rPr lang="en-GB" sz="2000" b="0" i="0" dirty="0" smtClean="0">
                <a:solidFill>
                  <a:srgbClr val="E03882"/>
                </a:solidFill>
                <a:latin typeface="Ubuntu" charset="0"/>
                <a:ea typeface="Ubuntu" charset="0"/>
                <a:cs typeface="Ubuntu" charset="0"/>
              </a:rPr>
              <a:t> Month 2 2020/21</a:t>
            </a:r>
          </a:p>
        </p:txBody>
      </p:sp>
      <p:sp>
        <p:nvSpPr>
          <p:cNvPr id="18" name="Content Placeholder 6"/>
          <p:cNvSpPr>
            <a:spLocks noGrp="1"/>
          </p:cNvSpPr>
          <p:nvPr>
            <p:ph sz="quarter" idx="14"/>
          </p:nvPr>
        </p:nvSpPr>
        <p:spPr>
          <a:xfrm>
            <a:off x="6382512" y="2175164"/>
            <a:ext cx="5398155" cy="2074927"/>
          </a:xfrm>
        </p:spPr>
        <p:txBody>
          <a:bodyPr/>
          <a:lstStyle/>
          <a:p>
            <a:pPr marL="0" indent="0" algn="just">
              <a:lnSpc>
                <a:spcPct val="107000"/>
              </a:lnSpc>
              <a:spcAft>
                <a:spcPts val="800"/>
              </a:spcAft>
              <a:buNone/>
            </a:pPr>
            <a:r>
              <a:rPr lang="en-GB" sz="140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There will be slippage against investment within Public Health Wales due to delays in the allocation of internal investment funding as a result of COVID-19. </a:t>
            </a:r>
          </a:p>
          <a:p>
            <a:pPr marL="0" indent="0" algn="just">
              <a:lnSpc>
                <a:spcPct val="107000"/>
              </a:lnSpc>
              <a:spcAft>
                <a:spcPts val="800"/>
              </a:spcAft>
              <a:buNone/>
            </a:pPr>
            <a:r>
              <a:rPr lang="en-GB" sz="140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Due to the inability of our Directorates to pursue investment, </a:t>
            </a:r>
            <a:r>
              <a:rPr lang="en-GB" sz="1400" dirty="0" smtClean="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£228k of months 1 and 2 </a:t>
            </a:r>
            <a:r>
              <a:rPr lang="en-GB" sz="140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investment </a:t>
            </a:r>
            <a:r>
              <a:rPr lang="en-GB" sz="1400" dirty="0" smtClean="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slippage </a:t>
            </a:r>
            <a:r>
              <a:rPr lang="en-GB" sz="140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has been used to form part of Public Health Wales overall financial commitment to supporting the COVID-19 response. There are on-going discussions with Welsh Government on additional funding they may provide to contribute to our COVID-19 costs</a:t>
            </a:r>
            <a:r>
              <a:rPr lang="en-GB" sz="1400" dirty="0" smtClean="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a:t>
            </a:r>
            <a:r>
              <a:rPr lang="en-GB" sz="1400" dirty="0" smtClean="0">
                <a:solidFill>
                  <a:schemeClr val="tx1">
                    <a:lumMod val="75000"/>
                    <a:lumOff val="25000"/>
                  </a:schemeClr>
                </a:solidFill>
                <a:latin typeface="Calibri" panose="020F0502020204030204" pitchFamily="34" charset="0"/>
                <a:cs typeface="Calibri" panose="020F0502020204030204" pitchFamily="34" charset="0"/>
              </a:rPr>
              <a:t> </a:t>
            </a:r>
          </a:p>
        </p:txBody>
      </p:sp>
      <p:sp>
        <p:nvSpPr>
          <p:cNvPr id="24" name="Rectangle 23"/>
          <p:cNvSpPr/>
          <p:nvPr/>
        </p:nvSpPr>
        <p:spPr>
          <a:xfrm>
            <a:off x="477923" y="2040329"/>
            <a:ext cx="5372461" cy="523220"/>
          </a:xfrm>
          <a:prstGeom prst="rect">
            <a:avLst/>
          </a:prstGeom>
        </p:spPr>
        <p:txBody>
          <a:bodyPr wrap="square">
            <a:spAutoFit/>
          </a:bodyPr>
          <a:lstStyle/>
          <a:p>
            <a:r>
              <a:rPr lang="en-GB" sz="1400" dirty="0" smtClean="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The current status of the investments for both 2019/20 and 2020/21 are as follows: </a:t>
            </a:r>
            <a:endParaRPr lang="en-GB" sz="1400" dirty="0">
              <a:solidFill>
                <a:schemeClr val="tx1">
                  <a:lumMod val="75000"/>
                  <a:lumOff val="25000"/>
                </a:schemeClr>
              </a:solidFill>
            </a:endParaRPr>
          </a:p>
        </p:txBody>
      </p:sp>
      <p:sp>
        <p:nvSpPr>
          <p:cNvPr id="17" name="Right Arrow 16">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8" name="Rectangle 27">
            <a:hlinkClick r:id="rId4" action="ppaction://hlinksldjump"/>
          </p:cNvPr>
          <p:cNvSpPr/>
          <p:nvPr/>
        </p:nvSpPr>
        <p:spPr>
          <a:xfrm>
            <a:off x="8582297" y="22403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3471354" y="213189"/>
            <a:ext cx="1632858" cy="533782"/>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12</a:t>
            </a:r>
            <a:endParaRPr lang="en-GB" sz="3000" b="0" i="0" dirty="0" smtClean="0">
              <a:solidFill>
                <a:schemeClr val="bg1"/>
              </a:solidFill>
              <a:latin typeface="Ubuntu" charset="0"/>
              <a:ea typeface="Ubuntu" charset="0"/>
              <a:cs typeface="Ubuntu" charset="0"/>
            </a:endParaRPr>
          </a:p>
        </p:txBody>
      </p:sp>
      <p:sp>
        <p:nvSpPr>
          <p:cNvPr id="19"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pic>
        <p:nvPicPr>
          <p:cNvPr id="14" name="Picture 13"/>
          <p:cNvPicPr>
            <a:picLocks noChangeAspect="1"/>
          </p:cNvPicPr>
          <p:nvPr/>
        </p:nvPicPr>
        <p:blipFill>
          <a:blip r:embed="rId5"/>
          <a:stretch>
            <a:fillRect/>
          </a:stretch>
        </p:blipFill>
        <p:spPr>
          <a:xfrm>
            <a:off x="576072" y="2787058"/>
            <a:ext cx="5349240" cy="1812374"/>
          </a:xfrm>
          <a:prstGeom prst="rect">
            <a:avLst/>
          </a:prstGeom>
        </p:spPr>
      </p:pic>
    </p:spTree>
    <p:extLst>
      <p:ext uri="{BB962C8B-B14F-4D97-AF65-F5344CB8AC3E}">
        <p14:creationId xmlns:p14="http://schemas.microsoft.com/office/powerpoint/2010/main" val="39770286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a:t>
            </a:r>
            <a:r>
              <a:rPr lang="en-GB" sz="2000" dirty="0">
                <a:solidFill>
                  <a:srgbClr val="E03882"/>
                </a:solidFill>
                <a:latin typeface="Ubuntu" charset="0"/>
                <a:ea typeface="Ubuntu" charset="0"/>
                <a:cs typeface="Ubuntu" charset="0"/>
              </a:rPr>
              <a:t>-</a:t>
            </a:r>
            <a:r>
              <a:rPr lang="en-GB" sz="2000" b="0" i="0" dirty="0" smtClean="0">
                <a:solidFill>
                  <a:srgbClr val="E03882"/>
                </a:solidFill>
                <a:latin typeface="Ubuntu" charset="0"/>
                <a:ea typeface="Ubuntu" charset="0"/>
                <a:cs typeface="Ubuntu" charset="0"/>
              </a:rPr>
              <a:t> Month 2 2020/21</a:t>
            </a:r>
          </a:p>
        </p:txBody>
      </p:sp>
      <p:sp>
        <p:nvSpPr>
          <p:cNvPr id="27"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28" name="TextBox 27"/>
          <p:cNvSpPr txBox="1"/>
          <p:nvPr/>
        </p:nvSpPr>
        <p:spPr>
          <a:xfrm>
            <a:off x="477923" y="1351598"/>
            <a:ext cx="8515157" cy="369332"/>
          </a:xfrm>
          <a:prstGeom prst="rect">
            <a:avLst/>
          </a:prstGeom>
          <a:noFill/>
        </p:spPr>
        <p:txBody>
          <a:bodyPr wrap="square" rtlCol="0">
            <a:spAutoFit/>
          </a:bodyPr>
          <a:lstStyle/>
          <a:p>
            <a:r>
              <a:rPr lang="en-GB" dirty="0" smtClean="0">
                <a:solidFill>
                  <a:srgbClr val="324F82"/>
                </a:solidFill>
                <a:latin typeface="Ubuntu" charset="0"/>
                <a:ea typeface="Ubuntu" charset="0"/>
                <a:cs typeface="Ubuntu" charset="0"/>
              </a:rPr>
              <a:t>Capital</a:t>
            </a:r>
            <a:endParaRPr lang="en-GB" b="0" i="0" dirty="0" smtClean="0">
              <a:solidFill>
                <a:srgbClr val="324F82"/>
              </a:solidFill>
              <a:latin typeface="Ubuntu" charset="0"/>
              <a:ea typeface="Ubuntu" charset="0"/>
              <a:cs typeface="Ubuntu" charset="0"/>
            </a:endParaRPr>
          </a:p>
        </p:txBody>
      </p:sp>
      <p:sp>
        <p:nvSpPr>
          <p:cNvPr id="31" name="Rectangle 30"/>
          <p:cNvSpPr/>
          <p:nvPr/>
        </p:nvSpPr>
        <p:spPr>
          <a:xfrm>
            <a:off x="6740240" y="2132606"/>
            <a:ext cx="4912014" cy="2908489"/>
          </a:xfrm>
          <a:prstGeom prst="rect">
            <a:avLst/>
          </a:prstGeom>
        </p:spPr>
        <p:txBody>
          <a:bodyPr wrap="square">
            <a:spAutoFit/>
          </a:bodyPr>
          <a:lstStyle/>
          <a:p>
            <a:pPr algn="just"/>
            <a:r>
              <a:rPr lang="en-GB" sz="1400" dirty="0">
                <a:solidFill>
                  <a:schemeClr val="tx1">
                    <a:lumMod val="75000"/>
                    <a:lumOff val="25000"/>
                  </a:schemeClr>
                </a:solidFill>
                <a:latin typeface="Calibri" panose="020F0502020204030204" pitchFamily="34" charset="0"/>
              </a:rPr>
              <a:t>Public Health Wales capital funding for 2020/21 totals £4.397m, split as follows</a:t>
            </a:r>
            <a:r>
              <a:rPr lang="en-GB" sz="1400" dirty="0" smtClean="0">
                <a:solidFill>
                  <a:schemeClr val="tx1">
                    <a:lumMod val="75000"/>
                    <a:lumOff val="25000"/>
                  </a:schemeClr>
                </a:solidFill>
                <a:latin typeface="Calibri" panose="020F0502020204030204" pitchFamily="34" charset="0"/>
              </a:rPr>
              <a:t>:</a:t>
            </a:r>
          </a:p>
          <a:p>
            <a:pPr algn="just"/>
            <a:endParaRPr lang="en-GB" sz="1400" dirty="0">
              <a:solidFill>
                <a:schemeClr val="tx1">
                  <a:lumMod val="75000"/>
                  <a:lumOff val="25000"/>
                </a:schemeClr>
              </a:solidFill>
              <a:latin typeface="Calibri" panose="020F0502020204030204" pitchFamily="34" charset="0"/>
            </a:endParaRPr>
          </a:p>
          <a:p>
            <a:pPr marL="285750" indent="-285750" algn="just">
              <a:buFont typeface="Arial" panose="020B0604020202020204" pitchFamily="34" charset="0"/>
              <a:buChar char="•"/>
            </a:pPr>
            <a:r>
              <a:rPr lang="en-GB" sz="1400" dirty="0">
                <a:solidFill>
                  <a:schemeClr val="tx1">
                    <a:lumMod val="75000"/>
                    <a:lumOff val="25000"/>
                  </a:schemeClr>
                </a:solidFill>
                <a:latin typeface="Calibri" panose="020F0502020204030204" pitchFamily="34" charset="0"/>
              </a:rPr>
              <a:t>Discretionary £1.687m, £</a:t>
            </a:r>
            <a:r>
              <a:rPr lang="en-GB" sz="1400" dirty="0" smtClean="0">
                <a:solidFill>
                  <a:schemeClr val="tx1">
                    <a:lumMod val="75000"/>
                    <a:lumOff val="25000"/>
                  </a:schemeClr>
                </a:solidFill>
                <a:latin typeface="Calibri" panose="020F0502020204030204" pitchFamily="34" charset="0"/>
              </a:rPr>
              <a:t>111k </a:t>
            </a:r>
            <a:r>
              <a:rPr lang="en-GB" sz="1400" dirty="0">
                <a:solidFill>
                  <a:schemeClr val="tx1">
                    <a:lumMod val="75000"/>
                    <a:lumOff val="25000"/>
                  </a:schemeClr>
                </a:solidFill>
                <a:latin typeface="Calibri" panose="020F0502020204030204" pitchFamily="34" charset="0"/>
              </a:rPr>
              <a:t>of which has been allocated to support COVID-19.  The allocation of the remaining £1.255m is currently being finalised.</a:t>
            </a:r>
          </a:p>
          <a:p>
            <a:pPr marL="285750" lvl="0" indent="-285750" algn="just">
              <a:buFont typeface="Arial" panose="020B0604020202020204" pitchFamily="34" charset="0"/>
              <a:buChar char="•"/>
            </a:pPr>
            <a:endParaRPr lang="en-GB" sz="1400" dirty="0" smtClean="0">
              <a:solidFill>
                <a:schemeClr val="tx1">
                  <a:lumMod val="75000"/>
                  <a:lumOff val="25000"/>
                </a:schemeClr>
              </a:solidFill>
              <a:latin typeface="Calibri" panose="020F0502020204030204" pitchFamily="34" charset="0"/>
            </a:endParaRPr>
          </a:p>
          <a:p>
            <a:pPr marL="285750" lvl="0" indent="-285750" algn="just">
              <a:buFont typeface="Arial" panose="020B0604020202020204" pitchFamily="34" charset="0"/>
              <a:buChar char="•"/>
            </a:pPr>
            <a:r>
              <a:rPr lang="en-GB" sz="1400" dirty="0" smtClean="0">
                <a:solidFill>
                  <a:schemeClr val="tx1">
                    <a:lumMod val="75000"/>
                    <a:lumOff val="25000"/>
                  </a:schemeClr>
                </a:solidFill>
                <a:latin typeface="Calibri" panose="020F0502020204030204" pitchFamily="34" charset="0"/>
              </a:rPr>
              <a:t>Strategic </a:t>
            </a:r>
            <a:r>
              <a:rPr lang="en-GB" sz="1400" dirty="0">
                <a:solidFill>
                  <a:schemeClr val="tx1">
                    <a:lumMod val="75000"/>
                    <a:lumOff val="25000"/>
                  </a:schemeClr>
                </a:solidFill>
                <a:latin typeface="Calibri" panose="020F0502020204030204" pitchFamily="34" charset="0"/>
              </a:rPr>
              <a:t>£2.710m in respect of COVID-19 is made up as follows:</a:t>
            </a:r>
          </a:p>
          <a:p>
            <a:pPr lvl="1"/>
            <a:endParaRPr lang="en-GB" sz="100" dirty="0" smtClean="0">
              <a:solidFill>
                <a:schemeClr val="tx1">
                  <a:lumMod val="75000"/>
                  <a:lumOff val="25000"/>
                </a:schemeClr>
              </a:solidFill>
              <a:latin typeface="Calibri" panose="020F0502020204030204" pitchFamily="34" charset="0"/>
            </a:endParaRPr>
          </a:p>
          <a:p>
            <a:pPr marL="742950" lvl="1" indent="-285750">
              <a:buFont typeface="Arial" panose="020B0604020202020204" pitchFamily="34" charset="0"/>
              <a:buChar char="•"/>
            </a:pPr>
            <a:r>
              <a:rPr lang="en-GB" sz="1400" dirty="0" smtClean="0">
                <a:solidFill>
                  <a:schemeClr val="tx1">
                    <a:lumMod val="75000"/>
                    <a:lumOff val="25000"/>
                  </a:schemeClr>
                </a:solidFill>
                <a:latin typeface="Calibri" panose="020F0502020204030204" pitchFamily="34" charset="0"/>
              </a:rPr>
              <a:t>Cepheid </a:t>
            </a:r>
            <a:r>
              <a:rPr lang="en-GB" sz="1400" dirty="0">
                <a:solidFill>
                  <a:schemeClr val="tx1">
                    <a:lumMod val="75000"/>
                    <a:lumOff val="25000"/>
                  </a:schemeClr>
                </a:solidFill>
                <a:latin typeface="Calibri" panose="020F0502020204030204" pitchFamily="34" charset="0"/>
              </a:rPr>
              <a:t>Systems - £751k</a:t>
            </a:r>
          </a:p>
          <a:p>
            <a:pPr marL="742950" lvl="1" indent="-285750">
              <a:buFont typeface="Arial" panose="020B0604020202020204" pitchFamily="34" charset="0"/>
              <a:buChar char="•"/>
            </a:pPr>
            <a:r>
              <a:rPr lang="en-GB" sz="1400" dirty="0">
                <a:solidFill>
                  <a:schemeClr val="tx1">
                    <a:lumMod val="75000"/>
                    <a:lumOff val="25000"/>
                  </a:schemeClr>
                </a:solidFill>
                <a:latin typeface="Calibri" panose="020F0502020204030204" pitchFamily="34" charset="0"/>
              </a:rPr>
              <a:t>Perkin Elmer Platforms - £740k</a:t>
            </a:r>
          </a:p>
          <a:p>
            <a:pPr marL="742950" lvl="1" indent="-285750">
              <a:buFont typeface="Arial" panose="020B0604020202020204" pitchFamily="34" charset="0"/>
              <a:buChar char="•"/>
            </a:pPr>
            <a:r>
              <a:rPr lang="en-GB" sz="1400" dirty="0" err="1">
                <a:solidFill>
                  <a:schemeClr val="tx1">
                    <a:lumMod val="75000"/>
                    <a:lumOff val="25000"/>
                  </a:schemeClr>
                </a:solidFill>
                <a:latin typeface="Calibri" panose="020F0502020204030204" pitchFamily="34" charset="0"/>
              </a:rPr>
              <a:t>Eplex</a:t>
            </a:r>
            <a:r>
              <a:rPr lang="en-GB" sz="1400" dirty="0">
                <a:solidFill>
                  <a:schemeClr val="tx1">
                    <a:lumMod val="75000"/>
                    <a:lumOff val="25000"/>
                  </a:schemeClr>
                </a:solidFill>
                <a:latin typeface="Calibri" panose="020F0502020204030204" pitchFamily="34" charset="0"/>
              </a:rPr>
              <a:t> - £553k</a:t>
            </a:r>
          </a:p>
          <a:p>
            <a:pPr marL="742950" lvl="1" indent="-285750">
              <a:buFont typeface="Arial" panose="020B0604020202020204" pitchFamily="34" charset="0"/>
              <a:buChar char="•"/>
            </a:pPr>
            <a:r>
              <a:rPr lang="en-GB" sz="1400" dirty="0">
                <a:solidFill>
                  <a:schemeClr val="tx1">
                    <a:lumMod val="75000"/>
                    <a:lumOff val="25000"/>
                  </a:schemeClr>
                </a:solidFill>
                <a:latin typeface="Calibri" panose="020F0502020204030204" pitchFamily="34" charset="0"/>
              </a:rPr>
              <a:t>MAST </a:t>
            </a:r>
            <a:r>
              <a:rPr lang="en-GB" sz="1400" dirty="0" err="1">
                <a:solidFill>
                  <a:schemeClr val="tx1">
                    <a:lumMod val="75000"/>
                    <a:lumOff val="25000"/>
                  </a:schemeClr>
                </a:solidFill>
                <a:latin typeface="Calibri" panose="020F0502020204030204" pitchFamily="34" charset="0"/>
              </a:rPr>
              <a:t>Seegene</a:t>
            </a:r>
            <a:r>
              <a:rPr lang="en-GB" sz="1400" dirty="0">
                <a:solidFill>
                  <a:schemeClr val="tx1">
                    <a:lumMod val="75000"/>
                    <a:lumOff val="25000"/>
                  </a:schemeClr>
                </a:solidFill>
                <a:latin typeface="Calibri" panose="020F0502020204030204" pitchFamily="34" charset="0"/>
              </a:rPr>
              <a:t> - £666k</a:t>
            </a:r>
          </a:p>
        </p:txBody>
      </p:sp>
      <p:sp>
        <p:nvSpPr>
          <p:cNvPr id="18" name="Right Arrow 17">
            <a:hlinkClick r:id="rId3"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a:hlinkClick r:id="rId4"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8" name="Rectangle 7"/>
          <p:cNvSpPr/>
          <p:nvPr/>
        </p:nvSpPr>
        <p:spPr>
          <a:xfrm>
            <a:off x="5113421" y="217280"/>
            <a:ext cx="1632858" cy="505466"/>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hlinkClick r:id="rId5" action="ppaction://hlinksldjump"/>
          </p:cNvPr>
          <p:cNvSpPr/>
          <p:nvPr/>
        </p:nvSpPr>
        <p:spPr>
          <a:xfrm>
            <a:off x="8582297" y="21463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11807301"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13</a:t>
            </a:r>
            <a:endParaRPr lang="en-GB" sz="3000" b="0" i="0" dirty="0" smtClean="0">
              <a:solidFill>
                <a:schemeClr val="bg1"/>
              </a:solidFill>
              <a:latin typeface="Ubuntu" charset="0"/>
              <a:ea typeface="Ubuntu" charset="0"/>
              <a:cs typeface="Ubuntu" charset="0"/>
            </a:endParaRPr>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4205643554"/>
              </p:ext>
            </p:extLst>
          </p:nvPr>
        </p:nvGraphicFramePr>
        <p:xfrm>
          <a:off x="387631" y="2323868"/>
          <a:ext cx="6173785" cy="2372419"/>
        </p:xfrm>
        <a:graphic>
          <a:graphicData uri="http://schemas.openxmlformats.org/presentationml/2006/ole">
            <mc:AlternateContent xmlns:mc="http://schemas.openxmlformats.org/markup-compatibility/2006">
              <mc:Choice xmlns:v="urn:schemas-microsoft-com:vml" Requires="v">
                <p:oleObj spid="_x0000_s7209" name="Worksheet" r:id="rId6" imgW="5676959" imgH="2026848" progId="Excel.Sheet.12">
                  <p:embed/>
                </p:oleObj>
              </mc:Choice>
              <mc:Fallback>
                <p:oleObj name="Worksheet" r:id="rId6" imgW="5676959" imgH="2026848" progId="Excel.Sheet.12">
                  <p:embed/>
                  <p:pic>
                    <p:nvPicPr>
                      <p:cNvPr id="3" name="Object 2"/>
                      <p:cNvPicPr/>
                      <p:nvPr/>
                    </p:nvPicPr>
                    <p:blipFill>
                      <a:blip r:embed="rId7"/>
                      <a:stretch>
                        <a:fillRect/>
                      </a:stretch>
                    </p:blipFill>
                    <p:spPr>
                      <a:xfrm>
                        <a:off x="387631" y="2323868"/>
                        <a:ext cx="6173785" cy="2372419"/>
                      </a:xfrm>
                      <a:prstGeom prst="rect">
                        <a:avLst/>
                      </a:prstGeom>
                    </p:spPr>
                  </p:pic>
                </p:oleObj>
              </mc:Fallback>
            </mc:AlternateContent>
          </a:graphicData>
        </a:graphic>
      </p:graphicFrame>
    </p:spTree>
    <p:extLst>
      <p:ext uri="{BB962C8B-B14F-4D97-AF65-F5344CB8AC3E}">
        <p14:creationId xmlns:p14="http://schemas.microsoft.com/office/powerpoint/2010/main" val="15152130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64146" y="791205"/>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a:t>
            </a:r>
            <a:r>
              <a:rPr lang="en-GB" sz="2000" dirty="0">
                <a:solidFill>
                  <a:srgbClr val="E03882"/>
                </a:solidFill>
                <a:latin typeface="Ubuntu" charset="0"/>
                <a:ea typeface="Ubuntu" charset="0"/>
                <a:cs typeface="Ubuntu" charset="0"/>
              </a:rPr>
              <a:t>-</a:t>
            </a:r>
            <a:r>
              <a:rPr lang="en-GB" sz="2000" dirty="0" smtClean="0">
                <a:solidFill>
                  <a:srgbClr val="E03882"/>
                </a:solidFill>
                <a:latin typeface="Ubuntu" charset="0"/>
                <a:ea typeface="Ubuntu" charset="0"/>
                <a:cs typeface="Ubuntu" charset="0"/>
              </a:rPr>
              <a:t> Month 2 </a:t>
            </a:r>
            <a:r>
              <a:rPr lang="en-GB" sz="2000" b="0" i="0" dirty="0" smtClean="0">
                <a:solidFill>
                  <a:srgbClr val="E03882"/>
                </a:solidFill>
                <a:latin typeface="Ubuntu" charset="0"/>
                <a:ea typeface="Ubuntu" charset="0"/>
                <a:cs typeface="Ubuntu" charset="0"/>
              </a:rPr>
              <a:t>2020/21</a:t>
            </a:r>
          </a:p>
        </p:txBody>
      </p:sp>
      <p:sp>
        <p:nvSpPr>
          <p:cNvPr id="21" name="Rectangle 20"/>
          <p:cNvSpPr/>
          <p:nvPr/>
        </p:nvSpPr>
        <p:spPr>
          <a:xfrm>
            <a:off x="477922" y="1463497"/>
            <a:ext cx="6570948" cy="4478149"/>
          </a:xfrm>
          <a:prstGeom prst="rect">
            <a:avLst/>
          </a:prstGeom>
        </p:spPr>
        <p:txBody>
          <a:bodyPr wrap="square">
            <a:spAutoFit/>
          </a:bodyPr>
          <a:lstStyle/>
          <a:p>
            <a:pPr algn="just"/>
            <a:r>
              <a:rPr lang="en-GB" sz="1300" dirty="0" smtClean="0">
                <a:solidFill>
                  <a:schemeClr val="tx1">
                    <a:lumMod val="75000"/>
                    <a:lumOff val="25000"/>
                  </a:schemeClr>
                </a:solidFill>
                <a:latin typeface="Calibri" panose="020F0502020204030204" pitchFamily="34" charset="0"/>
              </a:rPr>
              <a:t>The Balance Sheet, or Statement of Financial Position, reports the assets, liabilities and reserves of the organisation at a specific point in time. </a:t>
            </a:r>
          </a:p>
          <a:p>
            <a:pPr algn="just"/>
            <a:endParaRPr lang="en-GB" sz="1000" dirty="0" smtClean="0">
              <a:solidFill>
                <a:schemeClr val="tx1">
                  <a:lumMod val="75000"/>
                  <a:lumOff val="25000"/>
                </a:schemeClr>
              </a:solidFill>
              <a:latin typeface="Calibri" panose="020F0502020204030204" pitchFamily="34" charset="0"/>
            </a:endParaRPr>
          </a:p>
          <a:p>
            <a:pPr algn="just"/>
            <a:r>
              <a:rPr lang="en-GB" sz="1300" b="1" dirty="0" smtClean="0">
                <a:solidFill>
                  <a:schemeClr val="tx1">
                    <a:lumMod val="75000"/>
                    <a:lumOff val="25000"/>
                  </a:schemeClr>
                </a:solidFill>
                <a:latin typeface="Calibri" panose="020F0502020204030204" pitchFamily="34" charset="0"/>
              </a:rPr>
              <a:t>Non-Current Assets</a:t>
            </a:r>
          </a:p>
          <a:p>
            <a:pPr lvl="0" algn="just">
              <a:defRPr/>
            </a:pPr>
            <a:r>
              <a:rPr lang="en-GB" sz="1300" dirty="0">
                <a:solidFill>
                  <a:schemeClr val="tx1">
                    <a:lumMod val="75000"/>
                    <a:lumOff val="25000"/>
                  </a:schemeClr>
                </a:solidFill>
                <a:latin typeface="Calibri" panose="020F0502020204030204" pitchFamily="34" charset="0"/>
              </a:rPr>
              <a:t>Property, plant and equipment has increased by £1.593m.  This reflects the net position of our capital purchases in month </a:t>
            </a:r>
            <a:r>
              <a:rPr lang="en-GB" sz="1300" dirty="0" smtClean="0">
                <a:solidFill>
                  <a:schemeClr val="tx1">
                    <a:lumMod val="75000"/>
                    <a:lumOff val="25000"/>
                  </a:schemeClr>
                </a:solidFill>
                <a:latin typeface="Calibri" panose="020F0502020204030204" pitchFamily="34" charset="0"/>
              </a:rPr>
              <a:t>2 </a:t>
            </a:r>
            <a:r>
              <a:rPr lang="en-GB" sz="1300" dirty="0">
                <a:solidFill>
                  <a:schemeClr val="tx1">
                    <a:lumMod val="75000"/>
                    <a:lumOff val="25000"/>
                  </a:schemeClr>
                </a:solidFill>
                <a:latin typeface="Calibri" panose="020F0502020204030204" pitchFamily="34" charset="0"/>
              </a:rPr>
              <a:t>of 20/21. The majority of this (£1.256m) being on Covid-19 strategic project.</a:t>
            </a:r>
          </a:p>
          <a:p>
            <a:pPr lvl="0" algn="just">
              <a:defRPr/>
            </a:pPr>
            <a:endParaRPr lang="en-GB" sz="1000" dirty="0" smtClean="0">
              <a:solidFill>
                <a:schemeClr val="tx1">
                  <a:lumMod val="75000"/>
                  <a:lumOff val="25000"/>
                </a:schemeClr>
              </a:solidFill>
              <a:latin typeface="Calibri" panose="020F0502020204030204" pitchFamily="34" charset="0"/>
            </a:endParaRPr>
          </a:p>
          <a:p>
            <a:pPr lvl="0" algn="just">
              <a:defRPr/>
            </a:pPr>
            <a:r>
              <a:rPr lang="en-GB" sz="1300" b="1" dirty="0" smtClean="0">
                <a:solidFill>
                  <a:schemeClr val="tx1">
                    <a:lumMod val="75000"/>
                    <a:lumOff val="25000"/>
                  </a:schemeClr>
                </a:solidFill>
                <a:latin typeface="Calibri" panose="020F0502020204030204" pitchFamily="34" charset="0"/>
              </a:rPr>
              <a:t>Current Assets</a:t>
            </a:r>
          </a:p>
          <a:p>
            <a:pPr lvl="0" algn="just">
              <a:defRPr/>
            </a:pPr>
            <a:r>
              <a:rPr lang="en-GB" sz="1300" dirty="0">
                <a:solidFill>
                  <a:schemeClr val="tx1">
                    <a:lumMod val="75000"/>
                    <a:lumOff val="25000"/>
                  </a:schemeClr>
                </a:solidFill>
                <a:latin typeface="Calibri" panose="020F0502020204030204" pitchFamily="34" charset="0"/>
              </a:rPr>
              <a:t>Current trade and other receivables has increased by £11.360m. This increase is predominantly on Whole of Government Accounts receivables and relates to the Welsh Government core income invoice for June which is raised a month in advance to ensure receipt in time for June (£8.860m). Anticipated Welsh Government funding has been accrued for Covid-19 related activities to date, this income totals £2.227m.</a:t>
            </a:r>
          </a:p>
          <a:p>
            <a:pPr algn="just"/>
            <a:endParaRPr lang="en-GB" sz="800" dirty="0" smtClean="0">
              <a:solidFill>
                <a:schemeClr val="tx1">
                  <a:lumMod val="75000"/>
                  <a:lumOff val="25000"/>
                </a:schemeClr>
              </a:solidFill>
              <a:latin typeface="Calibri" panose="020F0502020204030204" pitchFamily="34" charset="0"/>
            </a:endParaRPr>
          </a:p>
          <a:p>
            <a:pPr algn="just"/>
            <a:r>
              <a:rPr lang="en-GB" sz="1300" dirty="0">
                <a:solidFill>
                  <a:schemeClr val="tx1">
                    <a:lumMod val="75000"/>
                    <a:lumOff val="25000"/>
                  </a:schemeClr>
                </a:solidFill>
                <a:latin typeface="Calibri" panose="020F0502020204030204" pitchFamily="34" charset="0"/>
              </a:rPr>
              <a:t>Cash and cash equivalents has reduced by £2.697m. We are monitoring our cash position closely as expenditure increases due to Covid-19 but with no additional funding yet confirmed.</a:t>
            </a:r>
          </a:p>
          <a:p>
            <a:pPr algn="just"/>
            <a:endParaRPr lang="en-GB" sz="1000" dirty="0" smtClean="0">
              <a:solidFill>
                <a:schemeClr val="tx1">
                  <a:lumMod val="75000"/>
                  <a:lumOff val="25000"/>
                </a:schemeClr>
              </a:solidFill>
              <a:latin typeface="Calibri" panose="020F0502020204030204" pitchFamily="34" charset="0"/>
            </a:endParaRPr>
          </a:p>
          <a:p>
            <a:pPr algn="just"/>
            <a:r>
              <a:rPr lang="en-GB" sz="1300" b="1" dirty="0" smtClean="0">
                <a:solidFill>
                  <a:schemeClr val="tx1">
                    <a:lumMod val="75000"/>
                    <a:lumOff val="25000"/>
                  </a:schemeClr>
                </a:solidFill>
                <a:latin typeface="Calibri" panose="020F0502020204030204" pitchFamily="34" charset="0"/>
              </a:rPr>
              <a:t>Current liabilities</a:t>
            </a:r>
          </a:p>
          <a:p>
            <a:pPr algn="just"/>
            <a:r>
              <a:rPr lang="en-GB" sz="1300" dirty="0">
                <a:solidFill>
                  <a:schemeClr val="tx1">
                    <a:lumMod val="75000"/>
                    <a:lumOff val="25000"/>
                  </a:schemeClr>
                </a:solidFill>
                <a:latin typeface="Calibri" panose="020F0502020204030204" pitchFamily="34" charset="0"/>
              </a:rPr>
              <a:t>Current trade and other payables has increased by £10.168m.  This increase is predominantly due to </a:t>
            </a:r>
            <a:r>
              <a:rPr lang="en-GB" sz="1300" dirty="0" smtClean="0">
                <a:solidFill>
                  <a:schemeClr val="tx1">
                    <a:lumMod val="75000"/>
                    <a:lumOff val="25000"/>
                  </a:schemeClr>
                </a:solidFill>
                <a:latin typeface="Calibri" panose="020F0502020204030204" pitchFamily="34" charset="0"/>
              </a:rPr>
              <a:t>the </a:t>
            </a:r>
            <a:r>
              <a:rPr lang="en-GB" sz="1300" dirty="0">
                <a:solidFill>
                  <a:schemeClr val="tx1">
                    <a:lumMod val="75000"/>
                    <a:lumOff val="25000"/>
                  </a:schemeClr>
                </a:solidFill>
                <a:latin typeface="Calibri" panose="020F0502020204030204" pitchFamily="34" charset="0"/>
              </a:rPr>
              <a:t>June core </a:t>
            </a:r>
            <a:r>
              <a:rPr lang="en-GB" sz="1300" dirty="0" smtClean="0">
                <a:solidFill>
                  <a:schemeClr val="tx1">
                    <a:lumMod val="75000"/>
                    <a:lumOff val="25000"/>
                  </a:schemeClr>
                </a:solidFill>
                <a:latin typeface="Calibri" panose="020F0502020204030204" pitchFamily="34" charset="0"/>
              </a:rPr>
              <a:t>income </a:t>
            </a:r>
            <a:r>
              <a:rPr lang="en-GB" sz="1300" dirty="0">
                <a:solidFill>
                  <a:schemeClr val="tx1">
                    <a:lumMod val="75000"/>
                    <a:lumOff val="25000"/>
                  </a:schemeClr>
                </a:solidFill>
                <a:latin typeface="Calibri" panose="020F0502020204030204" pitchFamily="34" charset="0"/>
              </a:rPr>
              <a:t>mentioned above which is treated as deferred (£8.860m). In addition, there are accruals for anticipated screening LTA charges from Health Boards  which total £1.487m. </a:t>
            </a:r>
            <a:endParaRPr lang="en-GB" sz="1300" dirty="0">
              <a:solidFill>
                <a:schemeClr val="tx1">
                  <a:lumMod val="75000"/>
                  <a:lumOff val="25000"/>
                </a:schemeClr>
              </a:solidFill>
              <a:latin typeface="Calibri" panose="020F0502020204030204" pitchFamily="34" charset="0"/>
              <a:ea typeface="Ubuntu" charset="0"/>
              <a:cs typeface="Ubuntu" charset="0"/>
            </a:endParaRPr>
          </a:p>
        </p:txBody>
      </p:sp>
      <p:sp>
        <p:nvSpPr>
          <p:cNvPr id="83" name="TextBox 82"/>
          <p:cNvSpPr txBox="1"/>
          <p:nvPr/>
        </p:nvSpPr>
        <p:spPr>
          <a:xfrm>
            <a:off x="477923" y="1137222"/>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Balance Sheet</a:t>
            </a:r>
          </a:p>
        </p:txBody>
      </p:sp>
      <p:sp>
        <p:nvSpPr>
          <p:cNvPr id="18" name="Right Arrow 17">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ight Arrow 23">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7" name="Rectangle 26">
            <a:hlinkClick r:id="rId4" action="ppaction://hlinksldjump"/>
          </p:cNvPr>
          <p:cNvSpPr/>
          <p:nvPr/>
        </p:nvSpPr>
        <p:spPr>
          <a:xfrm>
            <a:off x="8584833" y="206229"/>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3469047" y="216144"/>
            <a:ext cx="1632858" cy="475896"/>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pic>
        <p:nvPicPr>
          <p:cNvPr id="2" name="Picture 1"/>
          <p:cNvPicPr>
            <a:picLocks noChangeAspect="1"/>
          </p:cNvPicPr>
          <p:nvPr/>
        </p:nvPicPr>
        <p:blipFill>
          <a:blip r:embed="rId5"/>
          <a:stretch>
            <a:fillRect/>
          </a:stretch>
        </p:blipFill>
        <p:spPr>
          <a:xfrm>
            <a:off x="7180891" y="722900"/>
            <a:ext cx="4795013" cy="5168658"/>
          </a:xfrm>
          <a:prstGeom prst="rect">
            <a:avLst/>
          </a:prstGeom>
        </p:spPr>
      </p:pic>
      <p:sp>
        <p:nvSpPr>
          <p:cNvPr id="23" name="TextBox 22"/>
          <p:cNvSpPr txBox="1"/>
          <p:nvPr/>
        </p:nvSpPr>
        <p:spPr>
          <a:xfrm>
            <a:off x="11807301"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14</a:t>
            </a:r>
            <a:endParaRPr lang="en-GB" sz="30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33429826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7858" r="3451"/>
          <a:stretch/>
        </p:blipFill>
        <p:spPr>
          <a:xfrm>
            <a:off x="665018" y="1831703"/>
            <a:ext cx="5451695" cy="3171886"/>
          </a:xfrm>
          <a:prstGeom prst="rect">
            <a:avLst/>
          </a:prstGeom>
        </p:spPr>
      </p:pic>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 Month </a:t>
            </a:r>
            <a:r>
              <a:rPr lang="en-GB" sz="2000" dirty="0">
                <a:solidFill>
                  <a:srgbClr val="E03882"/>
                </a:solidFill>
                <a:latin typeface="Ubuntu" charset="0"/>
                <a:ea typeface="Ubuntu" charset="0"/>
                <a:cs typeface="Ubuntu" charset="0"/>
              </a:rPr>
              <a:t>2</a:t>
            </a:r>
            <a:r>
              <a:rPr lang="en-GB" sz="2000" b="0" i="0" dirty="0" smtClean="0">
                <a:solidFill>
                  <a:srgbClr val="E03882"/>
                </a:solidFill>
                <a:latin typeface="Ubuntu" charset="0"/>
                <a:ea typeface="Ubuntu" charset="0"/>
                <a:cs typeface="Ubuntu" charset="0"/>
              </a:rPr>
              <a:t> 2020/21</a:t>
            </a:r>
          </a:p>
        </p:txBody>
      </p:sp>
      <p:sp>
        <p:nvSpPr>
          <p:cNvPr id="16" name="TextBox 15"/>
          <p:cNvSpPr txBox="1"/>
          <p:nvPr/>
        </p:nvSpPr>
        <p:spPr>
          <a:xfrm>
            <a:off x="477923" y="1351598"/>
            <a:ext cx="8515157" cy="369332"/>
          </a:xfrm>
          <a:prstGeom prst="rect">
            <a:avLst/>
          </a:prstGeom>
          <a:noFill/>
        </p:spPr>
        <p:txBody>
          <a:bodyPr wrap="square" rtlCol="0">
            <a:spAutoFit/>
          </a:bodyPr>
          <a:lstStyle/>
          <a:p>
            <a:r>
              <a:rPr lang="en-GB" dirty="0" smtClean="0">
                <a:solidFill>
                  <a:srgbClr val="324F82"/>
                </a:solidFill>
                <a:latin typeface="Ubuntu" charset="0"/>
                <a:ea typeface="Ubuntu" charset="0"/>
                <a:cs typeface="Ubuntu" charset="0"/>
              </a:rPr>
              <a:t>Agency Spend</a:t>
            </a:r>
            <a:endParaRPr lang="en-GB" b="0" i="0" dirty="0" smtClean="0">
              <a:solidFill>
                <a:srgbClr val="324F82"/>
              </a:solidFill>
              <a:latin typeface="Ubuntu" charset="0"/>
              <a:ea typeface="Ubuntu" charset="0"/>
              <a:cs typeface="Ubuntu" charset="0"/>
            </a:endParaRPr>
          </a:p>
        </p:txBody>
      </p:sp>
      <p:sp>
        <p:nvSpPr>
          <p:cNvPr id="17" name="Right Arrow 16">
            <a:hlinkClick r:id="rId3"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a:hlinkClick r:id="rId4"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5" name="Rectangle 24">
            <a:hlinkClick r:id="rId5" action="ppaction://hlinksldjump"/>
          </p:cNvPr>
          <p:cNvSpPr/>
          <p:nvPr/>
        </p:nvSpPr>
        <p:spPr>
          <a:xfrm>
            <a:off x="8582297" y="205788"/>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5115845" y="210082"/>
            <a:ext cx="1632858" cy="512664"/>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25056"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14</a:t>
            </a:r>
            <a:endParaRPr lang="en-GB" sz="3000" b="0" i="0" dirty="0" smtClean="0">
              <a:solidFill>
                <a:schemeClr val="bg1"/>
              </a:solidFill>
              <a:latin typeface="Ubuntu" charset="0"/>
              <a:ea typeface="Ubuntu" charset="0"/>
              <a:cs typeface="Ubuntu" charset="0"/>
            </a:endParaRPr>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pic>
        <p:nvPicPr>
          <p:cNvPr id="8" name="Picture 7"/>
          <p:cNvPicPr>
            <a:picLocks noChangeAspect="1"/>
          </p:cNvPicPr>
          <p:nvPr/>
        </p:nvPicPr>
        <p:blipFill>
          <a:blip r:embed="rId6"/>
          <a:stretch>
            <a:fillRect/>
          </a:stretch>
        </p:blipFill>
        <p:spPr>
          <a:xfrm>
            <a:off x="6748704" y="1565096"/>
            <a:ext cx="4346584" cy="3385222"/>
          </a:xfrm>
          <a:prstGeom prst="rect">
            <a:avLst/>
          </a:prstGeom>
        </p:spPr>
      </p:pic>
      <p:sp>
        <p:nvSpPr>
          <p:cNvPr id="32" name="Rectangle 31"/>
          <p:cNvSpPr/>
          <p:nvPr/>
        </p:nvSpPr>
        <p:spPr>
          <a:xfrm>
            <a:off x="-5447" y="5702709"/>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0" name="Table 9"/>
          <p:cNvGraphicFramePr>
            <a:graphicFrameLocks noGrp="1"/>
          </p:cNvGraphicFramePr>
          <p:nvPr>
            <p:extLst>
              <p:ext uri="{D42A27DB-BD31-4B8C-83A1-F6EECF244321}">
                <p14:modId xmlns:p14="http://schemas.microsoft.com/office/powerpoint/2010/main" val="502608957"/>
              </p:ext>
            </p:extLst>
          </p:nvPr>
        </p:nvGraphicFramePr>
        <p:xfrm>
          <a:off x="477923" y="5094399"/>
          <a:ext cx="11116314" cy="1676400"/>
        </p:xfrm>
        <a:graphic>
          <a:graphicData uri="http://schemas.openxmlformats.org/drawingml/2006/table">
            <a:tbl>
              <a:tblPr>
                <a:tableStyleId>{5C22544A-7EE6-4342-B048-85BDC9FD1C3A}</a:tableStyleId>
              </a:tblPr>
              <a:tblGrid>
                <a:gridCol w="11116314">
                  <a:extLst>
                    <a:ext uri="{9D8B030D-6E8A-4147-A177-3AD203B41FA5}">
                      <a16:colId xmlns:a16="http://schemas.microsoft.com/office/drawing/2014/main" val="2626519561"/>
                    </a:ext>
                  </a:extLst>
                </a:gridCol>
              </a:tblGrid>
              <a:tr h="0">
                <a:tc>
                  <a:txBody>
                    <a:bodyPr/>
                    <a:lstStyle/>
                    <a:p>
                      <a:pPr marL="0" lvl="0" indent="0" algn="just">
                        <a:spcBef>
                          <a:spcPts val="600"/>
                        </a:spcBef>
                        <a:spcAft>
                          <a:spcPts val="600"/>
                        </a:spcAft>
                        <a:buFont typeface="Symbol" panose="05050102010706020507" pitchFamily="18" charset="2"/>
                        <a:buNone/>
                      </a:pPr>
                      <a:r>
                        <a:rPr lang="en-GB" sz="1400" b="0" dirty="0" smtClean="0">
                          <a:solidFill>
                            <a:srgbClr val="E03882"/>
                          </a:solidFill>
                          <a:effectLst/>
                          <a:latin typeface="Ubuntu"/>
                        </a:rPr>
                        <a:t>Summary</a:t>
                      </a:r>
                      <a:endParaRPr lang="en-GB" sz="1200" b="0" dirty="0" smtClean="0">
                        <a:solidFill>
                          <a:srgbClr val="E03882"/>
                        </a:solidFill>
                        <a:effectLst/>
                        <a:latin typeface="Ubuntu"/>
                      </a:endParaRPr>
                    </a:p>
                    <a:p>
                      <a:pPr marL="171450" indent="-171450">
                        <a:buFont typeface="Arial" panose="020B0604020202020204" pitchFamily="34" charset="0"/>
                        <a:buChar char="•"/>
                      </a:pPr>
                      <a:r>
                        <a:rPr lang="en-GB" sz="1300" kern="1200" dirty="0" smtClean="0">
                          <a:solidFill>
                            <a:schemeClr val="tx1">
                              <a:lumMod val="75000"/>
                              <a:lumOff val="25000"/>
                            </a:schemeClr>
                          </a:solidFill>
                          <a:effectLst/>
                          <a:latin typeface="Calibri" panose="020F0502020204030204" pitchFamily="34" charset="0"/>
                          <a:ea typeface="+mn-ea"/>
                          <a:cs typeface="Calibri" panose="020F0502020204030204" pitchFamily="34" charset="0"/>
                        </a:rPr>
                        <a:t>For the COVID response, a new COVID directorate has been set up, and the agency usage for this has increased. The large increase has been due to three consultants working increased hours on the response, as well as the adjustments made due to over accruals in month one compared to the actual invoice payments in month 2. A number of key COVID-19 roles are still being resourced using agency staff (e.g. call takers).</a:t>
                      </a:r>
                    </a:p>
                    <a:p>
                      <a:pPr marL="171450" indent="-171450">
                        <a:buFont typeface="Arial" panose="020B0604020202020204" pitchFamily="34" charset="0"/>
                        <a:buChar char="•"/>
                      </a:pPr>
                      <a:r>
                        <a:rPr lang="en-GB" sz="1300" kern="1200" dirty="0" smtClean="0">
                          <a:solidFill>
                            <a:schemeClr val="tx1">
                              <a:lumMod val="75000"/>
                              <a:lumOff val="25000"/>
                            </a:schemeClr>
                          </a:solidFill>
                          <a:effectLst/>
                          <a:latin typeface="Calibri" panose="020F0502020204030204" pitchFamily="34" charset="0"/>
                          <a:ea typeface="+mn-ea"/>
                          <a:cs typeface="Calibri" panose="020F0502020204030204" pitchFamily="34" charset="0"/>
                        </a:rPr>
                        <a:t>There are a number of projects that were extended past the end of March, which have led to agency staff being kept on to complete the work, as it was not possible or appropriate to recruit on a fixed term basis for this short period. </a:t>
                      </a:r>
                    </a:p>
                    <a:p>
                      <a:pPr marL="171450" indent="-171450">
                        <a:buFont typeface="Arial" panose="020B0604020202020204" pitchFamily="34" charset="0"/>
                        <a:buChar char="•"/>
                      </a:pPr>
                      <a:r>
                        <a:rPr lang="en-GB" sz="1300" kern="1200" dirty="0" smtClean="0">
                          <a:solidFill>
                            <a:schemeClr val="tx1">
                              <a:lumMod val="75000"/>
                              <a:lumOff val="25000"/>
                            </a:schemeClr>
                          </a:solidFill>
                          <a:effectLst/>
                          <a:latin typeface="Calibri" panose="020F0502020204030204" pitchFamily="34" charset="0"/>
                          <a:ea typeface="+mn-ea"/>
                          <a:cs typeface="Calibri" panose="020F0502020204030204" pitchFamily="34" charset="0"/>
                        </a:rPr>
                        <a:t>The Covid-19 response has also led to some vacancies not being recruited to and some gaps have continued to be filled by agency staff, whilst the recovery plan is implemented.</a:t>
                      </a:r>
                      <a:endParaRPr lang="en-GB" sz="1300" kern="1200" dirty="0">
                        <a:solidFill>
                          <a:schemeClr val="tx1">
                            <a:lumMod val="75000"/>
                            <a:lumOff val="25000"/>
                          </a:schemeClr>
                        </a:solidFill>
                        <a:effectLst/>
                        <a:latin typeface="Calibri" panose="020F0502020204030204" pitchFamily="34" charset="0"/>
                        <a:ea typeface="+mn-ea"/>
                        <a:cs typeface="Calibri" panose="020F0502020204030204" pitchFamily="34" charset="0"/>
                      </a:endParaRPr>
                    </a:p>
                  </a:txBody>
                  <a:tcPr marL="114300" marR="114300" marT="0" marB="0">
                    <a:noFill/>
                  </a:tcPr>
                </a:tc>
                <a:extLst>
                  <a:ext uri="{0D108BD9-81ED-4DB2-BD59-A6C34878D82A}">
                    <a16:rowId xmlns:a16="http://schemas.microsoft.com/office/drawing/2014/main" val="2494521861"/>
                  </a:ext>
                </a:extLst>
              </a:tr>
            </a:tbl>
          </a:graphicData>
        </a:graphic>
      </p:graphicFrame>
      <p:sp>
        <p:nvSpPr>
          <p:cNvPr id="23" name="TextBox 22"/>
          <p:cNvSpPr txBox="1"/>
          <p:nvPr/>
        </p:nvSpPr>
        <p:spPr>
          <a:xfrm>
            <a:off x="11680907" y="6480700"/>
            <a:ext cx="417250" cy="307777"/>
          </a:xfrm>
          <a:prstGeom prst="rect">
            <a:avLst/>
          </a:prstGeom>
          <a:noFill/>
        </p:spPr>
        <p:txBody>
          <a:bodyPr wrap="square" rtlCol="0">
            <a:spAutoFit/>
          </a:bodyPr>
          <a:lstStyle/>
          <a:p>
            <a:pPr algn="r"/>
            <a:r>
              <a:rPr lang="en-GB" sz="1400" dirty="0" smtClean="0">
                <a:solidFill>
                  <a:schemeClr val="tx1">
                    <a:lumMod val="50000"/>
                    <a:lumOff val="50000"/>
                  </a:schemeClr>
                </a:solidFill>
                <a:latin typeface="Ubuntu" charset="0"/>
                <a:ea typeface="Ubuntu" charset="0"/>
                <a:cs typeface="Ubuntu" charset="0"/>
              </a:rPr>
              <a:t>15</a:t>
            </a:r>
            <a:endParaRPr lang="en-GB" sz="3000" b="0" i="0" dirty="0" smtClean="0">
              <a:solidFill>
                <a:schemeClr val="tx1">
                  <a:lumMod val="50000"/>
                  <a:lumOff val="50000"/>
                </a:schemeClr>
              </a:solidFill>
              <a:latin typeface="Ubuntu" charset="0"/>
              <a:ea typeface="Ubuntu" charset="0"/>
              <a:cs typeface="Ubuntu" charset="0"/>
            </a:endParaRPr>
          </a:p>
        </p:txBody>
      </p:sp>
    </p:spTree>
    <p:extLst>
      <p:ext uri="{BB962C8B-B14F-4D97-AF65-F5344CB8AC3E}">
        <p14:creationId xmlns:p14="http://schemas.microsoft.com/office/powerpoint/2010/main" val="5857680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Conclusion</a:t>
            </a:r>
          </a:p>
        </p:txBody>
      </p:sp>
      <p:sp>
        <p:nvSpPr>
          <p:cNvPr id="18" name="Content Placeholder 9"/>
          <p:cNvSpPr>
            <a:spLocks noGrp="1"/>
          </p:cNvSpPr>
          <p:nvPr>
            <p:ph sz="quarter" idx="14"/>
          </p:nvPr>
        </p:nvSpPr>
        <p:spPr>
          <a:xfrm>
            <a:off x="547288" y="2164290"/>
            <a:ext cx="10760075" cy="2821285"/>
          </a:xfrm>
        </p:spPr>
        <p:txBody>
          <a:bodyPr/>
          <a:lstStyle/>
          <a:p>
            <a:pPr marL="0" indent="0">
              <a:buNone/>
            </a:pPr>
            <a:r>
              <a:rPr lang="en-GB" sz="1800" dirty="0">
                <a:solidFill>
                  <a:schemeClr val="tx1">
                    <a:lumMod val="75000"/>
                    <a:lumOff val="25000"/>
                  </a:schemeClr>
                </a:solidFill>
                <a:latin typeface="Calibri" panose="020F0502020204030204" pitchFamily="34" charset="0"/>
              </a:rPr>
              <a:t>The Board is asked to note the following</a:t>
            </a:r>
            <a:r>
              <a:rPr lang="en-GB" sz="1800" dirty="0" smtClean="0">
                <a:solidFill>
                  <a:schemeClr val="tx1">
                    <a:lumMod val="75000"/>
                    <a:lumOff val="25000"/>
                  </a:schemeClr>
                </a:solidFill>
                <a:latin typeface="Calibri" panose="020F0502020204030204" pitchFamily="34" charset="0"/>
              </a:rPr>
              <a:t>:</a:t>
            </a:r>
            <a:endParaRPr lang="en-GB" sz="1800" dirty="0">
              <a:solidFill>
                <a:schemeClr val="tx1">
                  <a:lumMod val="75000"/>
                  <a:lumOff val="25000"/>
                </a:schemeClr>
              </a:solidFill>
              <a:latin typeface="Calibri" panose="020F0502020204030204" pitchFamily="34" charset="0"/>
            </a:endParaRPr>
          </a:p>
          <a:p>
            <a:pPr lvl="0"/>
            <a:r>
              <a:rPr lang="en-GB" sz="1800" dirty="0">
                <a:solidFill>
                  <a:schemeClr val="tx1">
                    <a:lumMod val="75000"/>
                    <a:lumOff val="25000"/>
                  </a:schemeClr>
                </a:solidFill>
                <a:latin typeface="Calibri" panose="020F0502020204030204" pitchFamily="34" charset="0"/>
              </a:rPr>
              <a:t>financial position reported at month 2</a:t>
            </a:r>
          </a:p>
          <a:p>
            <a:r>
              <a:rPr lang="en-GB" sz="1800" dirty="0">
                <a:solidFill>
                  <a:schemeClr val="tx1">
                    <a:lumMod val="75000"/>
                    <a:lumOff val="25000"/>
                  </a:schemeClr>
                </a:solidFill>
                <a:latin typeface="Calibri" panose="020F0502020204030204" pitchFamily="34" charset="0"/>
              </a:rPr>
              <a:t>status of the Capital Programme for </a:t>
            </a:r>
            <a:r>
              <a:rPr lang="en-GB" sz="1800" dirty="0" smtClean="0">
                <a:solidFill>
                  <a:schemeClr val="tx1">
                    <a:lumMod val="75000"/>
                    <a:lumOff val="25000"/>
                  </a:schemeClr>
                </a:solidFill>
                <a:latin typeface="Calibri" panose="020F0502020204030204" pitchFamily="34" charset="0"/>
              </a:rPr>
              <a:t>2020/21</a:t>
            </a:r>
            <a:endParaRPr lang="en-GB" sz="1800" dirty="0">
              <a:solidFill>
                <a:schemeClr val="tx1">
                  <a:lumMod val="75000"/>
                  <a:lumOff val="25000"/>
                </a:schemeClr>
              </a:solidFill>
              <a:latin typeface="Calibri" panose="020F0502020204030204" pitchFamily="34" charset="0"/>
            </a:endParaRPr>
          </a:p>
          <a:p>
            <a:r>
              <a:rPr lang="en-GB" sz="1800" dirty="0">
                <a:solidFill>
                  <a:schemeClr val="tx1">
                    <a:lumMod val="75000"/>
                    <a:lumOff val="25000"/>
                  </a:schemeClr>
                </a:solidFill>
                <a:latin typeface="Calibri" panose="020F0502020204030204" pitchFamily="34" charset="0"/>
              </a:rPr>
              <a:t>whilst we always undertake to either seek funding approval from Welsh Government or identify from our own budgets, that the total quantum of funding for addressing COVID-19 across Wales remains fluid and uncertain. There is a risk that the organisation’s operational cost of addressing and recovering from the pandemic cannot be contained within available funding resulting in a potential breach of the planned outturn for 2020-21</a:t>
            </a:r>
          </a:p>
          <a:p>
            <a:endParaRPr lang="en-GB" dirty="0"/>
          </a:p>
        </p:txBody>
      </p:sp>
      <p:sp>
        <p:nvSpPr>
          <p:cNvPr id="27" name="TextBox 26"/>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a:t>
            </a:r>
            <a:r>
              <a:rPr lang="en-GB" sz="2000" dirty="0">
                <a:solidFill>
                  <a:srgbClr val="E03882"/>
                </a:solidFill>
                <a:latin typeface="Ubuntu" charset="0"/>
                <a:ea typeface="Ubuntu" charset="0"/>
                <a:cs typeface="Ubuntu" charset="0"/>
              </a:rPr>
              <a:t>-</a:t>
            </a:r>
            <a:r>
              <a:rPr lang="en-GB" sz="2000" b="0" i="0" dirty="0" smtClean="0">
                <a:solidFill>
                  <a:srgbClr val="E03882"/>
                </a:solidFill>
                <a:latin typeface="Ubuntu" charset="0"/>
                <a:ea typeface="Ubuntu" charset="0"/>
                <a:cs typeface="Ubuntu" charset="0"/>
              </a:rPr>
              <a:t> Month 2 2020/21</a:t>
            </a:r>
          </a:p>
        </p:txBody>
      </p:sp>
      <p:sp>
        <p:nvSpPr>
          <p:cNvPr id="17" name="Right Arrow 16">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9" name="Rectangle 28">
            <a:hlinkClick r:id="rId4" action="ppaction://hlinksldjump"/>
          </p:cNvPr>
          <p:cNvSpPr/>
          <p:nvPr/>
        </p:nvSpPr>
        <p:spPr>
          <a:xfrm>
            <a:off x="8602593" y="196595"/>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a:off x="3474524" y="213047"/>
            <a:ext cx="1632858" cy="509700"/>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5509"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16</a:t>
            </a:r>
            <a:endParaRPr lang="en-GB" sz="3000" b="0" i="0" dirty="0" smtClean="0">
              <a:solidFill>
                <a:schemeClr val="bg1"/>
              </a:solidFill>
              <a:latin typeface="Ubuntu" charset="0"/>
              <a:ea typeface="Ubuntu" charset="0"/>
              <a:cs typeface="Ubuntu" charset="0"/>
            </a:endParaRPr>
          </a:p>
        </p:txBody>
      </p:sp>
      <p:sp>
        <p:nvSpPr>
          <p:cNvPr id="19"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spTree>
    <p:extLst>
      <p:ext uri="{BB962C8B-B14F-4D97-AF65-F5344CB8AC3E}">
        <p14:creationId xmlns:p14="http://schemas.microsoft.com/office/powerpoint/2010/main" val="32666904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0" y="5694218"/>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4"/>
          <p:cNvSpPr>
            <a:spLocks noGrp="1"/>
          </p:cNvSpPr>
          <p:nvPr>
            <p:ph sz="quarter" idx="14"/>
          </p:nvPr>
        </p:nvSpPr>
        <p:spPr>
          <a:xfrm>
            <a:off x="4297834" y="3273620"/>
            <a:ext cx="1411932" cy="307777"/>
          </a:xfrm>
        </p:spPr>
        <p:txBody>
          <a:bodyPr/>
          <a:lstStyle/>
          <a:p>
            <a:pPr marL="0" indent="0" algn="ctr">
              <a:buNone/>
            </a:pPr>
            <a:r>
              <a:rPr lang="en-GB" sz="2000" b="1" dirty="0" smtClean="0">
                <a:solidFill>
                  <a:schemeClr val="bg1"/>
                </a:solidFill>
                <a:latin typeface="Ubuntu"/>
              </a:rPr>
              <a:t>Covid-19</a:t>
            </a:r>
            <a:endParaRPr lang="en-GB" sz="2000" b="1" dirty="0">
              <a:solidFill>
                <a:schemeClr val="bg1"/>
              </a:solidFill>
              <a:latin typeface="Ubuntu"/>
            </a:endParaRPr>
          </a:p>
        </p:txBody>
      </p:sp>
      <p:sp>
        <p:nvSpPr>
          <p:cNvPr id="18" name="Content Placeholder 4"/>
          <p:cNvSpPr>
            <a:spLocks noGrp="1"/>
          </p:cNvSpPr>
          <p:nvPr>
            <p:ph sz="quarter" idx="14"/>
          </p:nvPr>
        </p:nvSpPr>
        <p:spPr>
          <a:xfrm>
            <a:off x="6482234" y="3119733"/>
            <a:ext cx="1411932" cy="615553"/>
          </a:xfrm>
        </p:spPr>
        <p:txBody>
          <a:bodyPr/>
          <a:lstStyle/>
          <a:p>
            <a:pPr marL="0" indent="0" algn="ctr">
              <a:buNone/>
            </a:pPr>
            <a:r>
              <a:rPr lang="en-GB" sz="2000" b="1" dirty="0" smtClean="0">
                <a:solidFill>
                  <a:schemeClr val="bg1"/>
                </a:solidFill>
                <a:latin typeface="Ubuntu"/>
              </a:rPr>
              <a:t>Business as usual</a:t>
            </a:r>
            <a:endParaRPr lang="en-GB" sz="2000" b="1" dirty="0">
              <a:solidFill>
                <a:schemeClr val="bg1"/>
              </a:solidFill>
              <a:latin typeface="Ubuntu"/>
            </a:endParaRPr>
          </a:p>
        </p:txBody>
      </p:sp>
      <p:sp>
        <p:nvSpPr>
          <p:cNvPr id="5" name="Rectangle 4"/>
          <p:cNvSpPr/>
          <p:nvPr/>
        </p:nvSpPr>
        <p:spPr>
          <a:xfrm>
            <a:off x="0" y="1"/>
            <a:ext cx="12192000" cy="7558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Workforce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65560"/>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solidFill>
                  <a:schemeClr val="bg1"/>
                </a:solidFill>
                <a:latin typeface="Ubuntu"/>
              </a:rPr>
              <a:t>Business as usual</a:t>
            </a:r>
            <a:endParaRPr lang="en-GB" sz="1400" b="1" dirty="0">
              <a:solidFill>
                <a:schemeClr val="bg1"/>
              </a:solidFill>
              <a:latin typeface="Ubuntu"/>
            </a:endParaRPr>
          </a:p>
        </p:txBody>
      </p:sp>
      <p:pic>
        <p:nvPicPr>
          <p:cNvPr id="16" name="Picture 15"/>
          <p:cNvPicPr>
            <a:picLocks noChangeAspect="1"/>
          </p:cNvPicPr>
          <p:nvPr/>
        </p:nvPicPr>
        <p:blipFill rotWithShape="1">
          <a:blip r:embed="rId2"/>
          <a:srcRect l="89790" t="47222" r="1417" b="45194"/>
          <a:stretch/>
        </p:blipFill>
        <p:spPr>
          <a:xfrm>
            <a:off x="10503238" y="5497302"/>
            <a:ext cx="1537260" cy="778807"/>
          </a:xfrm>
          <a:prstGeom prst="rect">
            <a:avLst/>
          </a:prstGeom>
        </p:spPr>
      </p:pic>
      <p:sp>
        <p:nvSpPr>
          <p:cNvPr id="4" name="TextBox 3"/>
          <p:cNvSpPr txBox="1"/>
          <p:nvPr/>
        </p:nvSpPr>
        <p:spPr>
          <a:xfrm>
            <a:off x="9774315" y="810339"/>
            <a:ext cx="2440143" cy="276999"/>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correct as of </a:t>
            </a:r>
            <a:r>
              <a:rPr lang="en-GB" sz="1200" b="1" dirty="0" smtClean="0">
                <a:solidFill>
                  <a:srgbClr val="324F82"/>
                </a:solidFill>
                <a:latin typeface="Ubuntu" charset="0"/>
                <a:ea typeface="Ubuntu" charset="0"/>
                <a:cs typeface="Ubuntu" charset="0"/>
              </a:rPr>
              <a:t>21 </a:t>
            </a:r>
            <a:r>
              <a:rPr lang="en-GB" sz="1200" b="1" dirty="0">
                <a:solidFill>
                  <a:srgbClr val="324F82"/>
                </a:solidFill>
                <a:latin typeface="Ubuntu" charset="0"/>
                <a:ea typeface="Ubuntu" charset="0"/>
                <a:cs typeface="Ubuntu" charset="0"/>
              </a:rPr>
              <a:t>June 2020</a:t>
            </a:r>
          </a:p>
        </p:txBody>
      </p:sp>
      <p:sp>
        <p:nvSpPr>
          <p:cNvPr id="20" name="TextBox 19"/>
          <p:cNvSpPr txBox="1"/>
          <p:nvPr/>
        </p:nvSpPr>
        <p:spPr>
          <a:xfrm>
            <a:off x="216323" y="760600"/>
            <a:ext cx="6516402" cy="400110"/>
          </a:xfrm>
          <a:prstGeom prst="rect">
            <a:avLst/>
          </a:prstGeom>
          <a:noFill/>
        </p:spPr>
        <p:txBody>
          <a:bodyPr wrap="square" rtlCol="0">
            <a:spAutoFit/>
          </a:bodyPr>
          <a:lstStyle/>
          <a:p>
            <a:r>
              <a:rPr lang="en-GB" sz="2000" b="0" i="0" dirty="0" smtClean="0">
                <a:solidFill>
                  <a:srgbClr val="324F82"/>
                </a:solidFill>
                <a:latin typeface="Ubuntu" charset="0"/>
                <a:ea typeface="Ubuntu" charset="0"/>
                <a:cs typeface="Ubuntu" charset="0"/>
              </a:rPr>
              <a:t>COVID-19 Staff Absence Dashboard</a:t>
            </a:r>
          </a:p>
        </p:txBody>
      </p:sp>
      <p:sp>
        <p:nvSpPr>
          <p:cNvPr id="21" name="TextBox 20"/>
          <p:cNvSpPr txBox="1"/>
          <p:nvPr/>
        </p:nvSpPr>
        <p:spPr>
          <a:xfrm>
            <a:off x="10263136" y="984249"/>
            <a:ext cx="1924688" cy="646331"/>
          </a:xfrm>
          <a:prstGeom prst="rect">
            <a:avLst/>
          </a:prstGeom>
          <a:noFill/>
        </p:spPr>
        <p:txBody>
          <a:bodyPr wrap="square" rtlCol="0">
            <a:spAutoFit/>
          </a:bodyPr>
          <a:lstStyle/>
          <a:p>
            <a:pPr algn="r"/>
            <a:r>
              <a:rPr lang="en-GB" sz="1200" b="0" i="0" dirty="0" smtClean="0">
                <a:solidFill>
                  <a:srgbClr val="324F82"/>
                </a:solidFill>
                <a:latin typeface="Ubuntu" charset="0"/>
                <a:ea typeface="Ubuntu" charset="0"/>
                <a:cs typeface="Ubuntu" charset="0"/>
              </a:rPr>
              <a:t>Dashboard available </a:t>
            </a:r>
            <a:r>
              <a:rPr lang="en-GB" sz="1200" b="0" i="0" dirty="0" smtClean="0">
                <a:solidFill>
                  <a:srgbClr val="324F82"/>
                </a:solidFill>
                <a:latin typeface="Ubuntu" charset="0"/>
                <a:ea typeface="Ubuntu" charset="0"/>
                <a:cs typeface="Ubuntu" charset="0"/>
                <a:hlinkClick r:id="rId3"/>
              </a:rPr>
              <a:t>here</a:t>
            </a:r>
            <a:r>
              <a:rPr lang="en-GB" sz="1200" dirty="0">
                <a:solidFill>
                  <a:srgbClr val="324F82"/>
                </a:solidFill>
                <a:latin typeface="Ubuntu" charset="0"/>
                <a:ea typeface="Ubuntu" charset="0"/>
                <a:cs typeface="Ubuntu" charset="0"/>
              </a:rPr>
              <a:t> (Not publically available)</a:t>
            </a:r>
          </a:p>
          <a:p>
            <a:endParaRPr lang="en-GB" sz="1200" b="0" i="0" dirty="0" smtClean="0">
              <a:solidFill>
                <a:srgbClr val="324F82"/>
              </a:solidFill>
              <a:latin typeface="Ubuntu" charset="0"/>
              <a:ea typeface="Ubuntu" charset="0"/>
              <a:cs typeface="Ubuntu" charset="0"/>
            </a:endParaRPr>
          </a:p>
        </p:txBody>
      </p:sp>
      <p:sp>
        <p:nvSpPr>
          <p:cNvPr id="25" name="Right Arrow 24">
            <a:hlinkClick r:id="rId4"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ight Arrow 25">
            <a:hlinkClick r:id="rId5"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9" name="Rectangle 28">
            <a:hlinkClick r:id="rId6" action="ppaction://hlinksldjump"/>
          </p:cNvPr>
          <p:cNvSpPr/>
          <p:nvPr/>
        </p:nvSpPr>
        <p:spPr>
          <a:xfrm>
            <a:off x="8593526" y="21463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hlinkClick r:id="rId4" action="ppaction://hlinksldjump"/>
          </p:cNvPr>
          <p:cNvSpPr/>
          <p:nvPr/>
        </p:nvSpPr>
        <p:spPr>
          <a:xfrm>
            <a:off x="5107382" y="224037"/>
            <a:ext cx="1632858" cy="4418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p:cNvSpPr txBox="1"/>
          <p:nvPr/>
        </p:nvSpPr>
        <p:spPr>
          <a:xfrm>
            <a:off x="11807300" y="6480700"/>
            <a:ext cx="417250" cy="307777"/>
          </a:xfrm>
          <a:prstGeom prst="rect">
            <a:avLst/>
          </a:prstGeom>
          <a:noFill/>
        </p:spPr>
        <p:txBody>
          <a:bodyPr wrap="square" rtlCol="0">
            <a:spAutoFit/>
          </a:bodyPr>
          <a:lstStyle/>
          <a:p>
            <a:r>
              <a:rPr lang="en-GB" sz="1400" dirty="0" smtClean="0">
                <a:solidFill>
                  <a:schemeClr val="tx1">
                    <a:lumMod val="50000"/>
                    <a:lumOff val="50000"/>
                  </a:schemeClr>
                </a:solidFill>
                <a:latin typeface="Ubuntu" charset="0"/>
                <a:ea typeface="Ubuntu" charset="0"/>
                <a:cs typeface="Ubuntu" charset="0"/>
              </a:rPr>
              <a:t>17</a:t>
            </a:r>
            <a:endParaRPr lang="en-GB" sz="3000" b="0" i="0" dirty="0" smtClean="0">
              <a:solidFill>
                <a:schemeClr val="tx1">
                  <a:lumMod val="50000"/>
                  <a:lumOff val="50000"/>
                </a:schemeClr>
              </a:solidFill>
              <a:latin typeface="Ubuntu" charset="0"/>
              <a:ea typeface="Ubuntu" charset="0"/>
              <a:cs typeface="Ubuntu" charset="0"/>
            </a:endParaRPr>
          </a:p>
        </p:txBody>
      </p:sp>
      <p:pic>
        <p:nvPicPr>
          <p:cNvPr id="8" name="Picture 7"/>
          <p:cNvPicPr>
            <a:picLocks noChangeAspect="1"/>
          </p:cNvPicPr>
          <p:nvPr/>
        </p:nvPicPr>
        <p:blipFill rotWithShape="1">
          <a:blip r:embed="rId7"/>
          <a:srcRect l="16672" t="11415" r="16788" b="9723"/>
          <a:stretch/>
        </p:blipFill>
        <p:spPr>
          <a:xfrm>
            <a:off x="1434732" y="1108691"/>
            <a:ext cx="8640000" cy="5760000"/>
          </a:xfrm>
          <a:prstGeom prst="rect">
            <a:avLst/>
          </a:prstGeom>
        </p:spPr>
      </p:pic>
    </p:spTree>
    <p:extLst>
      <p:ext uri="{BB962C8B-B14F-4D97-AF65-F5344CB8AC3E}">
        <p14:creationId xmlns:p14="http://schemas.microsoft.com/office/powerpoint/2010/main" val="38858654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4"/>
          <p:cNvSpPr>
            <a:spLocks noGrp="1"/>
          </p:cNvSpPr>
          <p:nvPr>
            <p:ph sz="quarter" idx="14"/>
          </p:nvPr>
        </p:nvSpPr>
        <p:spPr>
          <a:xfrm>
            <a:off x="4297834" y="3273620"/>
            <a:ext cx="1411932" cy="307777"/>
          </a:xfrm>
        </p:spPr>
        <p:txBody>
          <a:bodyPr/>
          <a:lstStyle/>
          <a:p>
            <a:pPr marL="0" indent="0" algn="ctr">
              <a:buNone/>
            </a:pPr>
            <a:r>
              <a:rPr lang="en-GB" sz="2000" b="1" dirty="0" smtClean="0">
                <a:solidFill>
                  <a:schemeClr val="bg1"/>
                </a:solidFill>
                <a:latin typeface="Ubuntu"/>
              </a:rPr>
              <a:t>Covid-19</a:t>
            </a:r>
            <a:endParaRPr lang="en-GB" sz="2000" b="1" dirty="0">
              <a:solidFill>
                <a:schemeClr val="bg1"/>
              </a:solidFill>
              <a:latin typeface="Ubuntu"/>
            </a:endParaRPr>
          </a:p>
        </p:txBody>
      </p:sp>
      <p:sp>
        <p:nvSpPr>
          <p:cNvPr id="18" name="Content Placeholder 4"/>
          <p:cNvSpPr>
            <a:spLocks noGrp="1"/>
          </p:cNvSpPr>
          <p:nvPr>
            <p:ph sz="quarter" idx="14"/>
          </p:nvPr>
        </p:nvSpPr>
        <p:spPr>
          <a:xfrm>
            <a:off x="6482234" y="3119733"/>
            <a:ext cx="1411932" cy="615553"/>
          </a:xfrm>
        </p:spPr>
        <p:txBody>
          <a:bodyPr/>
          <a:lstStyle/>
          <a:p>
            <a:pPr marL="0" indent="0" algn="ctr">
              <a:buNone/>
            </a:pPr>
            <a:r>
              <a:rPr lang="en-GB" sz="2000" b="1" dirty="0" smtClean="0">
                <a:solidFill>
                  <a:schemeClr val="bg1"/>
                </a:solidFill>
                <a:latin typeface="Ubuntu"/>
              </a:rPr>
              <a:t>Business as usual</a:t>
            </a:r>
            <a:endParaRPr lang="en-GB" sz="2000" b="1" dirty="0">
              <a:solidFill>
                <a:schemeClr val="bg1"/>
              </a:solidFill>
              <a:latin typeface="Ubuntu"/>
            </a:endParaRPr>
          </a:p>
        </p:txBody>
      </p:sp>
      <p:sp>
        <p:nvSpPr>
          <p:cNvPr id="5" name="Rectangle 4"/>
          <p:cNvSpPr/>
          <p:nvPr/>
        </p:nvSpPr>
        <p:spPr>
          <a:xfrm>
            <a:off x="0" y="1"/>
            <a:ext cx="12192000" cy="7558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Workforce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65560"/>
            <a:ext cx="1321516" cy="184666"/>
          </a:xfrm>
        </p:spPr>
        <p:txBody>
          <a:bodyPr/>
          <a:lstStyle/>
          <a:p>
            <a:pPr marL="0" indent="0" algn="ctr">
              <a:buNone/>
            </a:pPr>
            <a:r>
              <a:rPr lang="en-GB" sz="1200" b="1" dirty="0" smtClean="0">
                <a:solidFill>
                  <a:schemeClr val="bg1"/>
                </a:solidFill>
                <a:latin typeface="Ubuntu"/>
              </a:rPr>
              <a:t>COVID-19</a:t>
            </a:r>
            <a:endParaRPr lang="en-GB" sz="1200" b="1" dirty="0">
              <a:solidFill>
                <a:schemeClr val="bg1"/>
              </a:solidFill>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15" name="Right Arrow 14">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ight Arrow 15">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5" name="Rectangle 24">
            <a:hlinkClick r:id="rId4" action="ppaction://hlinksldjump"/>
          </p:cNvPr>
          <p:cNvSpPr/>
          <p:nvPr/>
        </p:nvSpPr>
        <p:spPr>
          <a:xfrm>
            <a:off x="8597661" y="210965"/>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hlinkClick r:id="rId3" action="ppaction://hlinksldjump"/>
          </p:cNvPr>
          <p:cNvSpPr/>
          <p:nvPr/>
        </p:nvSpPr>
        <p:spPr>
          <a:xfrm>
            <a:off x="3473352" y="225626"/>
            <a:ext cx="1632858"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18</a:t>
            </a:r>
            <a:endParaRPr lang="en-GB" sz="3000" b="0" i="0" dirty="0" smtClean="0">
              <a:solidFill>
                <a:schemeClr val="bg1"/>
              </a:solidFill>
              <a:latin typeface="Ubuntu" charset="0"/>
              <a:ea typeface="Ubuntu" charset="0"/>
              <a:cs typeface="Ubuntu" charset="0"/>
            </a:endParaRPr>
          </a:p>
        </p:txBody>
      </p:sp>
      <p:pic>
        <p:nvPicPr>
          <p:cNvPr id="3" name="Picture 2"/>
          <p:cNvPicPr>
            <a:picLocks noChangeAspect="1"/>
          </p:cNvPicPr>
          <p:nvPr/>
        </p:nvPicPr>
        <p:blipFill rotWithShape="1">
          <a:blip r:embed="rId5"/>
          <a:srcRect b="15936"/>
          <a:stretch/>
        </p:blipFill>
        <p:spPr>
          <a:xfrm>
            <a:off x="616327" y="747109"/>
            <a:ext cx="10959345" cy="5173404"/>
          </a:xfrm>
          <a:prstGeom prst="rect">
            <a:avLst/>
          </a:prstGeom>
        </p:spPr>
      </p:pic>
    </p:spTree>
    <p:extLst>
      <p:ext uri="{BB962C8B-B14F-4D97-AF65-F5344CB8AC3E}">
        <p14:creationId xmlns:p14="http://schemas.microsoft.com/office/powerpoint/2010/main" val="7578175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4"/>
          <p:cNvSpPr>
            <a:spLocks noGrp="1"/>
          </p:cNvSpPr>
          <p:nvPr>
            <p:ph sz="quarter" idx="14"/>
          </p:nvPr>
        </p:nvSpPr>
        <p:spPr>
          <a:xfrm>
            <a:off x="4297834" y="3273620"/>
            <a:ext cx="1411932" cy="307777"/>
          </a:xfrm>
        </p:spPr>
        <p:txBody>
          <a:bodyPr/>
          <a:lstStyle/>
          <a:p>
            <a:pPr marL="0" indent="0" algn="ctr">
              <a:buNone/>
            </a:pPr>
            <a:r>
              <a:rPr lang="en-GB" sz="2000" b="1" dirty="0" smtClean="0">
                <a:solidFill>
                  <a:schemeClr val="bg1"/>
                </a:solidFill>
                <a:latin typeface="Ubuntu"/>
              </a:rPr>
              <a:t>Covid-19</a:t>
            </a:r>
            <a:endParaRPr lang="en-GB" sz="2000" b="1" dirty="0">
              <a:solidFill>
                <a:schemeClr val="bg1"/>
              </a:solidFill>
              <a:latin typeface="Ubuntu"/>
            </a:endParaRPr>
          </a:p>
        </p:txBody>
      </p:sp>
      <p:sp>
        <p:nvSpPr>
          <p:cNvPr id="18" name="Content Placeholder 4"/>
          <p:cNvSpPr>
            <a:spLocks noGrp="1"/>
          </p:cNvSpPr>
          <p:nvPr>
            <p:ph sz="quarter" idx="14"/>
          </p:nvPr>
        </p:nvSpPr>
        <p:spPr>
          <a:xfrm>
            <a:off x="6482234" y="3119733"/>
            <a:ext cx="1411932" cy="615553"/>
          </a:xfrm>
        </p:spPr>
        <p:txBody>
          <a:bodyPr/>
          <a:lstStyle/>
          <a:p>
            <a:pPr marL="0" indent="0" algn="ctr">
              <a:buNone/>
            </a:pPr>
            <a:r>
              <a:rPr lang="en-GB" sz="2000" b="1" dirty="0" smtClean="0">
                <a:solidFill>
                  <a:schemeClr val="bg1"/>
                </a:solidFill>
                <a:latin typeface="Ubuntu"/>
              </a:rPr>
              <a:t>Business as usual</a:t>
            </a:r>
            <a:endParaRPr lang="en-GB" sz="2000" b="1" dirty="0">
              <a:solidFill>
                <a:schemeClr val="bg1"/>
              </a:solidFill>
              <a:latin typeface="Ubuntu"/>
            </a:endParaRPr>
          </a:p>
        </p:txBody>
      </p:sp>
      <p:sp>
        <p:nvSpPr>
          <p:cNvPr id="5" name="Rectangle 4"/>
          <p:cNvSpPr/>
          <p:nvPr/>
        </p:nvSpPr>
        <p:spPr>
          <a:xfrm>
            <a:off x="0" y="1"/>
            <a:ext cx="12192000" cy="7558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Workforce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65560"/>
            <a:ext cx="1321516" cy="184666"/>
          </a:xfrm>
        </p:spPr>
        <p:txBody>
          <a:bodyPr/>
          <a:lstStyle/>
          <a:p>
            <a:pPr marL="0" indent="0" algn="ctr">
              <a:buNone/>
            </a:pPr>
            <a:r>
              <a:rPr lang="en-GB" sz="1200" b="1" dirty="0" smtClean="0">
                <a:solidFill>
                  <a:schemeClr val="bg1"/>
                </a:solidFill>
                <a:latin typeface="Ubuntu"/>
              </a:rPr>
              <a:t>COVID-19</a:t>
            </a:r>
            <a:endParaRPr lang="en-GB" sz="1200" b="1" dirty="0">
              <a:solidFill>
                <a:schemeClr val="bg1"/>
              </a:solidFill>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15" name="Right Arrow 14">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ight Arrow 15">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5" name="Rectangle 24">
            <a:hlinkClick r:id="rId4" action="ppaction://hlinksldjump"/>
          </p:cNvPr>
          <p:cNvSpPr/>
          <p:nvPr/>
        </p:nvSpPr>
        <p:spPr>
          <a:xfrm>
            <a:off x="8581906" y="202800"/>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hlinkClick r:id="rId5" action="ppaction://hlinksldjump"/>
          </p:cNvPr>
          <p:cNvSpPr/>
          <p:nvPr/>
        </p:nvSpPr>
        <p:spPr>
          <a:xfrm>
            <a:off x="3456155" y="204960"/>
            <a:ext cx="1632858"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19</a:t>
            </a:r>
            <a:endParaRPr lang="en-GB" sz="3000" b="0" i="0" dirty="0" smtClean="0">
              <a:solidFill>
                <a:schemeClr val="bg1"/>
              </a:solidFill>
              <a:latin typeface="Ubuntu" charset="0"/>
              <a:ea typeface="Ubuntu" charset="0"/>
              <a:cs typeface="Ubuntu" charset="0"/>
            </a:endParaRPr>
          </a:p>
        </p:txBody>
      </p:sp>
      <p:sp>
        <p:nvSpPr>
          <p:cNvPr id="8" name="TextBox 7"/>
          <p:cNvSpPr txBox="1"/>
          <p:nvPr/>
        </p:nvSpPr>
        <p:spPr>
          <a:xfrm>
            <a:off x="441640" y="4794765"/>
            <a:ext cx="11054944" cy="1107996"/>
          </a:xfrm>
          <a:prstGeom prst="rect">
            <a:avLst/>
          </a:prstGeom>
          <a:noFill/>
        </p:spPr>
        <p:txBody>
          <a:bodyPr wrap="square" rtlCol="0">
            <a:spAutoFit/>
          </a:bodyPr>
          <a:lstStyle/>
          <a:p>
            <a:pPr lvl="0"/>
            <a:r>
              <a:rPr lang="en-GB" sz="1400" dirty="0" smtClean="0">
                <a:solidFill>
                  <a:srgbClr val="324F82"/>
                </a:solidFill>
                <a:latin typeface="Ubuntu"/>
                <a:cs typeface="Calibri" panose="020F0502020204030204" pitchFamily="34" charset="0"/>
              </a:rPr>
              <a:t>Notes</a:t>
            </a:r>
          </a:p>
          <a:p>
            <a:pPr lvl="0"/>
            <a:endParaRPr lang="en-GB" sz="300" dirty="0" smtClean="0">
              <a:solidFill>
                <a:srgbClr val="324F82"/>
              </a:solidFill>
              <a:latin typeface="Ubuntu"/>
              <a:cs typeface="Calibri" panose="020F0502020204030204" pitchFamily="34" charset="0"/>
            </a:endParaRPr>
          </a:p>
          <a:p>
            <a:pPr lvl="0"/>
            <a:r>
              <a:rPr lang="en-GB" sz="1200" baseline="30000" dirty="0" smtClean="0">
                <a:solidFill>
                  <a:schemeClr val="tx1">
                    <a:lumMod val="75000"/>
                    <a:lumOff val="25000"/>
                  </a:schemeClr>
                </a:solidFill>
                <a:latin typeface="Ubuntu"/>
                <a:cs typeface="Calibri" panose="020F0502020204030204" pitchFamily="34" charset="0"/>
              </a:rPr>
              <a:t>1 </a:t>
            </a:r>
            <a:r>
              <a:rPr lang="en-GB" sz="1200" dirty="0" smtClean="0">
                <a:solidFill>
                  <a:schemeClr val="tx1">
                    <a:lumMod val="75000"/>
                    <a:lumOff val="25000"/>
                  </a:schemeClr>
                </a:solidFill>
                <a:latin typeface="Ubuntu"/>
                <a:cs typeface="Calibri" panose="020F0502020204030204" pitchFamily="34" charset="0"/>
              </a:rPr>
              <a:t>Recruitment figures not updated as the data received from NWSSP on a monthly basis has not been made available.</a:t>
            </a:r>
          </a:p>
          <a:p>
            <a:r>
              <a:rPr lang="en-GB" sz="1200" baseline="30000" dirty="0" smtClean="0">
                <a:solidFill>
                  <a:schemeClr val="tx1">
                    <a:lumMod val="75000"/>
                    <a:lumOff val="25000"/>
                  </a:schemeClr>
                </a:solidFill>
                <a:latin typeface="Ubuntu"/>
                <a:cs typeface="Calibri" panose="020F0502020204030204" pitchFamily="34" charset="0"/>
              </a:rPr>
              <a:t>2</a:t>
            </a:r>
            <a:r>
              <a:rPr lang="en-GB" sz="1200" dirty="0" smtClean="0">
                <a:solidFill>
                  <a:schemeClr val="tx1">
                    <a:lumMod val="75000"/>
                    <a:lumOff val="25000"/>
                  </a:schemeClr>
                </a:solidFill>
                <a:latin typeface="Ubuntu"/>
                <a:cs typeface="Calibri" panose="020F0502020204030204" pitchFamily="34" charset="0"/>
              </a:rPr>
              <a:t> There </a:t>
            </a:r>
            <a:r>
              <a:rPr lang="en-GB" sz="1200" dirty="0">
                <a:solidFill>
                  <a:schemeClr val="tx1">
                    <a:lumMod val="75000"/>
                    <a:lumOff val="25000"/>
                  </a:schemeClr>
                </a:solidFill>
                <a:latin typeface="Ubuntu"/>
                <a:cs typeface="Calibri" panose="020F0502020204030204" pitchFamily="34" charset="0"/>
              </a:rPr>
              <a:t>has been a notable improvement in sickness absence figures. This is being explored further by the P&amp;OD Team and we </a:t>
            </a:r>
            <a:r>
              <a:rPr lang="en-GB" sz="1200" dirty="0" smtClean="0">
                <a:solidFill>
                  <a:schemeClr val="tx1">
                    <a:lumMod val="75000"/>
                    <a:lumOff val="25000"/>
                  </a:schemeClr>
                </a:solidFill>
                <a:latin typeface="Ubuntu"/>
                <a:cs typeface="Calibri" panose="020F0502020204030204" pitchFamily="34" charset="0"/>
              </a:rPr>
              <a:t>will provide </a:t>
            </a:r>
            <a:r>
              <a:rPr lang="en-GB" sz="1200" dirty="0">
                <a:solidFill>
                  <a:schemeClr val="tx1">
                    <a:lumMod val="75000"/>
                    <a:lumOff val="25000"/>
                  </a:schemeClr>
                </a:solidFill>
                <a:latin typeface="Ubuntu"/>
                <a:cs typeface="Calibri" panose="020F0502020204030204" pitchFamily="34" charset="0"/>
              </a:rPr>
              <a:t>further details at the appropriate time</a:t>
            </a:r>
            <a:r>
              <a:rPr lang="en-GB" sz="1200" dirty="0" smtClean="0">
                <a:solidFill>
                  <a:schemeClr val="tx1">
                    <a:lumMod val="75000"/>
                    <a:lumOff val="25000"/>
                  </a:schemeClr>
                </a:solidFill>
                <a:latin typeface="Ubuntu"/>
                <a:cs typeface="Calibri" panose="020F0502020204030204" pitchFamily="34" charset="0"/>
              </a:rPr>
              <a:t>.</a:t>
            </a:r>
          </a:p>
          <a:p>
            <a:r>
              <a:rPr lang="en-GB" sz="1200" baseline="30000" dirty="0" smtClean="0">
                <a:solidFill>
                  <a:schemeClr val="tx1">
                    <a:lumMod val="75000"/>
                    <a:lumOff val="25000"/>
                  </a:schemeClr>
                </a:solidFill>
                <a:latin typeface="Ubuntu"/>
                <a:cs typeface="Calibri" panose="020F0502020204030204" pitchFamily="34" charset="0"/>
              </a:rPr>
              <a:t>3</a:t>
            </a:r>
            <a:r>
              <a:rPr lang="en-GB" sz="1200" dirty="0" smtClean="0">
                <a:solidFill>
                  <a:schemeClr val="tx1">
                    <a:lumMod val="75000"/>
                    <a:lumOff val="25000"/>
                  </a:schemeClr>
                </a:solidFill>
                <a:latin typeface="Ubuntu"/>
                <a:cs typeface="Calibri" panose="020F0502020204030204" pitchFamily="34" charset="0"/>
              </a:rPr>
              <a:t> The </a:t>
            </a:r>
            <a:r>
              <a:rPr lang="en-GB" sz="1200" dirty="0">
                <a:solidFill>
                  <a:schemeClr val="tx1">
                    <a:lumMod val="75000"/>
                    <a:lumOff val="25000"/>
                  </a:schemeClr>
                </a:solidFill>
                <a:latin typeface="Ubuntu"/>
                <a:cs typeface="Calibri" panose="020F0502020204030204" pitchFamily="34" charset="0"/>
              </a:rPr>
              <a:t>reduction in appraisal compliance is being taken forward through an Executive owned action plan</a:t>
            </a:r>
            <a:r>
              <a:rPr lang="en-GB" sz="1200" dirty="0" smtClean="0">
                <a:solidFill>
                  <a:schemeClr val="tx1">
                    <a:lumMod val="75000"/>
                    <a:lumOff val="25000"/>
                  </a:schemeClr>
                </a:solidFill>
                <a:latin typeface="Ubuntu"/>
                <a:cs typeface="Calibri" panose="020F0502020204030204" pitchFamily="34" charset="0"/>
              </a:rPr>
              <a:t>.</a:t>
            </a:r>
            <a:endParaRPr lang="en-GB" sz="1200" dirty="0">
              <a:solidFill>
                <a:schemeClr val="tx1">
                  <a:lumMod val="75000"/>
                  <a:lumOff val="25000"/>
                </a:schemeClr>
              </a:solidFill>
              <a:latin typeface="Ubuntu"/>
              <a:cs typeface="Calibri" panose="020F0502020204030204" pitchFamily="34" charset="0"/>
            </a:endParaRPr>
          </a:p>
        </p:txBody>
      </p:sp>
      <p:pic>
        <p:nvPicPr>
          <p:cNvPr id="28" name="Picture 27"/>
          <p:cNvPicPr>
            <a:picLocks noChangeAspect="1"/>
          </p:cNvPicPr>
          <p:nvPr/>
        </p:nvPicPr>
        <p:blipFill rotWithShape="1">
          <a:blip r:embed="rId6"/>
          <a:srcRect b="93699"/>
          <a:stretch/>
        </p:blipFill>
        <p:spPr>
          <a:xfrm>
            <a:off x="768727" y="731923"/>
            <a:ext cx="10959345" cy="387753"/>
          </a:xfrm>
          <a:prstGeom prst="rect">
            <a:avLst/>
          </a:prstGeom>
        </p:spPr>
      </p:pic>
      <p:grpSp>
        <p:nvGrpSpPr>
          <p:cNvPr id="30" name="Group 29"/>
          <p:cNvGrpSpPr/>
          <p:nvPr/>
        </p:nvGrpSpPr>
        <p:grpSpPr>
          <a:xfrm>
            <a:off x="347102" y="1176193"/>
            <a:ext cx="11460198" cy="3601395"/>
            <a:chOff x="347102" y="1176193"/>
            <a:chExt cx="11460198" cy="3601395"/>
          </a:xfrm>
        </p:grpSpPr>
        <p:grpSp>
          <p:nvGrpSpPr>
            <p:cNvPr id="14" name="Group 13"/>
            <p:cNvGrpSpPr/>
            <p:nvPr/>
          </p:nvGrpSpPr>
          <p:grpSpPr>
            <a:xfrm>
              <a:off x="347102" y="1176193"/>
              <a:ext cx="11460198" cy="3601395"/>
              <a:chOff x="347102" y="1176193"/>
              <a:chExt cx="11460198" cy="3601395"/>
            </a:xfrm>
          </p:grpSpPr>
          <p:pic>
            <p:nvPicPr>
              <p:cNvPr id="10" name="Picture 9"/>
              <p:cNvPicPr>
                <a:picLocks noChangeAspect="1"/>
              </p:cNvPicPr>
              <p:nvPr/>
            </p:nvPicPr>
            <p:blipFill>
              <a:blip r:embed="rId7"/>
              <a:stretch>
                <a:fillRect/>
              </a:stretch>
            </p:blipFill>
            <p:spPr>
              <a:xfrm>
                <a:off x="347102" y="1213588"/>
                <a:ext cx="11460198" cy="3564000"/>
              </a:xfrm>
              <a:prstGeom prst="rect">
                <a:avLst/>
              </a:prstGeom>
            </p:spPr>
          </p:pic>
          <p:sp>
            <p:nvSpPr>
              <p:cNvPr id="12" name="TextBox 11"/>
              <p:cNvSpPr txBox="1"/>
              <p:nvPr/>
            </p:nvSpPr>
            <p:spPr>
              <a:xfrm>
                <a:off x="1302256" y="1176193"/>
                <a:ext cx="312455" cy="215444"/>
              </a:xfrm>
              <a:prstGeom prst="rect">
                <a:avLst/>
              </a:prstGeom>
              <a:noFill/>
            </p:spPr>
            <p:txBody>
              <a:bodyPr wrap="square" rtlCol="0">
                <a:spAutoFit/>
              </a:bodyPr>
              <a:lstStyle/>
              <a:p>
                <a:r>
                  <a:rPr lang="en-GB" sz="800" b="1" i="0" dirty="0" smtClean="0">
                    <a:solidFill>
                      <a:schemeClr val="bg1"/>
                    </a:solidFill>
                    <a:latin typeface="Ubuntu" charset="0"/>
                    <a:ea typeface="Ubuntu" charset="0"/>
                    <a:cs typeface="Ubuntu" charset="0"/>
                  </a:rPr>
                  <a:t>1</a:t>
                </a:r>
                <a:endParaRPr lang="en-GB" sz="900" b="1" i="0" dirty="0" smtClean="0">
                  <a:solidFill>
                    <a:schemeClr val="bg1"/>
                  </a:solidFill>
                  <a:latin typeface="Ubuntu" charset="0"/>
                  <a:ea typeface="Ubuntu" charset="0"/>
                  <a:cs typeface="Ubuntu" charset="0"/>
                </a:endParaRPr>
              </a:p>
            </p:txBody>
          </p:sp>
          <p:sp>
            <p:nvSpPr>
              <p:cNvPr id="27" name="TextBox 26"/>
              <p:cNvSpPr txBox="1"/>
              <p:nvPr/>
            </p:nvSpPr>
            <p:spPr>
              <a:xfrm>
                <a:off x="1740933" y="1698163"/>
                <a:ext cx="312455" cy="215444"/>
              </a:xfrm>
              <a:prstGeom prst="rect">
                <a:avLst/>
              </a:prstGeom>
              <a:noFill/>
            </p:spPr>
            <p:txBody>
              <a:bodyPr wrap="square" rtlCol="0">
                <a:spAutoFit/>
              </a:bodyPr>
              <a:lstStyle/>
              <a:p>
                <a:r>
                  <a:rPr lang="en-GB" sz="800" b="1" i="0" dirty="0" smtClean="0">
                    <a:solidFill>
                      <a:schemeClr val="bg1"/>
                    </a:solidFill>
                    <a:latin typeface="Ubuntu" charset="0"/>
                    <a:ea typeface="Ubuntu" charset="0"/>
                    <a:cs typeface="Ubuntu" charset="0"/>
                  </a:rPr>
                  <a:t>2</a:t>
                </a:r>
              </a:p>
            </p:txBody>
          </p:sp>
          <p:sp>
            <p:nvSpPr>
              <p:cNvPr id="29" name="TextBox 28"/>
              <p:cNvSpPr txBox="1"/>
              <p:nvPr/>
            </p:nvSpPr>
            <p:spPr>
              <a:xfrm>
                <a:off x="1156485" y="3764223"/>
                <a:ext cx="312455" cy="215444"/>
              </a:xfrm>
              <a:prstGeom prst="rect">
                <a:avLst/>
              </a:prstGeom>
              <a:noFill/>
            </p:spPr>
            <p:txBody>
              <a:bodyPr wrap="square" rtlCol="0">
                <a:spAutoFit/>
              </a:bodyPr>
              <a:lstStyle/>
              <a:p>
                <a:r>
                  <a:rPr lang="en-GB" sz="800" b="1" i="0" dirty="0" smtClean="0">
                    <a:solidFill>
                      <a:schemeClr val="bg1"/>
                    </a:solidFill>
                    <a:latin typeface="Ubuntu" charset="0"/>
                    <a:ea typeface="Ubuntu" charset="0"/>
                    <a:cs typeface="Ubuntu" charset="0"/>
                  </a:rPr>
                  <a:t>3</a:t>
                </a:r>
              </a:p>
            </p:txBody>
          </p:sp>
        </p:grpSp>
        <p:pic>
          <p:nvPicPr>
            <p:cNvPr id="23" name="Picture 22"/>
            <p:cNvPicPr>
              <a:picLocks noChangeAspect="1"/>
            </p:cNvPicPr>
            <p:nvPr/>
          </p:nvPicPr>
          <p:blipFill>
            <a:blip r:embed="rId8"/>
            <a:stretch>
              <a:fillRect/>
            </a:stretch>
          </p:blipFill>
          <p:spPr>
            <a:xfrm>
              <a:off x="347102" y="4291116"/>
              <a:ext cx="11460198" cy="468000"/>
            </a:xfrm>
            <a:prstGeom prst="rect">
              <a:avLst/>
            </a:prstGeom>
          </p:spPr>
        </p:pic>
      </p:grpSp>
    </p:spTree>
    <p:extLst>
      <p:ext uri="{BB962C8B-B14F-4D97-AF65-F5344CB8AC3E}">
        <p14:creationId xmlns:p14="http://schemas.microsoft.com/office/powerpoint/2010/main" val="36183720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4"/>
          <p:cNvSpPr>
            <a:spLocks noGrp="1"/>
          </p:cNvSpPr>
          <p:nvPr>
            <p:ph sz="quarter" idx="14"/>
          </p:nvPr>
        </p:nvSpPr>
        <p:spPr>
          <a:xfrm>
            <a:off x="4297834" y="3273620"/>
            <a:ext cx="1411932" cy="307777"/>
          </a:xfrm>
        </p:spPr>
        <p:txBody>
          <a:bodyPr/>
          <a:lstStyle/>
          <a:p>
            <a:pPr marL="0" indent="0" algn="ctr">
              <a:buNone/>
            </a:pPr>
            <a:r>
              <a:rPr lang="en-GB" sz="2000" b="1" dirty="0" smtClean="0">
                <a:solidFill>
                  <a:schemeClr val="bg1"/>
                </a:solidFill>
                <a:latin typeface="Ubuntu"/>
              </a:rPr>
              <a:t>Covid-19</a:t>
            </a:r>
            <a:endParaRPr lang="en-GB" sz="2000" b="1" dirty="0">
              <a:solidFill>
                <a:schemeClr val="bg1"/>
              </a:solidFill>
              <a:latin typeface="Ubuntu"/>
            </a:endParaRPr>
          </a:p>
        </p:txBody>
      </p:sp>
      <p:sp>
        <p:nvSpPr>
          <p:cNvPr id="18" name="Content Placeholder 4"/>
          <p:cNvSpPr>
            <a:spLocks noGrp="1"/>
          </p:cNvSpPr>
          <p:nvPr>
            <p:ph sz="quarter" idx="14"/>
          </p:nvPr>
        </p:nvSpPr>
        <p:spPr>
          <a:xfrm>
            <a:off x="6482234" y="3119733"/>
            <a:ext cx="1411932" cy="615553"/>
          </a:xfrm>
        </p:spPr>
        <p:txBody>
          <a:bodyPr/>
          <a:lstStyle/>
          <a:p>
            <a:pPr marL="0" indent="0" algn="ctr">
              <a:buNone/>
            </a:pPr>
            <a:r>
              <a:rPr lang="en-GB" sz="2000" b="1" dirty="0" smtClean="0">
                <a:solidFill>
                  <a:schemeClr val="bg1"/>
                </a:solidFill>
                <a:latin typeface="Ubuntu"/>
              </a:rPr>
              <a:t>Business as usual</a:t>
            </a:r>
            <a:endParaRPr lang="en-GB" sz="2000" b="1" dirty="0">
              <a:solidFill>
                <a:schemeClr val="bg1"/>
              </a:solidFill>
              <a:latin typeface="Ubuntu"/>
            </a:endParaRPr>
          </a:p>
        </p:txBody>
      </p:sp>
      <p:sp>
        <p:nvSpPr>
          <p:cNvPr id="5" name="Rectangle 4"/>
          <p:cNvSpPr/>
          <p:nvPr/>
        </p:nvSpPr>
        <p:spPr>
          <a:xfrm>
            <a:off x="0" y="1"/>
            <a:ext cx="12192000" cy="7558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Setting the Scene</a:t>
            </a:r>
            <a:endParaRPr lang="en-GB" sz="2000" b="1" dirty="0">
              <a:solidFill>
                <a:schemeClr val="bg1"/>
              </a:solidFill>
              <a:latin typeface="Ubuntu"/>
            </a:endParaRPr>
          </a:p>
        </p:txBody>
      </p:sp>
      <p:sp>
        <p:nvSpPr>
          <p:cNvPr id="19" name="Content Placeholder 4"/>
          <p:cNvSpPr>
            <a:spLocks noGrp="1"/>
          </p:cNvSpPr>
          <p:nvPr>
            <p:ph sz="quarter" idx="14"/>
          </p:nvPr>
        </p:nvSpPr>
        <p:spPr>
          <a:xfrm>
            <a:off x="3630195" y="365560"/>
            <a:ext cx="1321516" cy="184666"/>
          </a:xfrm>
        </p:spPr>
        <p:txBody>
          <a:bodyPr/>
          <a:lstStyle/>
          <a:p>
            <a:pPr marL="0" indent="0" algn="ctr">
              <a:buNone/>
            </a:pPr>
            <a:r>
              <a:rPr lang="en-GB" sz="1200" b="1" dirty="0" smtClean="0">
                <a:latin typeface="Ubuntu"/>
              </a:rPr>
              <a:t>Introduction</a:t>
            </a:r>
            <a:endParaRPr lang="en-GB" sz="1200" b="1" dirty="0">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216323" y="937633"/>
            <a:ext cx="6516402" cy="400110"/>
          </a:xfrm>
          <a:prstGeom prst="rect">
            <a:avLst/>
          </a:prstGeom>
          <a:noFill/>
        </p:spPr>
        <p:txBody>
          <a:bodyPr wrap="square" rtlCol="0">
            <a:spAutoFit/>
          </a:bodyPr>
          <a:lstStyle/>
          <a:p>
            <a:r>
              <a:rPr lang="en-GB" sz="2000" b="0" i="0" dirty="0" smtClean="0">
                <a:solidFill>
                  <a:srgbClr val="324F82"/>
                </a:solidFill>
                <a:latin typeface="Ubuntu" charset="0"/>
                <a:ea typeface="Ubuntu" charset="0"/>
                <a:cs typeface="Ubuntu" charset="0"/>
              </a:rPr>
              <a:t>Introduction</a:t>
            </a:r>
          </a:p>
        </p:txBody>
      </p:sp>
      <p:grpSp>
        <p:nvGrpSpPr>
          <p:cNvPr id="21" name="Group 20"/>
          <p:cNvGrpSpPr/>
          <p:nvPr/>
        </p:nvGrpSpPr>
        <p:grpSpPr>
          <a:xfrm>
            <a:off x="9828330" y="3485565"/>
            <a:ext cx="1773382" cy="1773382"/>
            <a:chOff x="9278066" y="3060509"/>
            <a:chExt cx="1773382" cy="1773382"/>
          </a:xfrm>
        </p:grpSpPr>
        <p:sp>
          <p:nvSpPr>
            <p:cNvPr id="25" name="Oval 24">
              <a:hlinkClick r:id="rId2" action="ppaction://hlinksldjump"/>
            </p:cNvPr>
            <p:cNvSpPr/>
            <p:nvPr/>
          </p:nvSpPr>
          <p:spPr>
            <a:xfrm>
              <a:off x="9278066" y="3060509"/>
              <a:ext cx="1773382" cy="1773382"/>
            </a:xfrm>
            <a:prstGeom prst="ellipse">
              <a:avLst/>
            </a:prstGeom>
            <a:solidFill>
              <a:srgbClr val="4FB9AB"/>
            </a:solidFill>
            <a:ln>
              <a:solidFill>
                <a:srgbClr val="4FB9AB"/>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Content Placeholder 4">
              <a:hlinkClick r:id="rId2" action="ppaction://hlinksldjump"/>
            </p:cNvPr>
            <p:cNvSpPr txBox="1">
              <a:spLocks/>
            </p:cNvSpPr>
            <p:nvPr/>
          </p:nvSpPr>
          <p:spPr>
            <a:xfrm>
              <a:off x="9348169" y="3695658"/>
              <a:ext cx="1650011" cy="553998"/>
            </a:xfrm>
            <a:prstGeom prst="rect">
              <a:avLst/>
            </a:prstGeom>
            <a:scene3d>
              <a:camera prst="orthographicFront"/>
              <a:lightRig rig="threePt" dir="t"/>
            </a:scene3d>
            <a:sp3d>
              <a:bevelT w="139700" prst="cross"/>
            </a:sp3d>
          </p:spPr>
          <p:txBody>
            <a:bodyPr wrap="square" lIns="0" tIns="0" rIns="0" bIns="0">
              <a:spAutoFit/>
            </a:bodyPr>
            <a:lstStyle>
              <a:lvl1pPr marL="0" indent="0" algn="l" defTabSz="914400" rtl="0" eaLnBrk="1" latinLnBrk="0" hangingPunct="1">
                <a:lnSpc>
                  <a:spcPct val="90000"/>
                </a:lnSpc>
                <a:spcBef>
                  <a:spcPts val="1000"/>
                </a:spcBef>
                <a:buFont typeface="Arial"/>
                <a:buNone/>
                <a:defRPr sz="2400" b="0" i="0" kern="1200" baseline="0">
                  <a:solidFill>
                    <a:srgbClr val="F9C402"/>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2000" b="1" dirty="0" smtClean="0">
                  <a:solidFill>
                    <a:schemeClr val="bg1"/>
                  </a:solidFill>
                  <a:latin typeface="Ubuntu"/>
                </a:rPr>
                <a:t>Performance Indicators</a:t>
              </a:r>
              <a:endParaRPr lang="en-GB" sz="2000" b="1" dirty="0">
                <a:solidFill>
                  <a:schemeClr val="bg1"/>
                </a:solidFill>
                <a:latin typeface="Ubuntu"/>
              </a:endParaRPr>
            </a:p>
          </p:txBody>
        </p:sp>
      </p:grpSp>
      <p:grpSp>
        <p:nvGrpSpPr>
          <p:cNvPr id="27" name="Group 26"/>
          <p:cNvGrpSpPr/>
          <p:nvPr/>
        </p:nvGrpSpPr>
        <p:grpSpPr>
          <a:xfrm>
            <a:off x="9828330" y="1485163"/>
            <a:ext cx="1773382" cy="1773382"/>
            <a:chOff x="4785895" y="3060509"/>
            <a:chExt cx="1773382" cy="1773382"/>
          </a:xfrm>
        </p:grpSpPr>
        <p:sp>
          <p:nvSpPr>
            <p:cNvPr id="28" name="Oval 27">
              <a:hlinkClick r:id="rId3" action="ppaction://hlinksldjump"/>
            </p:cNvPr>
            <p:cNvSpPr/>
            <p:nvPr/>
          </p:nvSpPr>
          <p:spPr>
            <a:xfrm>
              <a:off x="4785895" y="3060509"/>
              <a:ext cx="1773382" cy="1773382"/>
            </a:xfrm>
            <a:prstGeom prst="ellipse">
              <a:avLst/>
            </a:prstGeom>
            <a:solidFill>
              <a:srgbClr val="E03882"/>
            </a:solidFill>
            <a:ln>
              <a:solidFill>
                <a:srgbClr val="E03882"/>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Content Placeholder 4">
              <a:hlinkClick r:id="rId4" action="ppaction://hlinksldjump"/>
            </p:cNvPr>
            <p:cNvSpPr txBox="1">
              <a:spLocks/>
            </p:cNvSpPr>
            <p:nvPr/>
          </p:nvSpPr>
          <p:spPr>
            <a:xfrm>
              <a:off x="4966620" y="3793312"/>
              <a:ext cx="1411932" cy="307777"/>
            </a:xfrm>
            <a:prstGeom prst="rect">
              <a:avLst/>
            </a:prstGeom>
            <a:scene3d>
              <a:camera prst="orthographicFront"/>
              <a:lightRig rig="threePt" dir="t"/>
            </a:scene3d>
            <a:sp3d>
              <a:bevelT w="139700" prst="cross"/>
            </a:sp3d>
          </p:spPr>
          <p:txBody>
            <a:bodyPr wrap="square" lIns="0" tIns="0" rIns="0" bIns="0">
              <a:spAutoFit/>
            </a:bodyPr>
            <a:lstStyle>
              <a:lvl1pPr marL="0" indent="0" algn="l" defTabSz="914400" rtl="0" eaLnBrk="1" latinLnBrk="0" hangingPunct="1">
                <a:lnSpc>
                  <a:spcPct val="90000"/>
                </a:lnSpc>
                <a:spcBef>
                  <a:spcPts val="1000"/>
                </a:spcBef>
                <a:buFont typeface="Arial"/>
                <a:buNone/>
                <a:defRPr sz="2400" b="0" i="0" kern="1200" baseline="0">
                  <a:solidFill>
                    <a:srgbClr val="F9C402"/>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2000" b="1" dirty="0" smtClean="0">
                  <a:solidFill>
                    <a:schemeClr val="bg1"/>
                  </a:solidFill>
                  <a:latin typeface="Ubuntu"/>
                </a:rPr>
                <a:t>Finance</a:t>
              </a:r>
              <a:endParaRPr lang="en-GB" sz="2000" b="1" dirty="0">
                <a:solidFill>
                  <a:schemeClr val="bg1"/>
                </a:solidFill>
                <a:latin typeface="Ubuntu"/>
              </a:endParaRPr>
            </a:p>
          </p:txBody>
        </p:sp>
      </p:grpSp>
      <p:grpSp>
        <p:nvGrpSpPr>
          <p:cNvPr id="30" name="Group 29"/>
          <p:cNvGrpSpPr/>
          <p:nvPr/>
        </p:nvGrpSpPr>
        <p:grpSpPr>
          <a:xfrm>
            <a:off x="7591908" y="1485163"/>
            <a:ext cx="1773382" cy="1773382"/>
            <a:chOff x="2503966" y="3060509"/>
            <a:chExt cx="1773382" cy="1773382"/>
          </a:xfrm>
        </p:grpSpPr>
        <p:sp>
          <p:nvSpPr>
            <p:cNvPr id="31" name="Oval 30">
              <a:hlinkClick r:id="rId5" action="ppaction://hlinksldjump"/>
            </p:cNvPr>
            <p:cNvSpPr/>
            <p:nvPr/>
          </p:nvSpPr>
          <p:spPr>
            <a:xfrm>
              <a:off x="2503966" y="3060509"/>
              <a:ext cx="1773382" cy="1773382"/>
            </a:xfrm>
            <a:prstGeom prst="ellipse">
              <a:avLst/>
            </a:prstGeom>
            <a:solidFill>
              <a:srgbClr val="FFC000"/>
            </a:solidFill>
            <a:ln>
              <a:no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Content Placeholder 4">
              <a:hlinkClick r:id="rId5" action="ppaction://hlinksldjump"/>
            </p:cNvPr>
            <p:cNvSpPr txBox="1">
              <a:spLocks/>
            </p:cNvSpPr>
            <p:nvPr/>
          </p:nvSpPr>
          <p:spPr>
            <a:xfrm>
              <a:off x="2684691" y="3704535"/>
              <a:ext cx="1411932" cy="553998"/>
            </a:xfrm>
            <a:prstGeom prst="rect">
              <a:avLst/>
            </a:prstGeom>
            <a:scene3d>
              <a:camera prst="orthographicFront"/>
              <a:lightRig rig="threePt" dir="t"/>
            </a:scene3d>
            <a:sp3d>
              <a:bevelT w="139700" prst="cross"/>
            </a:sp3d>
          </p:spPr>
          <p:txBody>
            <a:bodyPr wrap="square" lIns="0" tIns="0" rIns="0" bIns="0">
              <a:spAutoFit/>
            </a:bodyPr>
            <a:lstStyle>
              <a:lvl1pPr marL="0" indent="0" algn="l" defTabSz="914400" rtl="0" eaLnBrk="1" latinLnBrk="0" hangingPunct="1">
                <a:lnSpc>
                  <a:spcPct val="90000"/>
                </a:lnSpc>
                <a:spcBef>
                  <a:spcPts val="1000"/>
                </a:spcBef>
                <a:buFont typeface="Arial"/>
                <a:buNone/>
                <a:defRPr sz="2400" b="0" i="0" kern="1200" baseline="0">
                  <a:solidFill>
                    <a:srgbClr val="F9C402"/>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2000" b="1" dirty="0" smtClean="0">
                  <a:solidFill>
                    <a:schemeClr val="bg1"/>
                  </a:solidFill>
                  <a:latin typeface="Ubuntu"/>
                </a:rPr>
                <a:t>COVID-19 Response</a:t>
              </a:r>
              <a:endParaRPr lang="en-GB" sz="2000" b="1" dirty="0">
                <a:solidFill>
                  <a:schemeClr val="bg1"/>
                </a:solidFill>
                <a:latin typeface="Ubuntu"/>
              </a:endParaRPr>
            </a:p>
          </p:txBody>
        </p:sp>
      </p:grpSp>
      <p:grpSp>
        <p:nvGrpSpPr>
          <p:cNvPr id="33" name="Group 32"/>
          <p:cNvGrpSpPr/>
          <p:nvPr/>
        </p:nvGrpSpPr>
        <p:grpSpPr>
          <a:xfrm>
            <a:off x="7591908" y="3485565"/>
            <a:ext cx="1773382" cy="1773382"/>
            <a:chOff x="7093666" y="3060509"/>
            <a:chExt cx="1773382" cy="1773382"/>
          </a:xfrm>
        </p:grpSpPr>
        <p:sp>
          <p:nvSpPr>
            <p:cNvPr id="34" name="Oval 33">
              <a:hlinkClick r:id="rId6" action="ppaction://hlinksldjump"/>
            </p:cNvPr>
            <p:cNvSpPr/>
            <p:nvPr/>
          </p:nvSpPr>
          <p:spPr>
            <a:xfrm>
              <a:off x="7093666" y="3060509"/>
              <a:ext cx="1773382" cy="1773382"/>
            </a:xfrm>
            <a:prstGeom prst="ellipse">
              <a:avLst/>
            </a:prstGeom>
            <a:solidFill>
              <a:srgbClr val="324F82"/>
            </a:solidFill>
            <a:ln>
              <a:solidFill>
                <a:srgbClr val="324F82"/>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Content Placeholder 4">
              <a:hlinkClick r:id="rId6" action="ppaction://hlinksldjump"/>
            </p:cNvPr>
            <p:cNvSpPr txBox="1">
              <a:spLocks/>
            </p:cNvSpPr>
            <p:nvPr/>
          </p:nvSpPr>
          <p:spPr>
            <a:xfrm>
              <a:off x="7274391" y="3793312"/>
              <a:ext cx="1411932" cy="307777"/>
            </a:xfrm>
            <a:prstGeom prst="rect">
              <a:avLst/>
            </a:prstGeom>
            <a:scene3d>
              <a:camera prst="orthographicFront"/>
              <a:lightRig rig="threePt" dir="t"/>
            </a:scene3d>
            <a:sp3d>
              <a:bevelT w="139700" prst="cross"/>
            </a:sp3d>
          </p:spPr>
          <p:txBody>
            <a:bodyPr wrap="square" lIns="0" tIns="0" rIns="0" bIns="0">
              <a:spAutoFit/>
            </a:bodyPr>
            <a:lstStyle>
              <a:lvl1pPr marL="0" indent="0" algn="l" defTabSz="914400" rtl="0" eaLnBrk="1" latinLnBrk="0" hangingPunct="1">
                <a:lnSpc>
                  <a:spcPct val="90000"/>
                </a:lnSpc>
                <a:spcBef>
                  <a:spcPts val="1000"/>
                </a:spcBef>
                <a:buFont typeface="Arial"/>
                <a:buNone/>
                <a:defRPr sz="2400" b="0" i="0" kern="1200" baseline="0">
                  <a:solidFill>
                    <a:srgbClr val="F9C402"/>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2000" b="1" dirty="0" smtClean="0">
                  <a:solidFill>
                    <a:schemeClr val="bg1"/>
                  </a:solidFill>
                  <a:latin typeface="Ubuntu"/>
                </a:rPr>
                <a:t>Workforce</a:t>
              </a:r>
              <a:endParaRPr lang="en-GB" sz="2000" b="1" dirty="0">
                <a:solidFill>
                  <a:schemeClr val="bg1"/>
                </a:solidFill>
                <a:latin typeface="Ubuntu"/>
              </a:endParaRPr>
            </a:p>
          </p:txBody>
        </p:sp>
      </p:grpSp>
      <p:sp>
        <p:nvSpPr>
          <p:cNvPr id="9" name="TextBox 8"/>
          <p:cNvSpPr txBox="1"/>
          <p:nvPr/>
        </p:nvSpPr>
        <p:spPr>
          <a:xfrm>
            <a:off x="216323" y="1475033"/>
            <a:ext cx="7020566" cy="4431983"/>
          </a:xfrm>
          <a:prstGeom prst="rect">
            <a:avLst/>
          </a:prstGeom>
          <a:noFill/>
        </p:spPr>
        <p:txBody>
          <a:bodyPr wrap="square" rtlCol="0">
            <a:spAutoFit/>
          </a:bodyPr>
          <a:lstStyle/>
          <a:p>
            <a:pPr algn="just"/>
            <a:r>
              <a:rPr lang="en-GB" sz="1400" b="0" i="0" dirty="0" smtClean="0">
                <a:solidFill>
                  <a:schemeClr val="tx1">
                    <a:lumMod val="75000"/>
                    <a:lumOff val="25000"/>
                  </a:schemeClr>
                </a:solidFill>
                <a:latin typeface="Ubuntu" charset="0"/>
                <a:ea typeface="Ubuntu" charset="0"/>
                <a:cs typeface="Ubuntu" charset="0"/>
              </a:rPr>
              <a:t>The Integrated Performance </a:t>
            </a:r>
            <a:r>
              <a:rPr lang="en-GB" sz="1400" dirty="0">
                <a:solidFill>
                  <a:schemeClr val="tx1">
                    <a:lumMod val="75000"/>
                    <a:lumOff val="25000"/>
                  </a:schemeClr>
                </a:solidFill>
                <a:latin typeface="Ubuntu" charset="0"/>
                <a:ea typeface="Ubuntu" charset="0"/>
                <a:cs typeface="Ubuntu" charset="0"/>
              </a:rPr>
              <a:t>Report </a:t>
            </a:r>
            <a:r>
              <a:rPr lang="en-GB" sz="1400" dirty="0" smtClean="0">
                <a:solidFill>
                  <a:schemeClr val="tx1">
                    <a:lumMod val="75000"/>
                    <a:lumOff val="25000"/>
                  </a:schemeClr>
                </a:solidFill>
                <a:latin typeface="Ubuntu" charset="0"/>
                <a:ea typeface="Ubuntu" charset="0"/>
                <a:cs typeface="Ubuntu" charset="0"/>
              </a:rPr>
              <a:t>(May </a:t>
            </a:r>
            <a:r>
              <a:rPr lang="en-GB" sz="1400" dirty="0">
                <a:solidFill>
                  <a:schemeClr val="tx1">
                    <a:lumMod val="75000"/>
                    <a:lumOff val="25000"/>
                  </a:schemeClr>
                </a:solidFill>
                <a:latin typeface="Ubuntu" charset="0"/>
                <a:ea typeface="Ubuntu" charset="0"/>
                <a:cs typeface="Ubuntu" charset="0"/>
              </a:rPr>
              <a:t>2020) provides </a:t>
            </a:r>
            <a:r>
              <a:rPr lang="en-GB" sz="1400" b="0" i="0" dirty="0" smtClean="0">
                <a:solidFill>
                  <a:schemeClr val="tx1">
                    <a:lumMod val="75000"/>
                    <a:lumOff val="25000"/>
                  </a:schemeClr>
                </a:solidFill>
                <a:latin typeface="Ubuntu" charset="0"/>
                <a:ea typeface="Ubuntu" charset="0"/>
                <a:cs typeface="Ubuntu" charset="0"/>
              </a:rPr>
              <a:t>the Board with an update on the latest available position during the COVID-19 outbreak. This summary report brings together key information from a number of existing resources from the following areas which will continue to evolve as additional intelligence is made available.</a:t>
            </a:r>
          </a:p>
          <a:p>
            <a:pPr algn="just"/>
            <a:r>
              <a:rPr lang="en-GB" sz="1400" b="0" i="1" dirty="0" smtClean="0">
                <a:solidFill>
                  <a:schemeClr val="tx1">
                    <a:lumMod val="75000"/>
                    <a:lumOff val="25000"/>
                  </a:schemeClr>
                </a:solidFill>
                <a:latin typeface="Ubuntu" charset="0"/>
                <a:ea typeface="Ubuntu" charset="0"/>
                <a:cs typeface="Ubuntu" charset="0"/>
              </a:rPr>
              <a:t>(select </a:t>
            </a:r>
            <a:r>
              <a:rPr lang="en-GB" sz="1400" i="1" dirty="0" smtClean="0">
                <a:solidFill>
                  <a:schemeClr val="tx1">
                    <a:lumMod val="75000"/>
                    <a:lumOff val="25000"/>
                  </a:schemeClr>
                </a:solidFill>
                <a:latin typeface="Ubuntu" charset="0"/>
                <a:ea typeface="Ubuntu" charset="0"/>
                <a:cs typeface="Ubuntu" charset="0"/>
              </a:rPr>
              <a:t>area</a:t>
            </a:r>
            <a:r>
              <a:rPr lang="en-GB" sz="1400" b="0" i="1" dirty="0" smtClean="0">
                <a:solidFill>
                  <a:schemeClr val="tx1">
                    <a:lumMod val="75000"/>
                    <a:lumOff val="25000"/>
                  </a:schemeClr>
                </a:solidFill>
                <a:latin typeface="Ubuntu" charset="0"/>
                <a:ea typeface="Ubuntu" charset="0"/>
                <a:cs typeface="Ubuntu" charset="0"/>
              </a:rPr>
              <a:t> to the right to navigate)</a:t>
            </a:r>
            <a:r>
              <a:rPr lang="en-GB" sz="1400" b="0" i="0" dirty="0" smtClean="0">
                <a:solidFill>
                  <a:schemeClr val="tx1">
                    <a:lumMod val="75000"/>
                    <a:lumOff val="25000"/>
                  </a:schemeClr>
                </a:solidFill>
                <a:latin typeface="Ubuntu" charset="0"/>
                <a:ea typeface="Ubuntu" charset="0"/>
                <a:cs typeface="Ubuntu" charset="0"/>
              </a:rPr>
              <a:t>:</a:t>
            </a:r>
          </a:p>
          <a:p>
            <a:endParaRPr lang="en-GB" sz="1100" dirty="0">
              <a:solidFill>
                <a:schemeClr val="tx1">
                  <a:lumMod val="75000"/>
                  <a:lumOff val="25000"/>
                </a:schemeClr>
              </a:solidFill>
              <a:latin typeface="Ubuntu" charset="0"/>
              <a:ea typeface="Ubuntu" charset="0"/>
              <a:cs typeface="Ubuntu" charset="0"/>
            </a:endParaRPr>
          </a:p>
          <a:p>
            <a:pPr algn="just"/>
            <a:r>
              <a:rPr lang="en-GB" sz="1400" b="1" i="0" dirty="0" smtClean="0">
                <a:solidFill>
                  <a:srgbClr val="FFC000"/>
                </a:solidFill>
                <a:latin typeface="Ubuntu" charset="0"/>
                <a:ea typeface="Ubuntu" charset="0"/>
                <a:cs typeface="Ubuntu" charset="0"/>
              </a:rPr>
              <a:t>Section 1 </a:t>
            </a:r>
            <a:r>
              <a:rPr lang="en-GB" sz="1400" i="0" dirty="0" smtClean="0">
                <a:solidFill>
                  <a:schemeClr val="tx1">
                    <a:lumMod val="75000"/>
                    <a:lumOff val="25000"/>
                  </a:schemeClr>
                </a:solidFill>
                <a:latin typeface="Ubuntu" charset="0"/>
                <a:ea typeface="Ubuntu" charset="0"/>
                <a:cs typeface="Ubuntu" charset="0"/>
              </a:rPr>
              <a:t>focuses on examples of work being undertaken across the organisation to support our COVID-19 response. This includes high level summary dashboards that are being used to help inform action, including the COVID-19 Surveillance Dashboard.</a:t>
            </a:r>
            <a:endParaRPr lang="en-GB" sz="1400" i="0" dirty="0" smtClean="0">
              <a:solidFill>
                <a:srgbClr val="FF0000"/>
              </a:solidFill>
              <a:latin typeface="Ubuntu" charset="0"/>
              <a:ea typeface="Ubuntu" charset="0"/>
              <a:cs typeface="Ubuntu" charset="0"/>
            </a:endParaRPr>
          </a:p>
          <a:p>
            <a:pPr algn="just"/>
            <a:endParaRPr lang="en-GB" sz="1100" dirty="0" smtClean="0">
              <a:solidFill>
                <a:schemeClr val="tx1">
                  <a:lumMod val="75000"/>
                  <a:lumOff val="25000"/>
                </a:schemeClr>
              </a:solidFill>
              <a:latin typeface="Ubuntu" charset="0"/>
              <a:ea typeface="Ubuntu" charset="0"/>
              <a:cs typeface="Ubuntu" charset="0"/>
            </a:endParaRPr>
          </a:p>
          <a:p>
            <a:pPr algn="just"/>
            <a:r>
              <a:rPr lang="en-GB" sz="1400" b="1" dirty="0">
                <a:solidFill>
                  <a:schemeClr val="accent5"/>
                </a:solidFill>
                <a:latin typeface="Ubuntu" charset="0"/>
                <a:ea typeface="Ubuntu" charset="0"/>
                <a:cs typeface="Ubuntu" charset="0"/>
              </a:rPr>
              <a:t>Section </a:t>
            </a:r>
            <a:r>
              <a:rPr lang="en-GB" sz="1400" b="1" dirty="0" smtClean="0">
                <a:solidFill>
                  <a:schemeClr val="accent5"/>
                </a:solidFill>
                <a:latin typeface="Ubuntu" charset="0"/>
                <a:ea typeface="Ubuntu" charset="0"/>
                <a:cs typeface="Ubuntu" charset="0"/>
              </a:rPr>
              <a:t>2</a:t>
            </a:r>
            <a:r>
              <a:rPr lang="en-GB" sz="1400" b="1" dirty="0" smtClean="0">
                <a:solidFill>
                  <a:srgbClr val="FFC000"/>
                </a:solidFill>
                <a:latin typeface="Ubuntu" charset="0"/>
                <a:ea typeface="Ubuntu" charset="0"/>
                <a:cs typeface="Ubuntu" charset="0"/>
              </a:rPr>
              <a:t> </a:t>
            </a:r>
            <a:r>
              <a:rPr lang="en-GB" sz="1400" dirty="0">
                <a:solidFill>
                  <a:schemeClr val="tx1">
                    <a:lumMod val="75000"/>
                    <a:lumOff val="25000"/>
                  </a:schemeClr>
                </a:solidFill>
                <a:latin typeface="Ubuntu" charset="0"/>
                <a:ea typeface="Ubuntu" charset="0"/>
                <a:cs typeface="Ubuntu" charset="0"/>
              </a:rPr>
              <a:t>provides an </a:t>
            </a:r>
            <a:r>
              <a:rPr lang="en-GB" sz="1400" dirty="0" smtClean="0">
                <a:solidFill>
                  <a:schemeClr val="tx1">
                    <a:lumMod val="75000"/>
                    <a:lumOff val="25000"/>
                  </a:schemeClr>
                </a:solidFill>
                <a:latin typeface="Ubuntu" charset="0"/>
                <a:ea typeface="Ubuntu" charset="0"/>
                <a:cs typeface="Ubuntu" charset="0"/>
              </a:rPr>
              <a:t>overview of our financial performance for Month </a:t>
            </a:r>
            <a:r>
              <a:rPr lang="en-GB" sz="1400" dirty="0">
                <a:solidFill>
                  <a:schemeClr val="tx1">
                    <a:lumMod val="75000"/>
                    <a:lumOff val="25000"/>
                  </a:schemeClr>
                </a:solidFill>
                <a:latin typeface="Ubuntu" charset="0"/>
                <a:ea typeface="Ubuntu" charset="0"/>
                <a:cs typeface="Ubuntu" charset="0"/>
              </a:rPr>
              <a:t>2</a:t>
            </a:r>
            <a:r>
              <a:rPr lang="en-GB" sz="1400" dirty="0" smtClean="0">
                <a:solidFill>
                  <a:schemeClr val="tx1">
                    <a:lumMod val="75000"/>
                    <a:lumOff val="25000"/>
                  </a:schemeClr>
                </a:solidFill>
                <a:latin typeface="Ubuntu" charset="0"/>
                <a:ea typeface="Ubuntu" charset="0"/>
                <a:cs typeface="Ubuntu" charset="0"/>
              </a:rPr>
              <a:t> 2020/21. It includes a high-level summary of revenue and capital financial performance including an overview of costs directly related to the organisation’s COVID-19 response.</a:t>
            </a:r>
          </a:p>
          <a:p>
            <a:pPr algn="just"/>
            <a:endParaRPr lang="en-GB" sz="1100" dirty="0">
              <a:solidFill>
                <a:schemeClr val="tx1">
                  <a:lumMod val="75000"/>
                  <a:lumOff val="25000"/>
                </a:schemeClr>
              </a:solidFill>
              <a:latin typeface="Ubuntu" charset="0"/>
              <a:ea typeface="Ubuntu" charset="0"/>
              <a:cs typeface="Ubuntu" charset="0"/>
            </a:endParaRPr>
          </a:p>
          <a:p>
            <a:pPr algn="just"/>
            <a:r>
              <a:rPr lang="en-GB" sz="1400" b="1" dirty="0">
                <a:solidFill>
                  <a:srgbClr val="324F82"/>
                </a:solidFill>
                <a:latin typeface="Ubuntu" charset="0"/>
                <a:ea typeface="Ubuntu" charset="0"/>
                <a:cs typeface="Ubuntu" charset="0"/>
              </a:rPr>
              <a:t>Section </a:t>
            </a:r>
            <a:r>
              <a:rPr lang="en-GB" sz="1400" b="1" dirty="0" smtClean="0">
                <a:solidFill>
                  <a:srgbClr val="324F82"/>
                </a:solidFill>
                <a:latin typeface="Ubuntu" charset="0"/>
                <a:ea typeface="Ubuntu" charset="0"/>
                <a:cs typeface="Ubuntu" charset="0"/>
              </a:rPr>
              <a:t>3 </a:t>
            </a:r>
            <a:r>
              <a:rPr lang="en-GB" sz="1400" dirty="0">
                <a:solidFill>
                  <a:schemeClr val="tx1">
                    <a:lumMod val="75000"/>
                    <a:lumOff val="25000"/>
                  </a:schemeClr>
                </a:solidFill>
                <a:latin typeface="Ubuntu" charset="0"/>
                <a:ea typeface="Ubuntu" charset="0"/>
                <a:cs typeface="Ubuntu" charset="0"/>
              </a:rPr>
              <a:t>highlights latest available data on </a:t>
            </a:r>
            <a:r>
              <a:rPr lang="en-GB" sz="1400" dirty="0" smtClean="0">
                <a:solidFill>
                  <a:schemeClr val="tx1">
                    <a:lumMod val="75000"/>
                    <a:lumOff val="25000"/>
                  </a:schemeClr>
                </a:solidFill>
                <a:latin typeface="Ubuntu" charset="0"/>
                <a:ea typeface="Ubuntu" charset="0"/>
                <a:cs typeface="Ubuntu" charset="0"/>
              </a:rPr>
              <a:t>our workforce</a:t>
            </a:r>
            <a:r>
              <a:rPr lang="en-GB" sz="1400" dirty="0">
                <a:solidFill>
                  <a:schemeClr val="tx1">
                    <a:lumMod val="75000"/>
                    <a:lumOff val="25000"/>
                  </a:schemeClr>
                </a:solidFill>
                <a:latin typeface="Ubuntu" charset="0"/>
                <a:ea typeface="Ubuntu" charset="0"/>
                <a:cs typeface="Ubuntu" charset="0"/>
              </a:rPr>
              <a:t>. Two dashboards </a:t>
            </a:r>
            <a:r>
              <a:rPr lang="en-GB" sz="1400" dirty="0" smtClean="0">
                <a:solidFill>
                  <a:schemeClr val="tx1">
                    <a:lumMod val="75000"/>
                    <a:lumOff val="25000"/>
                  </a:schemeClr>
                </a:solidFill>
                <a:latin typeface="Ubuntu" charset="0"/>
                <a:ea typeface="Ubuntu" charset="0"/>
                <a:cs typeface="Ubuntu" charset="0"/>
              </a:rPr>
              <a:t>are presented including an organisational dashboard of reported sickness absence due to COVID-19 and key metrics related to our people.</a:t>
            </a:r>
            <a:endParaRPr lang="en-GB" sz="1400" dirty="0">
              <a:solidFill>
                <a:schemeClr val="tx1">
                  <a:lumMod val="75000"/>
                  <a:lumOff val="25000"/>
                </a:schemeClr>
              </a:solidFill>
              <a:latin typeface="Ubuntu" charset="0"/>
              <a:ea typeface="Ubuntu" charset="0"/>
              <a:cs typeface="Ubuntu" charset="0"/>
            </a:endParaRPr>
          </a:p>
          <a:p>
            <a:pPr algn="just"/>
            <a:endParaRPr lang="en-GB" sz="1100" dirty="0" smtClean="0">
              <a:solidFill>
                <a:schemeClr val="tx1">
                  <a:lumMod val="75000"/>
                  <a:lumOff val="25000"/>
                </a:schemeClr>
              </a:solidFill>
              <a:latin typeface="Ubuntu" charset="0"/>
              <a:ea typeface="Ubuntu" charset="0"/>
              <a:cs typeface="Ubuntu" charset="0"/>
            </a:endParaRPr>
          </a:p>
          <a:p>
            <a:pPr algn="just"/>
            <a:r>
              <a:rPr lang="en-GB" sz="1400" b="1" dirty="0">
                <a:solidFill>
                  <a:srgbClr val="4FB9AB"/>
                </a:solidFill>
                <a:latin typeface="Ubuntu" charset="0"/>
                <a:ea typeface="Ubuntu" charset="0"/>
                <a:cs typeface="Ubuntu" charset="0"/>
              </a:rPr>
              <a:t>Section </a:t>
            </a:r>
            <a:r>
              <a:rPr lang="en-GB" sz="1400" b="1" dirty="0" smtClean="0">
                <a:solidFill>
                  <a:srgbClr val="4FB9AB"/>
                </a:solidFill>
                <a:latin typeface="Ubuntu" charset="0"/>
                <a:ea typeface="Ubuntu" charset="0"/>
                <a:cs typeface="Ubuntu" charset="0"/>
              </a:rPr>
              <a:t>4 </a:t>
            </a:r>
            <a:r>
              <a:rPr lang="en-GB" sz="1400" dirty="0">
                <a:solidFill>
                  <a:schemeClr val="tx1">
                    <a:lumMod val="75000"/>
                    <a:lumOff val="25000"/>
                  </a:schemeClr>
                </a:solidFill>
                <a:latin typeface="Ubuntu" charset="0"/>
                <a:ea typeface="Ubuntu" charset="0"/>
                <a:cs typeface="Ubuntu" charset="0"/>
              </a:rPr>
              <a:t>provides an update for a number of our key services and programmes (where data is available) for those areas continuing to operate during COVID-19. It also includes the latest available information on our mandatory Quality indicators</a:t>
            </a:r>
            <a:r>
              <a:rPr lang="en-GB" sz="1400" dirty="0" smtClean="0">
                <a:solidFill>
                  <a:schemeClr val="tx1">
                    <a:lumMod val="75000"/>
                    <a:lumOff val="25000"/>
                  </a:schemeClr>
                </a:solidFill>
                <a:latin typeface="Ubuntu" charset="0"/>
                <a:ea typeface="Ubuntu" charset="0"/>
                <a:cs typeface="Ubuntu" charset="0"/>
              </a:rPr>
              <a:t>.</a:t>
            </a:r>
            <a:endParaRPr lang="en-GB" sz="1400" dirty="0">
              <a:solidFill>
                <a:schemeClr val="tx1">
                  <a:lumMod val="75000"/>
                  <a:lumOff val="25000"/>
                </a:schemeClr>
              </a:solidFill>
              <a:latin typeface="Ubuntu" charset="0"/>
              <a:ea typeface="Ubuntu" charset="0"/>
              <a:cs typeface="Ubuntu" charset="0"/>
            </a:endParaRPr>
          </a:p>
        </p:txBody>
      </p:sp>
      <p:sp>
        <p:nvSpPr>
          <p:cNvPr id="3" name="TextBox 2"/>
          <p:cNvSpPr txBox="1"/>
          <p:nvPr/>
        </p:nvSpPr>
        <p:spPr>
          <a:xfrm>
            <a:off x="11851690" y="6480700"/>
            <a:ext cx="417250" cy="307777"/>
          </a:xfrm>
          <a:prstGeom prst="rect">
            <a:avLst/>
          </a:prstGeom>
          <a:noFill/>
        </p:spPr>
        <p:txBody>
          <a:bodyPr wrap="square" rtlCol="0">
            <a:spAutoFit/>
          </a:bodyPr>
          <a:lstStyle/>
          <a:p>
            <a:r>
              <a:rPr lang="en-GB" sz="1400" dirty="0">
                <a:solidFill>
                  <a:schemeClr val="bg1"/>
                </a:solidFill>
                <a:latin typeface="Ubuntu" charset="0"/>
                <a:ea typeface="Ubuntu" charset="0"/>
                <a:cs typeface="Ubuntu" charset="0"/>
              </a:rPr>
              <a:t>2</a:t>
            </a:r>
            <a:endParaRPr lang="en-GB" sz="3000" b="0" i="0" dirty="0" smtClean="0">
              <a:solidFill>
                <a:schemeClr val="bg1"/>
              </a:solidFill>
              <a:latin typeface="Ubuntu" charset="0"/>
              <a:ea typeface="Ubuntu" charset="0"/>
              <a:cs typeface="Ubuntu" charset="0"/>
            </a:endParaRPr>
          </a:p>
        </p:txBody>
      </p:sp>
      <p:sp>
        <p:nvSpPr>
          <p:cNvPr id="24" name="Right Arrow 23">
            <a:hlinkClick r:id="rId5"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797003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4FB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a:solidFill>
                  <a:schemeClr val="bg1"/>
                </a:solidFill>
                <a:latin typeface="Ubuntu"/>
              </a:rPr>
              <a:t>Performance Indicators</a:t>
            </a: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290737"/>
            <a:ext cx="1321516" cy="369332"/>
          </a:xfrm>
        </p:spPr>
        <p:txBody>
          <a:bodyPr/>
          <a:lstStyle/>
          <a:p>
            <a:pPr marL="0" indent="0" algn="ctr">
              <a:buNone/>
            </a:pPr>
            <a:r>
              <a:rPr lang="en-GB" sz="1200" b="1" dirty="0" smtClean="0">
                <a:solidFill>
                  <a:schemeClr val="tx2"/>
                </a:solidFill>
                <a:latin typeface="Ubuntu"/>
              </a:rPr>
              <a:t>Performance Dashboard</a:t>
            </a:r>
            <a:endParaRPr lang="en-GB" sz="1200" b="1" dirty="0">
              <a:solidFill>
                <a:schemeClr val="tx2"/>
              </a:solidFill>
              <a:latin typeface="Ubuntu"/>
            </a:endParaRPr>
          </a:p>
        </p:txBody>
      </p:sp>
      <p:sp>
        <p:nvSpPr>
          <p:cNvPr id="7" name="Rectangle 6"/>
          <p:cNvSpPr/>
          <p:nvPr/>
        </p:nvSpPr>
        <p:spPr>
          <a:xfrm>
            <a:off x="0" y="69669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ight Arrow 11">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ight Arrow 12">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17" name="Rectangle 16">
            <a:hlinkClick r:id="rId4" action="ppaction://hlinksldjump"/>
          </p:cNvPr>
          <p:cNvSpPr/>
          <p:nvPr/>
        </p:nvSpPr>
        <p:spPr>
          <a:xfrm>
            <a:off x="8597661" y="202485"/>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19</a:t>
            </a:r>
            <a:endParaRPr lang="en-GB" sz="3000" b="0" i="0" dirty="0" smtClean="0">
              <a:solidFill>
                <a:schemeClr val="bg1"/>
              </a:solidFill>
              <a:latin typeface="Ubuntu" charset="0"/>
              <a:ea typeface="Ubuntu" charset="0"/>
              <a:cs typeface="Ubuntu" charset="0"/>
            </a:endParaRPr>
          </a:p>
        </p:txBody>
      </p:sp>
      <p:sp>
        <p:nvSpPr>
          <p:cNvPr id="28" name="Rectangle 27"/>
          <p:cNvSpPr/>
          <p:nvPr/>
        </p:nvSpPr>
        <p:spPr>
          <a:xfrm>
            <a:off x="0" y="5701070"/>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11680907" y="6480700"/>
            <a:ext cx="417250" cy="307777"/>
          </a:xfrm>
          <a:prstGeom prst="rect">
            <a:avLst/>
          </a:prstGeom>
          <a:noFill/>
        </p:spPr>
        <p:txBody>
          <a:bodyPr wrap="square" rtlCol="0">
            <a:spAutoFit/>
          </a:bodyPr>
          <a:lstStyle/>
          <a:p>
            <a:pPr algn="r"/>
            <a:r>
              <a:rPr lang="en-GB" sz="1400" dirty="0" smtClean="0">
                <a:solidFill>
                  <a:schemeClr val="tx1">
                    <a:lumMod val="50000"/>
                    <a:lumOff val="50000"/>
                  </a:schemeClr>
                </a:solidFill>
                <a:latin typeface="Ubuntu" charset="0"/>
                <a:ea typeface="Ubuntu" charset="0"/>
                <a:cs typeface="Ubuntu" charset="0"/>
              </a:rPr>
              <a:t>20</a:t>
            </a:r>
            <a:endParaRPr lang="en-GB" sz="3000" b="0" i="0" dirty="0" smtClean="0">
              <a:solidFill>
                <a:schemeClr val="tx1">
                  <a:lumMod val="50000"/>
                  <a:lumOff val="50000"/>
                </a:schemeClr>
              </a:solidFill>
              <a:latin typeface="Ubuntu" charset="0"/>
              <a:ea typeface="Ubuntu" charset="0"/>
              <a:cs typeface="Ubuntu" charset="0"/>
            </a:endParaRPr>
          </a:p>
        </p:txBody>
      </p:sp>
      <p:grpSp>
        <p:nvGrpSpPr>
          <p:cNvPr id="8" name="Group 7"/>
          <p:cNvGrpSpPr/>
          <p:nvPr/>
        </p:nvGrpSpPr>
        <p:grpSpPr>
          <a:xfrm>
            <a:off x="391575" y="768063"/>
            <a:ext cx="11646000" cy="5616857"/>
            <a:chOff x="391575" y="768063"/>
            <a:chExt cx="11646000" cy="5616857"/>
          </a:xfrm>
        </p:grpSpPr>
        <p:grpSp>
          <p:nvGrpSpPr>
            <p:cNvPr id="24" name="Group 23"/>
            <p:cNvGrpSpPr/>
            <p:nvPr/>
          </p:nvGrpSpPr>
          <p:grpSpPr>
            <a:xfrm>
              <a:off x="391575" y="768063"/>
              <a:ext cx="11646000" cy="795749"/>
              <a:chOff x="391575" y="821331"/>
              <a:chExt cx="11624350" cy="795749"/>
            </a:xfrm>
          </p:grpSpPr>
          <p:pic>
            <p:nvPicPr>
              <p:cNvPr id="3" name="Picture 2"/>
              <p:cNvPicPr>
                <a:picLocks noChangeAspect="1"/>
              </p:cNvPicPr>
              <p:nvPr/>
            </p:nvPicPr>
            <p:blipFill rotWithShape="1">
              <a:blip r:embed="rId5"/>
              <a:srcRect b="88046"/>
              <a:stretch/>
            </p:blipFill>
            <p:spPr>
              <a:xfrm>
                <a:off x="391575" y="821331"/>
                <a:ext cx="11624350" cy="782100"/>
              </a:xfrm>
              <a:prstGeom prst="rect">
                <a:avLst/>
              </a:prstGeom>
            </p:spPr>
          </p:pic>
          <p:sp>
            <p:nvSpPr>
              <p:cNvPr id="10" name="Rectangle 9"/>
              <p:cNvSpPr/>
              <p:nvPr/>
            </p:nvSpPr>
            <p:spPr>
              <a:xfrm>
                <a:off x="7167418" y="1346039"/>
                <a:ext cx="443346" cy="2710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4" name="Picture 13"/>
            <p:cNvPicPr>
              <a:picLocks noChangeAspect="1"/>
            </p:cNvPicPr>
            <p:nvPr/>
          </p:nvPicPr>
          <p:blipFill>
            <a:blip r:embed="rId6"/>
            <a:stretch>
              <a:fillRect/>
            </a:stretch>
          </p:blipFill>
          <p:spPr>
            <a:xfrm>
              <a:off x="391575" y="1550162"/>
              <a:ext cx="11624350" cy="1526955"/>
            </a:xfrm>
            <a:prstGeom prst="rect">
              <a:avLst/>
            </a:prstGeom>
          </p:spPr>
        </p:pic>
        <p:pic>
          <p:nvPicPr>
            <p:cNvPr id="23" name="Picture 22"/>
            <p:cNvPicPr>
              <a:picLocks noChangeAspect="1"/>
            </p:cNvPicPr>
            <p:nvPr/>
          </p:nvPicPr>
          <p:blipFill rotWithShape="1">
            <a:blip r:embed="rId7"/>
            <a:srcRect b="34292"/>
            <a:stretch/>
          </p:blipFill>
          <p:spPr>
            <a:xfrm>
              <a:off x="395095" y="3069873"/>
              <a:ext cx="11620830" cy="1466616"/>
            </a:xfrm>
            <a:prstGeom prst="rect">
              <a:avLst/>
            </a:prstGeom>
          </p:spPr>
        </p:pic>
        <p:pic>
          <p:nvPicPr>
            <p:cNvPr id="33" name="Picture 32"/>
            <p:cNvPicPr>
              <a:picLocks noChangeAspect="1"/>
            </p:cNvPicPr>
            <p:nvPr/>
          </p:nvPicPr>
          <p:blipFill>
            <a:blip r:embed="rId8"/>
            <a:stretch>
              <a:fillRect/>
            </a:stretch>
          </p:blipFill>
          <p:spPr>
            <a:xfrm>
              <a:off x="396851" y="5294272"/>
              <a:ext cx="11619074" cy="1090648"/>
            </a:xfrm>
            <a:prstGeom prst="rect">
              <a:avLst/>
            </a:prstGeom>
          </p:spPr>
        </p:pic>
        <p:sp>
          <p:nvSpPr>
            <p:cNvPr id="31" name="TextBox 30"/>
            <p:cNvSpPr txBox="1"/>
            <p:nvPr/>
          </p:nvSpPr>
          <p:spPr>
            <a:xfrm>
              <a:off x="10829505" y="5562614"/>
              <a:ext cx="1177542" cy="815608"/>
            </a:xfrm>
            <a:prstGeom prst="rect">
              <a:avLst/>
            </a:prstGeom>
            <a:solidFill>
              <a:schemeClr val="bg1"/>
            </a:solidFill>
            <a:ln w="12700">
              <a:solidFill>
                <a:schemeClr val="bg1">
                  <a:lumMod val="95000"/>
                </a:schemeClr>
              </a:solidFill>
            </a:ln>
          </p:spPr>
          <p:txBody>
            <a:bodyPr wrap="square" rtlCol="0" anchor="ctr">
              <a:spAutoFit/>
            </a:bodyPr>
            <a:lstStyle/>
            <a:p>
              <a:pPr algn="ctr"/>
              <a:endParaRPr lang="en-GB" sz="1200" b="0" i="0" dirty="0" smtClean="0">
                <a:solidFill>
                  <a:srgbClr val="324F82"/>
                </a:solidFill>
                <a:latin typeface="Ubuntu" charset="0"/>
                <a:ea typeface="Ubuntu" charset="0"/>
                <a:cs typeface="Ubuntu" charset="0"/>
              </a:endParaRPr>
            </a:p>
            <a:p>
              <a:pPr algn="ctr"/>
              <a:r>
                <a:rPr lang="en-GB" sz="1200" dirty="0" smtClean="0">
                  <a:solidFill>
                    <a:srgbClr val="324F82"/>
                  </a:solidFill>
                  <a:latin typeface="Ubuntu" charset="0"/>
                  <a:ea typeface="Ubuntu" charset="0"/>
                  <a:cs typeface="Ubuntu" charset="0"/>
                </a:rPr>
                <a:t>Not available</a:t>
              </a:r>
              <a:endParaRPr lang="en-GB" sz="1200" b="0" i="0" dirty="0" smtClean="0">
                <a:solidFill>
                  <a:srgbClr val="324F82"/>
                </a:solidFill>
                <a:latin typeface="Ubuntu" charset="0"/>
                <a:ea typeface="Ubuntu" charset="0"/>
                <a:cs typeface="Ubuntu" charset="0"/>
              </a:endParaRPr>
            </a:p>
            <a:p>
              <a:pPr algn="ctr"/>
              <a:endParaRPr lang="en-GB" sz="2000" b="0" i="0" dirty="0" smtClean="0">
                <a:solidFill>
                  <a:srgbClr val="324F82"/>
                </a:solidFill>
                <a:latin typeface="Ubuntu" charset="0"/>
                <a:ea typeface="Ubuntu" charset="0"/>
                <a:cs typeface="Ubuntu" charset="0"/>
              </a:endParaRPr>
            </a:p>
            <a:p>
              <a:pPr algn="ctr"/>
              <a:endParaRPr lang="en-GB" sz="300" b="0" i="0" dirty="0" smtClean="0">
                <a:solidFill>
                  <a:schemeClr val="bg1">
                    <a:lumMod val="65000"/>
                  </a:schemeClr>
                </a:solidFill>
                <a:latin typeface="Ubuntu" charset="0"/>
                <a:ea typeface="Ubuntu" charset="0"/>
                <a:cs typeface="Ubuntu" charset="0"/>
              </a:endParaRPr>
            </a:p>
          </p:txBody>
        </p:sp>
        <p:pic>
          <p:nvPicPr>
            <p:cNvPr id="4" name="Picture 3"/>
            <p:cNvPicPr>
              <a:picLocks noChangeAspect="1"/>
            </p:cNvPicPr>
            <p:nvPr/>
          </p:nvPicPr>
          <p:blipFill>
            <a:blip r:embed="rId9"/>
            <a:stretch>
              <a:fillRect/>
            </a:stretch>
          </p:blipFill>
          <p:spPr>
            <a:xfrm>
              <a:off x="396851" y="4536489"/>
              <a:ext cx="11610196" cy="756000"/>
            </a:xfrm>
            <a:prstGeom prst="rect">
              <a:avLst/>
            </a:prstGeom>
          </p:spPr>
        </p:pic>
      </p:grpSp>
    </p:spTree>
    <p:extLst>
      <p:ext uri="{BB962C8B-B14F-4D97-AF65-F5344CB8AC3E}">
        <p14:creationId xmlns:p14="http://schemas.microsoft.com/office/powerpoint/2010/main" val="2958203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4FB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Putting Things Right</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669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ontent Placeholder 4"/>
          <p:cNvSpPr>
            <a:spLocks noGrp="1"/>
          </p:cNvSpPr>
          <p:nvPr>
            <p:ph sz="quarter" idx="14"/>
          </p:nvPr>
        </p:nvSpPr>
        <p:spPr>
          <a:xfrm>
            <a:off x="3629557"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16" name="TextBox 15"/>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4FB9AB"/>
                </a:solidFill>
                <a:latin typeface="Ubuntu" charset="0"/>
                <a:ea typeface="Ubuntu" charset="0"/>
                <a:cs typeface="Ubuntu" charset="0"/>
              </a:rPr>
              <a:t>Performance against Mandatory Indicators</a:t>
            </a:r>
          </a:p>
        </p:txBody>
      </p:sp>
      <p:sp>
        <p:nvSpPr>
          <p:cNvPr id="18" name="Right Arrow 17">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ight Arrow 18">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4" name="Rectangle 23">
            <a:hlinkClick r:id="rId4" action="ppaction://hlinksldjump"/>
          </p:cNvPr>
          <p:cNvSpPr/>
          <p:nvPr/>
        </p:nvSpPr>
        <p:spPr>
          <a:xfrm>
            <a:off x="8597661" y="22072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21</a:t>
            </a:r>
            <a:endParaRPr lang="en-GB" sz="3000" b="0" i="0" dirty="0" smtClean="0">
              <a:solidFill>
                <a:schemeClr val="bg1"/>
              </a:solidFill>
              <a:latin typeface="Ubuntu" charset="0"/>
              <a:ea typeface="Ubuntu" charset="0"/>
              <a:cs typeface="Ubuntu" charset="0"/>
            </a:endParaRPr>
          </a:p>
        </p:txBody>
      </p:sp>
      <p:graphicFrame>
        <p:nvGraphicFramePr>
          <p:cNvPr id="17" name="Table 16"/>
          <p:cNvGraphicFramePr>
            <a:graphicFrameLocks noGrp="1"/>
          </p:cNvGraphicFramePr>
          <p:nvPr>
            <p:extLst>
              <p:ext uri="{D42A27DB-BD31-4B8C-83A1-F6EECF244321}">
                <p14:modId xmlns:p14="http://schemas.microsoft.com/office/powerpoint/2010/main" val="2159090526"/>
              </p:ext>
            </p:extLst>
          </p:nvPr>
        </p:nvGraphicFramePr>
        <p:xfrm>
          <a:off x="562477" y="1499283"/>
          <a:ext cx="7782531" cy="3027680"/>
        </p:xfrm>
        <a:graphic>
          <a:graphicData uri="http://schemas.openxmlformats.org/drawingml/2006/table">
            <a:tbl>
              <a:tblPr firstRow="1" bandRow="1">
                <a:tableStyleId>{5C22544A-7EE6-4342-B048-85BDC9FD1C3A}</a:tableStyleId>
              </a:tblPr>
              <a:tblGrid>
                <a:gridCol w="4497794">
                  <a:extLst>
                    <a:ext uri="{9D8B030D-6E8A-4147-A177-3AD203B41FA5}">
                      <a16:colId xmlns:a16="http://schemas.microsoft.com/office/drawing/2014/main" val="2389433980"/>
                    </a:ext>
                  </a:extLst>
                </a:gridCol>
                <a:gridCol w="1289739">
                  <a:extLst>
                    <a:ext uri="{9D8B030D-6E8A-4147-A177-3AD203B41FA5}">
                      <a16:colId xmlns:a16="http://schemas.microsoft.com/office/drawing/2014/main" val="991494781"/>
                    </a:ext>
                  </a:extLst>
                </a:gridCol>
                <a:gridCol w="1994998">
                  <a:extLst>
                    <a:ext uri="{9D8B030D-6E8A-4147-A177-3AD203B41FA5}">
                      <a16:colId xmlns:a16="http://schemas.microsoft.com/office/drawing/2014/main" val="3221381176"/>
                    </a:ext>
                  </a:extLst>
                </a:gridCol>
              </a:tblGrid>
              <a:tr h="370840">
                <a:tc>
                  <a:txBody>
                    <a:bodyPr/>
                    <a:lstStyle/>
                    <a:p>
                      <a:r>
                        <a:rPr lang="en-GB" sz="1600" b="0" dirty="0" smtClean="0">
                          <a:latin typeface="Ubuntu"/>
                        </a:rPr>
                        <a:t>Complaints</a:t>
                      </a:r>
                      <a:endParaRPr lang="en-GB" b="0" dirty="0">
                        <a:latin typeface="Ubuntu"/>
                      </a:endParaRPr>
                    </a:p>
                  </a:txBody>
                  <a:tcPr anchor="ctr">
                    <a:solidFill>
                      <a:srgbClr val="4FB9AB"/>
                    </a:solidFill>
                  </a:tcPr>
                </a:tc>
                <a:tc>
                  <a:txBody>
                    <a:bodyPr/>
                    <a:lstStyle/>
                    <a:p>
                      <a:pPr algn="ctr"/>
                      <a:r>
                        <a:rPr lang="en-GB" sz="1800" b="0" dirty="0" smtClean="0">
                          <a:latin typeface="Ubuntu"/>
                        </a:rPr>
                        <a:t>Target</a:t>
                      </a:r>
                      <a:endParaRPr lang="en-GB" dirty="0"/>
                    </a:p>
                  </a:txBody>
                  <a:tcPr anchor="ctr">
                    <a:solidFill>
                      <a:srgbClr val="4FB9AB"/>
                    </a:solidFill>
                  </a:tcPr>
                </a:tc>
                <a:tc>
                  <a:txBody>
                    <a:bodyPr/>
                    <a:lstStyle/>
                    <a:p>
                      <a:pPr algn="ctr"/>
                      <a:r>
                        <a:rPr lang="en-GB" sz="1800" b="0" dirty="0" smtClean="0">
                          <a:solidFill>
                            <a:schemeClr val="bg1"/>
                          </a:solidFill>
                          <a:latin typeface="Ubuntu"/>
                        </a:rPr>
                        <a:t>May</a:t>
                      </a:r>
                      <a:r>
                        <a:rPr lang="en-GB" sz="1800" b="0" dirty="0" smtClean="0">
                          <a:latin typeface="Ubuntu"/>
                        </a:rPr>
                        <a:t> 2020</a:t>
                      </a:r>
                      <a:endParaRPr lang="en-GB" dirty="0"/>
                    </a:p>
                  </a:txBody>
                  <a:tcPr anchor="ctr">
                    <a:solidFill>
                      <a:srgbClr val="4FB9AB"/>
                    </a:solidFill>
                  </a:tcPr>
                </a:tc>
                <a:extLst>
                  <a:ext uri="{0D108BD9-81ED-4DB2-BD59-A6C34878D82A}">
                    <a16:rowId xmlns:a16="http://schemas.microsoft.com/office/drawing/2014/main" val="2626771685"/>
                  </a:ext>
                </a:extLst>
              </a:tr>
              <a:tr h="370840">
                <a:tc>
                  <a:txBody>
                    <a:bodyPr/>
                    <a:lstStyle/>
                    <a:p>
                      <a:r>
                        <a:rPr lang="en-GB" sz="1400" dirty="0" smtClean="0">
                          <a:solidFill>
                            <a:schemeClr val="tx1">
                              <a:lumMod val="75000"/>
                              <a:lumOff val="25000"/>
                            </a:schemeClr>
                          </a:solidFill>
                          <a:latin typeface="Ubuntu"/>
                        </a:rPr>
                        <a:t>Total number of formal complaints received for the period 1 </a:t>
                      </a:r>
                      <a:r>
                        <a:rPr lang="en-GB" sz="1400" kern="1200" dirty="0" smtClean="0">
                          <a:solidFill>
                            <a:schemeClr val="tx1">
                              <a:lumMod val="75000"/>
                              <a:lumOff val="25000"/>
                            </a:schemeClr>
                          </a:solidFill>
                          <a:latin typeface="Ubuntu"/>
                          <a:ea typeface="+mn-ea"/>
                          <a:cs typeface="+mn-cs"/>
                        </a:rPr>
                        <a:t>– 31 May 2020 </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kern="1200" dirty="0" smtClean="0">
                          <a:solidFill>
                            <a:schemeClr val="tx1">
                              <a:lumMod val="75000"/>
                              <a:lumOff val="25000"/>
                            </a:schemeClr>
                          </a:solidFill>
                          <a:latin typeface="Ubuntu"/>
                          <a:ea typeface="+mn-ea"/>
                          <a:cs typeface="+mn-cs"/>
                        </a:rPr>
                        <a:t>8</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extLst>
                  <a:ext uri="{0D108BD9-81ED-4DB2-BD59-A6C34878D82A}">
                    <a16:rowId xmlns:a16="http://schemas.microsoft.com/office/drawing/2014/main" val="3443944480"/>
                  </a:ext>
                </a:extLst>
              </a:tr>
              <a:tr h="370840">
                <a:tc>
                  <a:txBody>
                    <a:bodyPr/>
                    <a:lstStyle/>
                    <a:p>
                      <a:r>
                        <a:rPr lang="en-GB" sz="1400" kern="1200" dirty="0" smtClean="0">
                          <a:solidFill>
                            <a:schemeClr val="tx1">
                              <a:lumMod val="75000"/>
                              <a:lumOff val="25000"/>
                            </a:schemeClr>
                          </a:solidFill>
                          <a:latin typeface="Ubuntu"/>
                          <a:ea typeface="+mn-ea"/>
                          <a:cs typeface="+mn-cs"/>
                        </a:rPr>
                        <a:t>Number (%) of complaints acknowledged within 2 working days</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95% (PHW)</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2</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3270840712"/>
                  </a:ext>
                </a:extLst>
              </a:tr>
              <a:tr h="370840">
                <a:tc>
                  <a:txBody>
                    <a:bodyPr/>
                    <a:lstStyle/>
                    <a:p>
                      <a:r>
                        <a:rPr lang="en-GB" sz="1400" kern="1200" dirty="0" smtClean="0">
                          <a:solidFill>
                            <a:schemeClr val="tx1">
                              <a:lumMod val="75000"/>
                              <a:lumOff val="25000"/>
                            </a:schemeClr>
                          </a:solidFill>
                          <a:latin typeface="Ubuntu"/>
                          <a:ea typeface="+mn-ea"/>
                          <a:cs typeface="+mn-cs"/>
                        </a:rPr>
                        <a:t>Number (%) of complaints responded to within 30 working days of receipt</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75% (WG) </a:t>
                      </a:r>
                    </a:p>
                    <a:p>
                      <a:pPr algn="ctr"/>
                      <a:r>
                        <a:rPr lang="en-GB" sz="1400" dirty="0" smtClean="0">
                          <a:solidFill>
                            <a:schemeClr val="tx1">
                              <a:lumMod val="75000"/>
                              <a:lumOff val="25000"/>
                            </a:schemeClr>
                          </a:solidFill>
                          <a:latin typeface="Ubuntu"/>
                        </a:rPr>
                        <a:t>95% (PHW) </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1</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2454619161"/>
                  </a:ext>
                </a:extLst>
              </a:tr>
              <a:tr h="370840">
                <a:tc>
                  <a:txBody>
                    <a:bodyPr/>
                    <a:lstStyle/>
                    <a:p>
                      <a:r>
                        <a:rPr lang="en-GB" sz="1400" kern="1200" dirty="0" smtClean="0">
                          <a:solidFill>
                            <a:schemeClr val="tx1">
                              <a:lumMod val="75000"/>
                              <a:lumOff val="25000"/>
                            </a:schemeClr>
                          </a:solidFill>
                          <a:latin typeface="Ubuntu"/>
                          <a:ea typeface="+mn-ea"/>
                          <a:cs typeface="+mn-cs"/>
                        </a:rPr>
                        <a:t>Number (%) of complaints not yet responded but likely to be within a period exceeding 30 working days but within 6 months </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7 </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3782176386"/>
                  </a:ext>
                </a:extLst>
              </a:tr>
              <a:tr h="370840">
                <a:tc>
                  <a:txBody>
                    <a:bodyPr/>
                    <a:lstStyle/>
                    <a:p>
                      <a:r>
                        <a:rPr lang="en-GB" sz="1400" kern="1200" dirty="0" smtClean="0">
                          <a:solidFill>
                            <a:schemeClr val="tx1">
                              <a:lumMod val="75000"/>
                              <a:lumOff val="25000"/>
                            </a:schemeClr>
                          </a:solidFill>
                          <a:latin typeface="Ubuntu"/>
                          <a:ea typeface="+mn-ea"/>
                          <a:cs typeface="+mn-cs"/>
                        </a:rPr>
                        <a:t>Number of informal complaints (on the spot) received </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5</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2425306434"/>
                  </a:ext>
                </a:extLst>
              </a:tr>
            </a:tbl>
          </a:graphicData>
        </a:graphic>
      </p:graphicFrame>
      <p:graphicFrame>
        <p:nvGraphicFramePr>
          <p:cNvPr id="25" name="Table 24"/>
          <p:cNvGraphicFramePr>
            <a:graphicFrameLocks noGrp="1"/>
          </p:cNvGraphicFramePr>
          <p:nvPr>
            <p:extLst>
              <p:ext uri="{D42A27DB-BD31-4B8C-83A1-F6EECF244321}">
                <p14:modId xmlns:p14="http://schemas.microsoft.com/office/powerpoint/2010/main" val="3927247702"/>
              </p:ext>
            </p:extLst>
          </p:nvPr>
        </p:nvGraphicFramePr>
        <p:xfrm>
          <a:off x="563953" y="4569225"/>
          <a:ext cx="7798811" cy="1112520"/>
        </p:xfrm>
        <a:graphic>
          <a:graphicData uri="http://schemas.openxmlformats.org/drawingml/2006/table">
            <a:tbl>
              <a:tblPr firstRow="1" bandRow="1">
                <a:tableStyleId>{5C22544A-7EE6-4342-B048-85BDC9FD1C3A}</a:tableStyleId>
              </a:tblPr>
              <a:tblGrid>
                <a:gridCol w="4496318">
                  <a:extLst>
                    <a:ext uri="{9D8B030D-6E8A-4147-A177-3AD203B41FA5}">
                      <a16:colId xmlns:a16="http://schemas.microsoft.com/office/drawing/2014/main" val="2389433980"/>
                    </a:ext>
                  </a:extLst>
                </a:gridCol>
                <a:gridCol w="1287262">
                  <a:extLst>
                    <a:ext uri="{9D8B030D-6E8A-4147-A177-3AD203B41FA5}">
                      <a16:colId xmlns:a16="http://schemas.microsoft.com/office/drawing/2014/main" val="991494781"/>
                    </a:ext>
                  </a:extLst>
                </a:gridCol>
                <a:gridCol w="2015231">
                  <a:extLst>
                    <a:ext uri="{9D8B030D-6E8A-4147-A177-3AD203B41FA5}">
                      <a16:colId xmlns:a16="http://schemas.microsoft.com/office/drawing/2014/main" val="3221381176"/>
                    </a:ext>
                  </a:extLst>
                </a:gridCol>
              </a:tblGrid>
              <a:tr h="370840">
                <a:tc>
                  <a:txBody>
                    <a:bodyPr/>
                    <a:lstStyle/>
                    <a:p>
                      <a:r>
                        <a:rPr lang="en-GB" sz="1600" b="0" dirty="0" smtClean="0">
                          <a:latin typeface="Ubuntu"/>
                        </a:rPr>
                        <a:t>Serious Incidents</a:t>
                      </a:r>
                      <a:endParaRPr lang="en-GB" b="0" dirty="0">
                        <a:latin typeface="Ubuntu"/>
                      </a:endParaRPr>
                    </a:p>
                  </a:txBody>
                  <a:tcPr anchor="ctr">
                    <a:solidFill>
                      <a:srgbClr val="4FB9AB"/>
                    </a:solidFill>
                  </a:tcPr>
                </a:tc>
                <a:tc>
                  <a:txBody>
                    <a:bodyPr/>
                    <a:lstStyle/>
                    <a:p>
                      <a:pPr algn="ctr"/>
                      <a:r>
                        <a:rPr lang="en-GB" sz="1800" b="0" dirty="0" smtClean="0">
                          <a:latin typeface="Ubuntu"/>
                        </a:rPr>
                        <a:t>Target</a:t>
                      </a:r>
                      <a:endParaRPr lang="en-GB" dirty="0"/>
                    </a:p>
                  </a:txBody>
                  <a:tcPr anchor="ctr">
                    <a:solidFill>
                      <a:srgbClr val="4FB9AB"/>
                    </a:solidFill>
                  </a:tcPr>
                </a:tc>
                <a:tc>
                  <a:txBody>
                    <a:bodyPr/>
                    <a:lstStyle/>
                    <a:p>
                      <a:pPr algn="ctr"/>
                      <a:r>
                        <a:rPr lang="en-GB" sz="1800" b="0" dirty="0" smtClean="0">
                          <a:solidFill>
                            <a:schemeClr val="bg1"/>
                          </a:solidFill>
                          <a:latin typeface="Ubuntu"/>
                        </a:rPr>
                        <a:t>May</a:t>
                      </a:r>
                      <a:r>
                        <a:rPr lang="en-GB" sz="1800" b="0" dirty="0" smtClean="0">
                          <a:solidFill>
                            <a:srgbClr val="C00000"/>
                          </a:solidFill>
                          <a:latin typeface="Ubuntu"/>
                        </a:rPr>
                        <a:t> </a:t>
                      </a:r>
                      <a:r>
                        <a:rPr lang="en-GB" sz="1800" b="0" dirty="0" smtClean="0">
                          <a:latin typeface="Ubuntu"/>
                        </a:rPr>
                        <a:t>2020</a:t>
                      </a:r>
                      <a:endParaRPr lang="en-GB" dirty="0"/>
                    </a:p>
                  </a:txBody>
                  <a:tcPr anchor="ctr">
                    <a:solidFill>
                      <a:srgbClr val="4FB9AB"/>
                    </a:solidFill>
                  </a:tcPr>
                </a:tc>
                <a:extLst>
                  <a:ext uri="{0D108BD9-81ED-4DB2-BD59-A6C34878D82A}">
                    <a16:rowId xmlns:a16="http://schemas.microsoft.com/office/drawing/2014/main" val="2626771685"/>
                  </a:ext>
                </a:extLst>
              </a:tr>
              <a:tr h="370840">
                <a:tc>
                  <a:txBody>
                    <a:bodyPr/>
                    <a:lstStyle/>
                    <a:p>
                      <a:r>
                        <a:rPr lang="en-GB" sz="1400" dirty="0" smtClean="0">
                          <a:solidFill>
                            <a:schemeClr val="tx1">
                              <a:lumMod val="75000"/>
                              <a:lumOff val="25000"/>
                            </a:schemeClr>
                          </a:solidFill>
                          <a:latin typeface="Ubuntu"/>
                        </a:rPr>
                        <a:t>Number of serious incidents reported</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0</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3443944480"/>
                  </a:ext>
                </a:extLst>
              </a:tr>
              <a:tr h="370840">
                <a:tc>
                  <a:txBody>
                    <a:bodyPr/>
                    <a:lstStyle/>
                    <a:p>
                      <a:r>
                        <a:rPr lang="en-GB" sz="1400" kern="1200" dirty="0" smtClean="0">
                          <a:solidFill>
                            <a:schemeClr val="tx1">
                              <a:lumMod val="75000"/>
                              <a:lumOff val="25000"/>
                            </a:schemeClr>
                          </a:solidFill>
                          <a:latin typeface="Ubuntu"/>
                          <a:ea typeface="+mn-ea"/>
                          <a:cs typeface="+mn-cs"/>
                        </a:rPr>
                        <a:t>Number of serious incidents not closed within 60 days</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0%</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0</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3270840712"/>
                  </a:ext>
                </a:extLst>
              </a:tr>
            </a:tbl>
          </a:graphicData>
        </a:graphic>
      </p:graphicFrame>
      <p:graphicFrame>
        <p:nvGraphicFramePr>
          <p:cNvPr id="26" name="Table 25"/>
          <p:cNvGraphicFramePr>
            <a:graphicFrameLocks noGrp="1"/>
          </p:cNvGraphicFramePr>
          <p:nvPr>
            <p:extLst>
              <p:ext uri="{D42A27DB-BD31-4B8C-83A1-F6EECF244321}">
                <p14:modId xmlns:p14="http://schemas.microsoft.com/office/powerpoint/2010/main" val="2495822430"/>
              </p:ext>
            </p:extLst>
          </p:nvPr>
        </p:nvGraphicFramePr>
        <p:xfrm>
          <a:off x="8465306" y="1141851"/>
          <a:ext cx="3643836" cy="4678680"/>
        </p:xfrm>
        <a:graphic>
          <a:graphicData uri="http://schemas.openxmlformats.org/drawingml/2006/table">
            <a:tbl>
              <a:tblPr>
                <a:tableStyleId>{5C22544A-7EE6-4342-B048-85BDC9FD1C3A}</a:tableStyleId>
              </a:tblPr>
              <a:tblGrid>
                <a:gridCol w="3643836">
                  <a:extLst>
                    <a:ext uri="{9D8B030D-6E8A-4147-A177-3AD203B41FA5}">
                      <a16:colId xmlns:a16="http://schemas.microsoft.com/office/drawing/2014/main" val="3423005698"/>
                    </a:ext>
                  </a:extLst>
                </a:gridCol>
              </a:tblGrid>
              <a:tr h="4281971">
                <a:tc>
                  <a:txBody>
                    <a:bodyPr/>
                    <a:lstStyle/>
                    <a:p>
                      <a:pPr algn="just">
                        <a:lnSpc>
                          <a:spcPct val="100000"/>
                        </a:lnSpc>
                        <a:spcAft>
                          <a:spcPts val="0"/>
                        </a:spcAft>
                      </a:pPr>
                      <a:r>
                        <a:rPr lang="en-GB" sz="1600" kern="1200" dirty="0" smtClean="0">
                          <a:solidFill>
                            <a:srgbClr val="4FB9AB"/>
                          </a:solidFill>
                          <a:latin typeface="Ubuntu" charset="0"/>
                          <a:ea typeface="Ubuntu" charset="0"/>
                          <a:cs typeface="Ubuntu" charset="0"/>
                        </a:rPr>
                        <a:t>Summary</a:t>
                      </a:r>
                      <a:endParaRPr lang="en-GB" sz="1200" kern="1200" dirty="0" smtClean="0">
                        <a:solidFill>
                          <a:srgbClr val="4FB9AB"/>
                        </a:solidFill>
                        <a:latin typeface="Ubuntu" charset="0"/>
                        <a:ea typeface="Ubuntu" charset="0"/>
                        <a:cs typeface="Ubuntu" charset="0"/>
                      </a:endParaRPr>
                    </a:p>
                    <a:p>
                      <a:pPr algn="just">
                        <a:lnSpc>
                          <a:spcPct val="100000"/>
                        </a:lnSpc>
                        <a:spcAft>
                          <a:spcPts val="0"/>
                        </a:spcAft>
                      </a:pPr>
                      <a:endParaRPr lang="en-GB" sz="600" kern="1200" dirty="0" smtClean="0">
                        <a:solidFill>
                          <a:srgbClr val="4FB9AB"/>
                        </a:solidFill>
                        <a:effectLst/>
                        <a:latin typeface="Ubuntu" charset="0"/>
                        <a:ea typeface="Calibri" panose="020F0502020204030204" pitchFamily="34" charset="0"/>
                        <a:cs typeface="Times New Roman" panose="02020603050405020304" pitchFamily="18" charset="0"/>
                      </a:endParaRPr>
                    </a:p>
                    <a:p>
                      <a:pPr algn="just">
                        <a:lnSpc>
                          <a:spcPct val="100000"/>
                        </a:lnSpc>
                        <a:spcAft>
                          <a:spcPts val="0"/>
                        </a:spcAft>
                      </a:pPr>
                      <a:r>
                        <a:rPr lang="en-GB" sz="1200" dirty="0"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During </a:t>
                      </a:r>
                      <a:r>
                        <a:rPr lang="en-GB" sz="12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the reporting period, a total of 8 formal complaints were received and 2 were acknowledged within the target time of 2 working days. </a:t>
                      </a:r>
                      <a:r>
                        <a:rPr lang="en-GB" sz="1200" dirty="0"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There </a:t>
                      </a:r>
                      <a:r>
                        <a:rPr lang="en-GB" sz="12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has been a delay in formal complaints being acknowledged due to capacity issues within the team and training up a new member of temporary staff who has been redeployed to assist with this area of work. </a:t>
                      </a:r>
                      <a:endParaRPr lang="en-GB" sz="1200" dirty="0"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endParaRPr lang="en-GB" sz="7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GB" sz="1200" dirty="0"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Five </a:t>
                      </a:r>
                      <a:r>
                        <a:rPr lang="en-GB" sz="12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of the formal concerns are in relation to closed settings. This has been a complex issue and the team required much support to investigate and properly resolve these complaints which have resulted in them exceeding the target times. Dedicated resource has now been put in place to ensure that complaints are dealt with in a timely </a:t>
                      </a:r>
                      <a:r>
                        <a:rPr lang="en-GB" sz="1200" dirty="0"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manner.</a:t>
                      </a:r>
                      <a:endParaRPr lang="en-GB" sz="12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endParaRPr lang="en-GB" sz="7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GB" sz="1200" dirty="0"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One </a:t>
                      </a:r>
                      <a:r>
                        <a:rPr lang="en-GB" sz="12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of the formal complaints </a:t>
                      </a:r>
                      <a:r>
                        <a:rPr lang="en-GB" sz="1200" dirty="0"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is </a:t>
                      </a:r>
                      <a:r>
                        <a:rPr lang="en-GB" sz="12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linked to a microbiology incident and requires thorough investigation however colleagues in this area </a:t>
                      </a:r>
                      <a:r>
                        <a:rPr lang="en-GB" sz="1200" dirty="0"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are dealing </a:t>
                      </a:r>
                      <a:r>
                        <a:rPr lang="en-GB" sz="12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with pressures of </a:t>
                      </a:r>
                      <a:r>
                        <a:rPr lang="en-GB" sz="1200" dirty="0"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Covid-19 </a:t>
                      </a:r>
                      <a:r>
                        <a:rPr lang="en-GB" sz="12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therefore this delay is reasonable given the circumstances. </a:t>
                      </a:r>
                    </a:p>
                    <a:p>
                      <a:pPr algn="just">
                        <a:lnSpc>
                          <a:spcPct val="100000"/>
                        </a:lnSpc>
                        <a:spcAft>
                          <a:spcPts val="0"/>
                        </a:spcAft>
                      </a:pPr>
                      <a:endParaRPr lang="en-GB" sz="7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GB" sz="1200" dirty="0" smtClean="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Two </a:t>
                      </a:r>
                      <a:r>
                        <a:rPr lang="en-GB" sz="12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of the formal complaints did not come via the concerns team immediately therefore, there has been a delay in getting these progressed. </a:t>
                      </a:r>
                    </a:p>
                  </a:txBody>
                  <a:tcPr marL="114300" marR="114300" marT="0" marB="0">
                    <a:noFill/>
                  </a:tcPr>
                </a:tc>
                <a:extLst>
                  <a:ext uri="{0D108BD9-81ED-4DB2-BD59-A6C34878D82A}">
                    <a16:rowId xmlns:a16="http://schemas.microsoft.com/office/drawing/2014/main" val="2228753049"/>
                  </a:ext>
                </a:extLst>
              </a:tr>
            </a:tbl>
          </a:graphicData>
        </a:graphic>
      </p:graphicFrame>
    </p:spTree>
    <p:extLst>
      <p:ext uri="{BB962C8B-B14F-4D97-AF65-F5344CB8AC3E}">
        <p14:creationId xmlns:p14="http://schemas.microsoft.com/office/powerpoint/2010/main" val="36697036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5694218"/>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4FB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Putting Things Right</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669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ontent Placeholder 4"/>
          <p:cNvSpPr>
            <a:spLocks noGrp="1"/>
          </p:cNvSpPr>
          <p:nvPr>
            <p:ph sz="quarter" idx="14"/>
          </p:nvPr>
        </p:nvSpPr>
        <p:spPr>
          <a:xfrm>
            <a:off x="3629557"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13" name="TextBox 12"/>
          <p:cNvSpPr txBox="1"/>
          <p:nvPr/>
        </p:nvSpPr>
        <p:spPr>
          <a:xfrm>
            <a:off x="477923" y="978736"/>
            <a:ext cx="8515157" cy="400110"/>
          </a:xfrm>
          <a:prstGeom prst="rect">
            <a:avLst/>
          </a:prstGeom>
          <a:noFill/>
        </p:spPr>
        <p:txBody>
          <a:bodyPr wrap="square" rtlCol="0">
            <a:spAutoFit/>
          </a:bodyPr>
          <a:lstStyle/>
          <a:p>
            <a:r>
              <a:rPr lang="en-GB" sz="2000" dirty="0">
                <a:solidFill>
                  <a:srgbClr val="4FB9AB"/>
                </a:solidFill>
                <a:latin typeface="Ubuntu" charset="0"/>
                <a:ea typeface="Ubuntu" charset="0"/>
                <a:cs typeface="Ubuntu" charset="0"/>
              </a:rPr>
              <a:t>Incident </a:t>
            </a:r>
            <a:r>
              <a:rPr lang="en-GB" sz="2000" dirty="0" smtClean="0">
                <a:solidFill>
                  <a:srgbClr val="4FB9AB"/>
                </a:solidFill>
                <a:latin typeface="Ubuntu" charset="0"/>
                <a:ea typeface="Ubuntu" charset="0"/>
                <a:cs typeface="Ubuntu" charset="0"/>
              </a:rPr>
              <a:t>Management</a:t>
            </a:r>
            <a:endParaRPr lang="en-GB" sz="2000" b="0" i="0" dirty="0" smtClean="0">
              <a:solidFill>
                <a:srgbClr val="4FB9AB"/>
              </a:solidFill>
              <a:latin typeface="Ubuntu" charset="0"/>
              <a:ea typeface="Ubuntu" charset="0"/>
              <a:cs typeface="Ubuntu" charset="0"/>
            </a:endParaRPr>
          </a:p>
        </p:txBody>
      </p:sp>
      <p:sp>
        <p:nvSpPr>
          <p:cNvPr id="19" name="Right Arrow 18">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ight Arrow 19">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5" name="Rectangle 24">
            <a:hlinkClick r:id="rId4" action="ppaction://hlinksldjump"/>
          </p:cNvPr>
          <p:cNvSpPr/>
          <p:nvPr/>
        </p:nvSpPr>
        <p:spPr>
          <a:xfrm>
            <a:off x="8581906" y="21909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22</a:t>
            </a:r>
            <a:endParaRPr lang="en-GB" sz="3000" b="0" i="0" dirty="0" smtClean="0">
              <a:solidFill>
                <a:schemeClr val="bg1"/>
              </a:solidFill>
              <a:latin typeface="Ubuntu" charset="0"/>
              <a:ea typeface="Ubuntu" charset="0"/>
              <a:cs typeface="Ubuntu" charset="0"/>
            </a:endParaRPr>
          </a:p>
        </p:txBody>
      </p:sp>
      <p:graphicFrame>
        <p:nvGraphicFramePr>
          <p:cNvPr id="18" name="Table 17"/>
          <p:cNvGraphicFramePr>
            <a:graphicFrameLocks noGrp="1"/>
          </p:cNvGraphicFramePr>
          <p:nvPr>
            <p:extLst>
              <p:ext uri="{D42A27DB-BD31-4B8C-83A1-F6EECF244321}">
                <p14:modId xmlns:p14="http://schemas.microsoft.com/office/powerpoint/2010/main" val="1195541077"/>
              </p:ext>
            </p:extLst>
          </p:nvPr>
        </p:nvGraphicFramePr>
        <p:xfrm>
          <a:off x="7910004" y="1375419"/>
          <a:ext cx="3897297" cy="4567936"/>
        </p:xfrm>
        <a:graphic>
          <a:graphicData uri="http://schemas.openxmlformats.org/drawingml/2006/table">
            <a:tbl>
              <a:tblPr>
                <a:tableStyleId>{5C22544A-7EE6-4342-B048-85BDC9FD1C3A}</a:tableStyleId>
              </a:tblPr>
              <a:tblGrid>
                <a:gridCol w="3897297">
                  <a:extLst>
                    <a:ext uri="{9D8B030D-6E8A-4147-A177-3AD203B41FA5}">
                      <a16:colId xmlns:a16="http://schemas.microsoft.com/office/drawing/2014/main" val="2829443828"/>
                    </a:ext>
                  </a:extLst>
                </a:gridCol>
              </a:tblGrid>
              <a:tr h="2379832">
                <a:tc>
                  <a:txBody>
                    <a:bodyPr/>
                    <a:lstStyle/>
                    <a:p>
                      <a:pPr algn="l">
                        <a:lnSpc>
                          <a:spcPct val="115000"/>
                        </a:lnSpc>
                        <a:spcAft>
                          <a:spcPts val="1000"/>
                        </a:spcAft>
                      </a:pPr>
                      <a:r>
                        <a:rPr lang="en-GB" sz="1600" kern="1200" dirty="0" smtClean="0">
                          <a:solidFill>
                            <a:srgbClr val="4FB9AB"/>
                          </a:solidFill>
                          <a:latin typeface="Ubuntu" charset="0"/>
                          <a:ea typeface="Ubuntu" charset="0"/>
                          <a:cs typeface="Ubuntu" charset="0"/>
                        </a:rPr>
                        <a:t>Summary</a:t>
                      </a:r>
                      <a:endParaRPr lang="en-GB" sz="2000" kern="1200" dirty="0" smtClean="0">
                        <a:solidFill>
                          <a:srgbClr val="4FB9AB"/>
                        </a:solidFill>
                        <a:latin typeface="Ubuntu" charset="0"/>
                        <a:ea typeface="Ubuntu" charset="0"/>
                        <a:cs typeface="Ubuntu"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en-GB" sz="1300" kern="120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rPr>
                        <a:t>During May 2020 there were a total of 115 incidents reported. The first chart shows the incident reporting totals over the previous year with the current reporting period highlighted.</a:t>
                      </a:r>
                      <a:r>
                        <a:rPr lang="en-GB" sz="1300" kern="1200" baseline="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rPr>
                        <a:t> T</a:t>
                      </a:r>
                      <a:r>
                        <a:rPr lang="en-GB" sz="1300" kern="120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rPr>
                        <a:t>he second chart shows the number of incidents reported by Directorates for the current reporting period.</a:t>
                      </a:r>
                    </a:p>
                    <a:p>
                      <a:pPr algn="just">
                        <a:lnSpc>
                          <a:spcPct val="100000"/>
                        </a:lnSpc>
                        <a:spcBef>
                          <a:spcPts val="0"/>
                        </a:spcBef>
                        <a:spcAft>
                          <a:spcPts val="0"/>
                        </a:spcAft>
                      </a:pPr>
                      <a:r>
                        <a:rPr lang="en-GB" sz="130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rPr>
                        <a:t> </a:t>
                      </a:r>
                      <a:endParaRPr lang="en-GB" sz="130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p>
                      <a:pPr algn="just">
                        <a:lnSpc>
                          <a:spcPct val="100000"/>
                        </a:lnSpc>
                        <a:spcBef>
                          <a:spcPts val="0"/>
                        </a:spcBef>
                        <a:spcAft>
                          <a:spcPts val="0"/>
                        </a:spcAft>
                      </a:pPr>
                      <a:r>
                        <a:rPr lang="en-GB" sz="1300" kern="120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rPr>
                        <a:t>This period has seen a slight rise in incidents reported. </a:t>
                      </a:r>
                    </a:p>
                    <a:p>
                      <a:pPr algn="just">
                        <a:lnSpc>
                          <a:spcPct val="100000"/>
                        </a:lnSpc>
                        <a:spcBef>
                          <a:spcPts val="0"/>
                        </a:spcBef>
                        <a:spcAft>
                          <a:spcPts val="0"/>
                        </a:spcAft>
                      </a:pPr>
                      <a:endParaRPr lang="en-GB" sz="1300" kern="120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p>
                      <a:pPr algn="just">
                        <a:lnSpc>
                          <a:spcPct val="100000"/>
                        </a:lnSpc>
                        <a:spcBef>
                          <a:spcPts val="0"/>
                        </a:spcBef>
                        <a:spcAft>
                          <a:spcPts val="0"/>
                        </a:spcAft>
                      </a:pPr>
                      <a:r>
                        <a:rPr lang="en-GB" sz="1300" kern="120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rPr>
                        <a:t>Considerable support has been given by the Risk and IG team to the National Contact Centre, the Enclosed Settings Cell and also to Cervical Screening to both reduce the number of incidents that remain open and also to improve incident reporting across all areas. Incidents remain primarily within the Public Health Services directorate. A newly formatted report has recently been approved at Gold for the reporting of Covid-19 related incidents on a weekly basis.</a:t>
                      </a:r>
                      <a:endParaRPr lang="en-GB" sz="1300" kern="120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114300" marR="114300" marT="0" marB="0">
                    <a:noFill/>
                  </a:tcPr>
                </a:tc>
                <a:extLst>
                  <a:ext uri="{0D108BD9-81ED-4DB2-BD59-A6C34878D82A}">
                    <a16:rowId xmlns:a16="http://schemas.microsoft.com/office/drawing/2014/main" val="2798881755"/>
                  </a:ext>
                </a:extLst>
              </a:tr>
            </a:tbl>
          </a:graphicData>
        </a:graphic>
      </p:graphicFrame>
      <p:sp>
        <p:nvSpPr>
          <p:cNvPr id="28" name="TextBox 27"/>
          <p:cNvSpPr txBox="1"/>
          <p:nvPr/>
        </p:nvSpPr>
        <p:spPr>
          <a:xfrm>
            <a:off x="11734801" y="6480700"/>
            <a:ext cx="417250" cy="307777"/>
          </a:xfrm>
          <a:prstGeom prst="rect">
            <a:avLst/>
          </a:prstGeom>
          <a:noFill/>
        </p:spPr>
        <p:txBody>
          <a:bodyPr wrap="square" rtlCol="0">
            <a:spAutoFit/>
          </a:bodyPr>
          <a:lstStyle/>
          <a:p>
            <a:r>
              <a:rPr lang="en-GB" sz="1400" dirty="0" smtClean="0">
                <a:solidFill>
                  <a:schemeClr val="tx1">
                    <a:lumMod val="50000"/>
                    <a:lumOff val="50000"/>
                  </a:schemeClr>
                </a:solidFill>
                <a:latin typeface="Ubuntu" charset="0"/>
                <a:ea typeface="Ubuntu" charset="0"/>
                <a:cs typeface="Ubuntu" charset="0"/>
              </a:rPr>
              <a:t>22</a:t>
            </a:r>
            <a:endParaRPr lang="en-GB" sz="3000" b="0" i="0" dirty="0" smtClean="0">
              <a:solidFill>
                <a:schemeClr val="tx1">
                  <a:lumMod val="50000"/>
                  <a:lumOff val="50000"/>
                </a:schemeClr>
              </a:solidFill>
              <a:latin typeface="Ubuntu" charset="0"/>
              <a:ea typeface="Ubuntu" charset="0"/>
              <a:cs typeface="Ubuntu" charset="0"/>
            </a:endParaRPr>
          </a:p>
        </p:txBody>
      </p:sp>
      <p:pic>
        <p:nvPicPr>
          <p:cNvPr id="23" name="Picture 22"/>
          <p:cNvPicPr/>
          <p:nvPr/>
        </p:nvPicPr>
        <p:blipFill>
          <a:blip r:embed="rId5">
            <a:extLst>
              <a:ext uri="{28A0092B-C50C-407E-A947-70E740481C1C}">
                <a14:useLocalDpi xmlns:a14="http://schemas.microsoft.com/office/drawing/2010/main" val="0"/>
              </a:ext>
            </a:extLst>
          </a:blip>
          <a:srcRect/>
          <a:stretch>
            <a:fillRect/>
          </a:stretch>
        </p:blipFill>
        <p:spPr bwMode="auto">
          <a:xfrm>
            <a:off x="565466" y="1345258"/>
            <a:ext cx="7007187" cy="2636980"/>
          </a:xfrm>
          <a:prstGeom prst="rect">
            <a:avLst/>
          </a:prstGeom>
          <a:noFill/>
        </p:spPr>
      </p:pic>
      <p:sp>
        <p:nvSpPr>
          <p:cNvPr id="30" name="Rectangle 29"/>
          <p:cNvSpPr/>
          <p:nvPr/>
        </p:nvSpPr>
        <p:spPr>
          <a:xfrm>
            <a:off x="6020187" y="2163410"/>
            <a:ext cx="504825" cy="134327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26" name="Picture 25"/>
          <p:cNvPicPr/>
          <p:nvPr/>
        </p:nvPicPr>
        <p:blipFill>
          <a:blip r:embed="rId6">
            <a:extLst>
              <a:ext uri="{28A0092B-C50C-407E-A947-70E740481C1C}">
                <a14:useLocalDpi xmlns:a14="http://schemas.microsoft.com/office/drawing/2010/main" val="0"/>
              </a:ext>
            </a:extLst>
          </a:blip>
          <a:srcRect/>
          <a:stretch>
            <a:fillRect/>
          </a:stretch>
        </p:blipFill>
        <p:spPr bwMode="auto">
          <a:xfrm>
            <a:off x="565467" y="4069979"/>
            <a:ext cx="7011830" cy="2629068"/>
          </a:xfrm>
          <a:prstGeom prst="rect">
            <a:avLst/>
          </a:prstGeom>
          <a:noFill/>
        </p:spPr>
      </p:pic>
    </p:spTree>
    <p:extLst>
      <p:ext uri="{BB962C8B-B14F-4D97-AF65-F5344CB8AC3E}">
        <p14:creationId xmlns:p14="http://schemas.microsoft.com/office/powerpoint/2010/main" val="42434097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4FB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Putting Things Right</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669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ontent Placeholder 4"/>
          <p:cNvSpPr>
            <a:spLocks noGrp="1"/>
          </p:cNvSpPr>
          <p:nvPr>
            <p:ph sz="quarter" idx="14"/>
          </p:nvPr>
        </p:nvSpPr>
        <p:spPr>
          <a:xfrm>
            <a:off x="3629557"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13" name="TextBox 12"/>
          <p:cNvSpPr txBox="1"/>
          <p:nvPr/>
        </p:nvSpPr>
        <p:spPr>
          <a:xfrm>
            <a:off x="477923" y="978736"/>
            <a:ext cx="8515157" cy="400110"/>
          </a:xfrm>
          <a:prstGeom prst="rect">
            <a:avLst/>
          </a:prstGeom>
          <a:noFill/>
        </p:spPr>
        <p:txBody>
          <a:bodyPr wrap="square" rtlCol="0">
            <a:spAutoFit/>
          </a:bodyPr>
          <a:lstStyle/>
          <a:p>
            <a:r>
              <a:rPr lang="en-GB" sz="2000" dirty="0" smtClean="0">
                <a:solidFill>
                  <a:srgbClr val="4FB9AB"/>
                </a:solidFill>
                <a:latin typeface="Ubuntu" charset="0"/>
                <a:ea typeface="Ubuntu" charset="0"/>
                <a:cs typeface="Ubuntu" charset="0"/>
              </a:rPr>
              <a:t>Claims</a:t>
            </a:r>
            <a:endParaRPr lang="en-GB" sz="2000" b="0" i="0" dirty="0" smtClean="0">
              <a:solidFill>
                <a:srgbClr val="4FB9AB"/>
              </a:solidFill>
              <a:latin typeface="Ubuntu" charset="0"/>
              <a:ea typeface="Ubuntu" charset="0"/>
              <a:cs typeface="Ubuntu" charset="0"/>
            </a:endParaRPr>
          </a:p>
        </p:txBody>
      </p:sp>
      <p:sp>
        <p:nvSpPr>
          <p:cNvPr id="18" name="Right Arrow 17">
            <a:hlinkClick r:id="rId2" action="ppaction://hlinksldjump"/>
          </p:cNvPr>
          <p:cNvSpPr/>
          <p:nvPr/>
        </p:nvSpPr>
        <p:spPr>
          <a:xfrm rot="32400000">
            <a:off x="11464760"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19" name="Rectangle 18">
            <a:hlinkClick r:id="rId3" action="ppaction://hlinksldjump"/>
          </p:cNvPr>
          <p:cNvSpPr/>
          <p:nvPr/>
        </p:nvSpPr>
        <p:spPr>
          <a:xfrm>
            <a:off x="8582297" y="20070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0" y="5694218"/>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11734801" y="6480700"/>
            <a:ext cx="417250" cy="307777"/>
          </a:xfrm>
          <a:prstGeom prst="rect">
            <a:avLst/>
          </a:prstGeom>
          <a:noFill/>
        </p:spPr>
        <p:txBody>
          <a:bodyPr wrap="square" rtlCol="0">
            <a:spAutoFit/>
          </a:bodyPr>
          <a:lstStyle/>
          <a:p>
            <a:r>
              <a:rPr lang="en-GB" sz="1400" dirty="0" smtClean="0">
                <a:solidFill>
                  <a:schemeClr val="tx1">
                    <a:lumMod val="50000"/>
                    <a:lumOff val="50000"/>
                  </a:schemeClr>
                </a:solidFill>
                <a:latin typeface="Ubuntu" charset="0"/>
                <a:ea typeface="Ubuntu" charset="0"/>
                <a:cs typeface="Ubuntu" charset="0"/>
              </a:rPr>
              <a:t>23</a:t>
            </a:r>
            <a:endParaRPr lang="en-GB" sz="3000" b="0" i="0" dirty="0" smtClean="0">
              <a:solidFill>
                <a:schemeClr val="tx1">
                  <a:lumMod val="50000"/>
                  <a:lumOff val="50000"/>
                </a:schemeClr>
              </a:solidFill>
              <a:latin typeface="Ubuntu" charset="0"/>
              <a:ea typeface="Ubuntu" charset="0"/>
              <a:cs typeface="Ubuntu" charset="0"/>
            </a:endParaRPr>
          </a:p>
        </p:txBody>
      </p:sp>
      <p:graphicFrame>
        <p:nvGraphicFramePr>
          <p:cNvPr id="21" name="Table 20"/>
          <p:cNvGraphicFramePr>
            <a:graphicFrameLocks noGrp="1"/>
          </p:cNvGraphicFramePr>
          <p:nvPr>
            <p:extLst>
              <p:ext uri="{D42A27DB-BD31-4B8C-83A1-F6EECF244321}">
                <p14:modId xmlns:p14="http://schemas.microsoft.com/office/powerpoint/2010/main" val="630233953"/>
              </p:ext>
            </p:extLst>
          </p:nvPr>
        </p:nvGraphicFramePr>
        <p:xfrm>
          <a:off x="590705" y="1477494"/>
          <a:ext cx="6934599" cy="4881935"/>
        </p:xfrm>
        <a:graphic>
          <a:graphicData uri="http://schemas.openxmlformats.org/drawingml/2006/table">
            <a:tbl>
              <a:tblPr firstRow="1" firstCol="1" bandRow="1">
                <a:tableStyleId>{5C22544A-7EE6-4342-B048-85BDC9FD1C3A}</a:tableStyleId>
              </a:tblPr>
              <a:tblGrid>
                <a:gridCol w="4336402">
                  <a:extLst>
                    <a:ext uri="{9D8B030D-6E8A-4147-A177-3AD203B41FA5}">
                      <a16:colId xmlns:a16="http://schemas.microsoft.com/office/drawing/2014/main" val="4262137681"/>
                    </a:ext>
                  </a:extLst>
                </a:gridCol>
                <a:gridCol w="2598197">
                  <a:extLst>
                    <a:ext uri="{9D8B030D-6E8A-4147-A177-3AD203B41FA5}">
                      <a16:colId xmlns:a16="http://schemas.microsoft.com/office/drawing/2014/main" val="2892015713"/>
                    </a:ext>
                  </a:extLst>
                </a:gridCol>
              </a:tblGrid>
              <a:tr h="431207">
                <a:tc>
                  <a:txBody>
                    <a:bodyPr/>
                    <a:lstStyle/>
                    <a:p>
                      <a:pPr algn="l"/>
                      <a:endParaRPr lang="en-GB" sz="1300" dirty="0">
                        <a:effectLst/>
                        <a:latin typeface="Calibri" panose="020F0502020204030204" pitchFamily="34" charset="0"/>
                        <a:cs typeface="Times New Roman" panose="02020603050405020304" pitchFamily="18" charset="0"/>
                      </a:endParaRPr>
                    </a:p>
                  </a:txBody>
                  <a:tcPr marL="80955" marR="80955" marT="0" marB="0">
                    <a:solidFill>
                      <a:srgbClr val="4FB9AB"/>
                    </a:solidFill>
                  </a:tcPr>
                </a:tc>
                <a:tc>
                  <a:txBody>
                    <a:bodyPr/>
                    <a:lstStyle/>
                    <a:p>
                      <a:pPr algn="ctr">
                        <a:lnSpc>
                          <a:spcPct val="115000"/>
                        </a:lnSpc>
                        <a:spcAft>
                          <a:spcPts val="0"/>
                        </a:spcAft>
                      </a:pPr>
                      <a:r>
                        <a:rPr lang="en-GB" sz="1600" b="0" dirty="0" smtClean="0">
                          <a:solidFill>
                            <a:schemeClr val="bg1"/>
                          </a:solidFill>
                          <a:effectLst/>
                          <a:latin typeface="Ubuntu"/>
                        </a:rPr>
                        <a:t>May</a:t>
                      </a:r>
                      <a:r>
                        <a:rPr lang="en-GB" sz="1600" b="0" dirty="0" smtClean="0">
                          <a:effectLst/>
                          <a:latin typeface="Ubuntu"/>
                        </a:rPr>
                        <a:t> </a:t>
                      </a:r>
                      <a:r>
                        <a:rPr lang="en-GB" sz="1600" b="0" dirty="0">
                          <a:effectLst/>
                          <a:latin typeface="Ubuntu"/>
                        </a:rPr>
                        <a:t>2020</a:t>
                      </a:r>
                      <a:endParaRPr lang="en-GB" sz="1600" b="0" dirty="0">
                        <a:effectLst/>
                        <a:latin typeface="Ubuntu"/>
                        <a:ea typeface="Calibri" panose="020F0502020204030204" pitchFamily="34" charset="0"/>
                        <a:cs typeface="Times New Roman" panose="02020603050405020304" pitchFamily="18" charset="0"/>
                      </a:endParaRPr>
                    </a:p>
                  </a:txBody>
                  <a:tcPr marL="80955" marR="80955" marT="0" marB="0" anchor="ctr">
                    <a:solidFill>
                      <a:srgbClr val="4FB9AB"/>
                    </a:solidFill>
                  </a:tcPr>
                </a:tc>
                <a:extLst>
                  <a:ext uri="{0D108BD9-81ED-4DB2-BD59-A6C34878D82A}">
                    <a16:rowId xmlns:a16="http://schemas.microsoft.com/office/drawing/2014/main" val="1694308965"/>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Current number of confirmed claims</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smtClean="0">
                          <a:solidFill>
                            <a:schemeClr val="tx1">
                              <a:lumMod val="75000"/>
                              <a:lumOff val="25000"/>
                            </a:schemeClr>
                          </a:solidFill>
                          <a:effectLst/>
                          <a:latin typeface="Ubuntu"/>
                          <a:ea typeface="+mn-ea"/>
                          <a:cs typeface="+mn-cs"/>
                        </a:rPr>
                        <a:t>9</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2672847918"/>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Current number of potential claims</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smtClean="0">
                          <a:solidFill>
                            <a:schemeClr val="tx1">
                              <a:lumMod val="75000"/>
                              <a:lumOff val="25000"/>
                            </a:schemeClr>
                          </a:solidFill>
                          <a:effectLst/>
                          <a:latin typeface="Ubuntu"/>
                          <a:ea typeface="+mn-ea"/>
                          <a:cs typeface="+mn-cs"/>
                        </a:rPr>
                        <a:t>8</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2048494844"/>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Current number of redress cases</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302095531"/>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New claims received in month</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3772896725"/>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Number of claims closed in month</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smtClean="0">
                          <a:solidFill>
                            <a:schemeClr val="tx1">
                              <a:lumMod val="75000"/>
                              <a:lumOff val="25000"/>
                            </a:schemeClr>
                          </a:solidFill>
                          <a:effectLst/>
                          <a:latin typeface="Ubuntu"/>
                          <a:ea typeface="+mn-ea"/>
                          <a:cs typeface="Times New Roman" panose="02020603050405020304" pitchFamily="18" charset="0"/>
                        </a:rPr>
                        <a:t>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2225729147"/>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New redress cases received in month</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4044625907"/>
                  </a:ext>
                </a:extLst>
              </a:tr>
              <a:tr h="360000">
                <a:tc>
                  <a:txBody>
                    <a:bodyPr/>
                    <a:lstStyle/>
                    <a:p>
                      <a:pPr algn="l">
                        <a:lnSpc>
                          <a:spcPct val="115000"/>
                        </a:lnSpc>
                        <a:spcAft>
                          <a:spcPts val="0"/>
                        </a:spcAft>
                      </a:pPr>
                      <a:r>
                        <a:rPr lang="en-GB" sz="1400" b="0">
                          <a:solidFill>
                            <a:schemeClr val="tx1">
                              <a:lumMod val="75000"/>
                              <a:lumOff val="25000"/>
                            </a:schemeClr>
                          </a:solidFill>
                          <a:effectLst/>
                          <a:latin typeface="Ubuntu"/>
                        </a:rPr>
                        <a:t>Number of redress cases closed in month</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731868023"/>
                  </a:ext>
                </a:extLst>
              </a:tr>
              <a:tr h="360000">
                <a:tc>
                  <a:txBody>
                    <a:bodyPr/>
                    <a:lstStyle/>
                    <a:p>
                      <a:pPr algn="l">
                        <a:lnSpc>
                          <a:spcPct val="115000"/>
                        </a:lnSpc>
                        <a:spcAft>
                          <a:spcPts val="0"/>
                        </a:spcAft>
                      </a:pPr>
                      <a:r>
                        <a:rPr lang="en-GB" sz="1400" b="0">
                          <a:solidFill>
                            <a:schemeClr val="tx1">
                              <a:lumMod val="75000"/>
                              <a:lumOff val="25000"/>
                            </a:schemeClr>
                          </a:solidFill>
                          <a:effectLst/>
                          <a:latin typeface="Ubuntu"/>
                        </a:rPr>
                        <a:t>Number of Settled Claims in this reporting period</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869897267"/>
                  </a:ext>
                </a:extLst>
              </a:tr>
              <a:tr h="360000">
                <a:tc>
                  <a:txBody>
                    <a:bodyPr/>
                    <a:lstStyle/>
                    <a:p>
                      <a:pPr algn="l">
                        <a:lnSpc>
                          <a:spcPct val="115000"/>
                        </a:lnSpc>
                        <a:spcAft>
                          <a:spcPts val="0"/>
                        </a:spcAft>
                      </a:pPr>
                      <a:r>
                        <a:rPr lang="en-GB" sz="1400" b="0">
                          <a:solidFill>
                            <a:schemeClr val="tx1">
                              <a:lumMod val="75000"/>
                              <a:lumOff val="25000"/>
                            </a:schemeClr>
                          </a:solidFill>
                          <a:effectLst/>
                          <a:latin typeface="Ubuntu"/>
                        </a:rPr>
                        <a:t>Aggregate value of confirmed claims in progress</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smtClean="0">
                          <a:solidFill>
                            <a:schemeClr val="tx1">
                              <a:lumMod val="75000"/>
                              <a:lumOff val="25000"/>
                            </a:schemeClr>
                          </a:solidFill>
                          <a:effectLst/>
                          <a:latin typeface="Ubuntu"/>
                        </a:rPr>
                        <a:t>£1,637,791.18</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2729392403"/>
                  </a:ext>
                </a:extLst>
              </a:tr>
              <a:tr h="360000">
                <a:tc>
                  <a:txBody>
                    <a:bodyPr/>
                    <a:lstStyle/>
                    <a:p>
                      <a:pPr algn="l">
                        <a:lnSpc>
                          <a:spcPct val="115000"/>
                        </a:lnSpc>
                        <a:spcAft>
                          <a:spcPts val="0"/>
                        </a:spcAft>
                      </a:pPr>
                      <a:r>
                        <a:rPr lang="en-GB" sz="1400" b="0">
                          <a:solidFill>
                            <a:schemeClr val="tx1">
                              <a:lumMod val="75000"/>
                              <a:lumOff val="25000"/>
                            </a:schemeClr>
                          </a:solidFill>
                          <a:effectLst/>
                          <a:latin typeface="Ubuntu"/>
                        </a:rPr>
                        <a:t>Aggregate value of potential claims</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£5,725,000.00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2423585981"/>
                  </a:ext>
                </a:extLst>
              </a:tr>
              <a:tr h="360000">
                <a:tc>
                  <a:txBody>
                    <a:bodyPr/>
                    <a:lstStyle/>
                    <a:p>
                      <a:pPr algn="l">
                        <a:lnSpc>
                          <a:spcPct val="115000"/>
                        </a:lnSpc>
                        <a:spcAft>
                          <a:spcPts val="0"/>
                        </a:spcAft>
                      </a:pPr>
                      <a:r>
                        <a:rPr lang="en-GB" sz="1400" b="0">
                          <a:solidFill>
                            <a:schemeClr val="tx1">
                              <a:lumMod val="75000"/>
                              <a:lumOff val="25000"/>
                            </a:schemeClr>
                          </a:solidFill>
                          <a:effectLst/>
                          <a:latin typeface="Ubuntu"/>
                        </a:rPr>
                        <a:t>Aggregate value of confirmed and potential claims </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a:t>
                      </a:r>
                      <a:r>
                        <a:rPr lang="en-GB" sz="1400" b="0" dirty="0" smtClean="0">
                          <a:solidFill>
                            <a:schemeClr val="tx1">
                              <a:lumMod val="75000"/>
                              <a:lumOff val="25000"/>
                            </a:schemeClr>
                          </a:solidFill>
                          <a:effectLst/>
                          <a:latin typeface="Ubuntu"/>
                        </a:rPr>
                        <a:t>7,362,791.18</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1097372951"/>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Anticipated Public Health Wales Liability in respect of confirmed claims</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a:t>
                      </a:r>
                      <a:r>
                        <a:rPr lang="en-GB" sz="1400" b="0" dirty="0" smtClean="0">
                          <a:solidFill>
                            <a:schemeClr val="tx1">
                              <a:lumMod val="75000"/>
                              <a:lumOff val="25000"/>
                            </a:schemeClr>
                          </a:solidFill>
                          <a:effectLst/>
                          <a:latin typeface="Ubuntu"/>
                        </a:rPr>
                        <a:t>225,000.00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4036914120"/>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92686811"/>
              </p:ext>
            </p:extLst>
          </p:nvPr>
        </p:nvGraphicFramePr>
        <p:xfrm>
          <a:off x="7910004" y="1419806"/>
          <a:ext cx="3897297" cy="5159502"/>
        </p:xfrm>
        <a:graphic>
          <a:graphicData uri="http://schemas.openxmlformats.org/drawingml/2006/table">
            <a:tbl>
              <a:tblPr>
                <a:tableStyleId>{5C22544A-7EE6-4342-B048-85BDC9FD1C3A}</a:tableStyleId>
              </a:tblPr>
              <a:tblGrid>
                <a:gridCol w="3897297">
                  <a:extLst>
                    <a:ext uri="{9D8B030D-6E8A-4147-A177-3AD203B41FA5}">
                      <a16:colId xmlns:a16="http://schemas.microsoft.com/office/drawing/2014/main" val="2829443828"/>
                    </a:ext>
                  </a:extLst>
                </a:gridCol>
              </a:tblGrid>
              <a:tr h="4158998">
                <a:tc>
                  <a:txBody>
                    <a:bodyPr/>
                    <a:lstStyle/>
                    <a:p>
                      <a:pPr marL="0" lvl="0" indent="0" algn="l">
                        <a:lnSpc>
                          <a:spcPct val="115000"/>
                        </a:lnSpc>
                        <a:spcAft>
                          <a:spcPts val="300"/>
                        </a:spcAft>
                        <a:buFont typeface="Symbol" panose="05050102010706020507" pitchFamily="18" charset="2"/>
                        <a:buNone/>
                      </a:pPr>
                      <a:r>
                        <a:rPr lang="en-GB" sz="1600" dirty="0" smtClean="0">
                          <a:solidFill>
                            <a:srgbClr val="4FB9AB"/>
                          </a:solidFill>
                          <a:effectLst/>
                          <a:latin typeface="Ubuntu"/>
                          <a:ea typeface="Calibri" panose="020F0502020204030204" pitchFamily="34" charset="0"/>
                          <a:cs typeface="Calibri" panose="020F0502020204030204" pitchFamily="34" charset="0"/>
                        </a:rPr>
                        <a:t>Summary</a:t>
                      </a:r>
                    </a:p>
                    <a:p>
                      <a:pPr marL="0" lvl="0" indent="0" algn="l">
                        <a:lnSpc>
                          <a:spcPct val="115000"/>
                        </a:lnSpc>
                        <a:spcAft>
                          <a:spcPts val="300"/>
                        </a:spcAft>
                        <a:buFont typeface="Symbol" panose="05050102010706020507" pitchFamily="18" charset="2"/>
                        <a:buNone/>
                      </a:pPr>
                      <a:endParaRPr lang="en-GB" sz="100" dirty="0" smtClean="0">
                        <a:solidFill>
                          <a:srgbClr val="4FB9AB"/>
                        </a:solidFill>
                        <a:effectLst/>
                        <a:latin typeface="Ubuntu"/>
                        <a:ea typeface="Calibri" panose="020F0502020204030204" pitchFamily="34" charset="0"/>
                        <a:cs typeface="Calibri" panose="020F0502020204030204" pitchFamily="34" charset="0"/>
                      </a:endParaRPr>
                    </a:p>
                    <a:p>
                      <a:pPr marL="0" lvl="0" indent="0" algn="l">
                        <a:lnSpc>
                          <a:spcPct val="115000"/>
                        </a:lnSpc>
                        <a:spcAft>
                          <a:spcPts val="300"/>
                        </a:spcAft>
                        <a:buFont typeface="Symbol" panose="05050102010706020507" pitchFamily="18" charset="2"/>
                        <a:buNone/>
                      </a:pPr>
                      <a:r>
                        <a:rPr lang="en-GB" sz="14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At </a:t>
                      </a:r>
                      <a:r>
                        <a:rPr lang="en-GB" sz="1400" dirty="0">
                          <a:solidFill>
                            <a:schemeClr val="tx1">
                              <a:lumMod val="75000"/>
                              <a:lumOff val="25000"/>
                            </a:schemeClr>
                          </a:solidFill>
                          <a:effectLst/>
                          <a:latin typeface="Ubuntu"/>
                          <a:ea typeface="Calibri" panose="020F0502020204030204" pitchFamily="34" charset="0"/>
                          <a:cs typeface="Calibri" panose="020F0502020204030204" pitchFamily="34" charset="0"/>
                        </a:rPr>
                        <a:t>the </a:t>
                      </a:r>
                      <a:r>
                        <a:rPr lang="en-GB" sz="1400" kern="1200" dirty="0">
                          <a:solidFill>
                            <a:schemeClr val="tx1">
                              <a:lumMod val="75000"/>
                              <a:lumOff val="25000"/>
                            </a:schemeClr>
                          </a:solidFill>
                          <a:effectLst/>
                          <a:latin typeface="Ubuntu"/>
                          <a:ea typeface="Calibri" panose="020F0502020204030204" pitchFamily="34" charset="0"/>
                          <a:cs typeface="Calibri" panose="020F0502020204030204" pitchFamily="34" charset="0"/>
                        </a:rPr>
                        <a:t>end of </a:t>
                      </a:r>
                      <a:r>
                        <a:rPr lang="en-GB" sz="1400" kern="12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May </a:t>
                      </a:r>
                      <a:r>
                        <a:rPr lang="en-GB" sz="1400" kern="1200" dirty="0">
                          <a:solidFill>
                            <a:schemeClr val="tx1">
                              <a:lumMod val="75000"/>
                              <a:lumOff val="25000"/>
                            </a:schemeClr>
                          </a:solidFill>
                          <a:effectLst/>
                          <a:latin typeface="Ubuntu"/>
                          <a:ea typeface="Calibri" panose="020F0502020204030204" pitchFamily="34" charset="0"/>
                          <a:cs typeface="Calibri" panose="020F0502020204030204" pitchFamily="34" charset="0"/>
                        </a:rPr>
                        <a:t>2020 </a:t>
                      </a:r>
                      <a:r>
                        <a:rPr lang="en-GB" sz="1400" dirty="0">
                          <a:solidFill>
                            <a:schemeClr val="tx1">
                              <a:lumMod val="75000"/>
                              <a:lumOff val="25000"/>
                            </a:schemeClr>
                          </a:solidFill>
                          <a:effectLst/>
                          <a:latin typeface="Ubuntu"/>
                          <a:ea typeface="Calibri" panose="020F0502020204030204" pitchFamily="34" charset="0"/>
                          <a:cs typeface="Calibri" panose="020F0502020204030204" pitchFamily="34" charset="0"/>
                        </a:rPr>
                        <a:t>the total number of confirmed and potential clinical negligence claims is </a:t>
                      </a:r>
                      <a:r>
                        <a:rPr lang="en-GB" sz="14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17. </a:t>
                      </a:r>
                    </a:p>
                    <a:p>
                      <a:pPr marL="342900" lvl="0" indent="-342900" algn="l">
                        <a:lnSpc>
                          <a:spcPct val="115000"/>
                        </a:lnSpc>
                        <a:spcAft>
                          <a:spcPts val="300"/>
                        </a:spcAft>
                        <a:buFont typeface="Symbol" panose="05050102010706020507" pitchFamily="18" charset="2"/>
                        <a:buChar char=""/>
                      </a:pPr>
                      <a:endParaRPr lang="en-GB" sz="80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p>
                      <a:pPr marL="0" lvl="0" indent="0" algn="l">
                        <a:lnSpc>
                          <a:spcPct val="115000"/>
                        </a:lnSpc>
                        <a:spcAft>
                          <a:spcPts val="0"/>
                        </a:spcAft>
                        <a:buFont typeface="Symbol" panose="05050102010706020507" pitchFamily="18" charset="2"/>
                        <a:buNone/>
                      </a:pPr>
                      <a:r>
                        <a:rPr lang="en-GB" sz="1400" dirty="0">
                          <a:solidFill>
                            <a:schemeClr val="tx1">
                              <a:lumMod val="75000"/>
                              <a:lumOff val="25000"/>
                            </a:schemeClr>
                          </a:solidFill>
                          <a:effectLst/>
                          <a:latin typeface="Ubuntu"/>
                          <a:ea typeface="Calibri" panose="020F0502020204030204" pitchFamily="34" charset="0"/>
                          <a:cs typeface="Calibri" panose="020F0502020204030204" pitchFamily="34" charset="0"/>
                        </a:rPr>
                        <a:t>The aggregated value of the confirmed claims is </a:t>
                      </a:r>
                      <a:r>
                        <a:rPr lang="en-GB" sz="1400" kern="12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£1,637,791.18.</a:t>
                      </a:r>
                    </a:p>
                    <a:p>
                      <a:pPr marL="342900" lvl="0" indent="-342900" algn="l">
                        <a:lnSpc>
                          <a:spcPct val="115000"/>
                        </a:lnSpc>
                        <a:spcAft>
                          <a:spcPts val="0"/>
                        </a:spcAft>
                        <a:buFont typeface="Symbol" panose="05050102010706020507" pitchFamily="18" charset="2"/>
                        <a:buChar char=""/>
                      </a:pPr>
                      <a:endParaRPr lang="en-GB" sz="120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p>
                      <a:pPr marL="0" lvl="0" indent="0" algn="l">
                        <a:lnSpc>
                          <a:spcPct val="115000"/>
                        </a:lnSpc>
                        <a:spcAft>
                          <a:spcPts val="300"/>
                        </a:spcAft>
                        <a:buFont typeface="Symbol" panose="05050102010706020507" pitchFamily="18" charset="2"/>
                        <a:buNone/>
                      </a:pPr>
                      <a:r>
                        <a:rPr lang="en-GB" sz="1400" dirty="0">
                          <a:solidFill>
                            <a:schemeClr val="tx1">
                              <a:lumMod val="75000"/>
                              <a:lumOff val="25000"/>
                            </a:schemeClr>
                          </a:solidFill>
                          <a:effectLst/>
                          <a:latin typeface="Ubuntu"/>
                          <a:ea typeface="Calibri" panose="020F0502020204030204" pitchFamily="34" charset="0"/>
                          <a:cs typeface="Calibri" panose="020F0502020204030204" pitchFamily="34" charset="0"/>
                        </a:rPr>
                        <a:t>The anticipated Public Health Wales liability in respect of both confirmed and potential claims </a:t>
                      </a:r>
                      <a:r>
                        <a:rPr lang="en-GB" sz="1400" kern="1200" dirty="0">
                          <a:solidFill>
                            <a:schemeClr val="tx1">
                              <a:lumMod val="75000"/>
                              <a:lumOff val="25000"/>
                            </a:schemeClr>
                          </a:solidFill>
                          <a:effectLst/>
                          <a:latin typeface="Ubuntu"/>
                          <a:ea typeface="Calibri" panose="020F0502020204030204" pitchFamily="34" charset="0"/>
                          <a:cs typeface="Calibri" panose="020F0502020204030204" pitchFamily="34" charset="0"/>
                        </a:rPr>
                        <a:t>is </a:t>
                      </a:r>
                      <a:r>
                        <a:rPr lang="en-GB" sz="1400" kern="12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£225,000.00.</a:t>
                      </a:r>
                    </a:p>
                    <a:p>
                      <a:pPr marL="342900" lvl="0" indent="-342900" algn="l">
                        <a:lnSpc>
                          <a:spcPct val="115000"/>
                        </a:lnSpc>
                        <a:spcAft>
                          <a:spcPts val="300"/>
                        </a:spcAft>
                        <a:buFont typeface="Symbol" panose="05050102010706020507" pitchFamily="18" charset="2"/>
                        <a:buChar char=""/>
                      </a:pPr>
                      <a:endParaRPr lang="en-GB" sz="80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p>
                      <a:pPr marL="0" lvl="0" indent="0" algn="l">
                        <a:lnSpc>
                          <a:spcPct val="115000"/>
                        </a:lnSpc>
                        <a:spcAft>
                          <a:spcPts val="300"/>
                        </a:spcAft>
                        <a:buFont typeface="Symbol" panose="05050102010706020507" pitchFamily="18" charset="2"/>
                        <a:buNone/>
                      </a:pPr>
                      <a:r>
                        <a:rPr lang="en-GB" sz="1400" dirty="0">
                          <a:solidFill>
                            <a:schemeClr val="tx1">
                              <a:lumMod val="75000"/>
                              <a:lumOff val="25000"/>
                            </a:schemeClr>
                          </a:solidFill>
                          <a:effectLst/>
                          <a:latin typeface="Ubuntu"/>
                          <a:ea typeface="Calibri" panose="020F0502020204030204" pitchFamily="34" charset="0"/>
                          <a:cs typeface="Calibri" panose="020F0502020204030204" pitchFamily="34" charset="0"/>
                        </a:rPr>
                        <a:t>The significant increase in aggregate value of potential claims is a result of a claim that is anticipated which will have a shared liability with a Health </a:t>
                      </a:r>
                      <a:r>
                        <a:rPr lang="en-GB" sz="14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Board.</a:t>
                      </a:r>
                    </a:p>
                    <a:p>
                      <a:pPr marL="0" lvl="0" indent="0" algn="l">
                        <a:lnSpc>
                          <a:spcPct val="115000"/>
                        </a:lnSpc>
                        <a:spcAft>
                          <a:spcPts val="300"/>
                        </a:spcAft>
                        <a:buFont typeface="Symbol" panose="05050102010706020507" pitchFamily="18" charset="2"/>
                        <a:buNone/>
                      </a:pPr>
                      <a:endParaRPr lang="en-GB" sz="800" dirty="0" smtClean="0">
                        <a:solidFill>
                          <a:schemeClr val="tx1">
                            <a:lumMod val="75000"/>
                            <a:lumOff val="25000"/>
                          </a:schemeClr>
                        </a:solidFill>
                        <a:effectLst/>
                        <a:latin typeface="Ubuntu"/>
                        <a:ea typeface="Calibri" panose="020F0502020204030204" pitchFamily="34" charset="0"/>
                        <a:cs typeface="Calibri" panose="020F0502020204030204" pitchFamily="34" charset="0"/>
                      </a:endParaRPr>
                    </a:p>
                    <a:p>
                      <a:pPr marL="0" lvl="0" indent="0" algn="l">
                        <a:lnSpc>
                          <a:spcPct val="115000"/>
                        </a:lnSpc>
                        <a:spcAft>
                          <a:spcPts val="300"/>
                        </a:spcAft>
                        <a:buFont typeface="Symbol" panose="05050102010706020507" pitchFamily="18" charset="2"/>
                        <a:buNone/>
                      </a:pPr>
                      <a:r>
                        <a:rPr lang="en-GB" sz="1400" kern="12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Lessons learnt relating to any settled claims are shared via the Quality, Safety and Improvement Committee via the quarterly claims report.</a:t>
                      </a:r>
                      <a:endParaRPr lang="en-GB" sz="1400" kern="1200" dirty="0">
                        <a:solidFill>
                          <a:schemeClr val="tx1">
                            <a:lumMod val="75000"/>
                            <a:lumOff val="25000"/>
                          </a:schemeClr>
                        </a:solidFill>
                        <a:effectLst/>
                        <a:latin typeface="Ubuntu"/>
                        <a:ea typeface="Calibri" panose="020F0502020204030204" pitchFamily="34" charset="0"/>
                        <a:cs typeface="Calibri" panose="020F0502020204030204" pitchFamily="34" charset="0"/>
                      </a:endParaRPr>
                    </a:p>
                  </a:txBody>
                  <a:tcPr marL="114300" marR="114300" marT="0" marB="0">
                    <a:noFill/>
                  </a:tcPr>
                </a:tc>
                <a:extLst>
                  <a:ext uri="{0D108BD9-81ED-4DB2-BD59-A6C34878D82A}">
                    <a16:rowId xmlns:a16="http://schemas.microsoft.com/office/drawing/2014/main" val="2798881755"/>
                  </a:ext>
                </a:extLst>
              </a:tr>
            </a:tbl>
          </a:graphicData>
        </a:graphic>
      </p:graphicFrame>
    </p:spTree>
    <p:extLst>
      <p:ext uri="{BB962C8B-B14F-4D97-AF65-F5344CB8AC3E}">
        <p14:creationId xmlns:p14="http://schemas.microsoft.com/office/powerpoint/2010/main" val="30359832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5447" y="5702709"/>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591"/>
            <a:ext cx="12192000" cy="755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COVID-19 Response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0"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24" name="TextBox 23"/>
          <p:cNvSpPr txBox="1"/>
          <p:nvPr/>
        </p:nvSpPr>
        <p:spPr>
          <a:xfrm>
            <a:off x="218939" y="1113501"/>
            <a:ext cx="3481824" cy="830997"/>
          </a:xfrm>
          <a:prstGeom prst="rect">
            <a:avLst/>
          </a:prstGeom>
          <a:noFill/>
        </p:spPr>
        <p:txBody>
          <a:bodyPr wrap="square" rtlCol="0">
            <a:spAutoFit/>
          </a:bodyPr>
          <a:lstStyle/>
          <a:p>
            <a:r>
              <a:rPr lang="en-GB" sz="2400" b="0" i="0" dirty="0" smtClean="0">
                <a:solidFill>
                  <a:srgbClr val="F9C402"/>
                </a:solidFill>
                <a:latin typeface="Ubuntu" charset="0"/>
                <a:ea typeface="Ubuntu" charset="0"/>
                <a:cs typeface="Ubuntu" charset="0"/>
              </a:rPr>
              <a:t>COVID-19 Surveillance: Cases</a:t>
            </a:r>
          </a:p>
        </p:txBody>
      </p:sp>
      <p:sp>
        <p:nvSpPr>
          <p:cNvPr id="26" name="TextBox 25"/>
          <p:cNvSpPr txBox="1"/>
          <p:nvPr/>
        </p:nvSpPr>
        <p:spPr>
          <a:xfrm>
            <a:off x="218938" y="2151092"/>
            <a:ext cx="3133861" cy="1200329"/>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correct as of</a:t>
            </a:r>
            <a:r>
              <a:rPr lang="en-GB" sz="1200" i="0" dirty="0" smtClean="0">
                <a:solidFill>
                  <a:srgbClr val="FF0000"/>
                </a:solidFill>
                <a:latin typeface="Ubuntu" charset="0"/>
                <a:ea typeface="Ubuntu" charset="0"/>
                <a:cs typeface="Ubuntu" charset="0"/>
              </a:rPr>
              <a:t> </a:t>
            </a:r>
            <a:r>
              <a:rPr lang="en-GB" sz="1200" b="1" dirty="0" smtClean="0">
                <a:solidFill>
                  <a:srgbClr val="324F82"/>
                </a:solidFill>
                <a:latin typeface="Ubuntu" charset="0"/>
                <a:ea typeface="Ubuntu" charset="0"/>
                <a:cs typeface="Ubuntu" charset="0"/>
              </a:rPr>
              <a:t>21 </a:t>
            </a:r>
            <a:r>
              <a:rPr lang="en-GB" sz="1200" b="1" dirty="0">
                <a:solidFill>
                  <a:srgbClr val="324F82"/>
                </a:solidFill>
                <a:latin typeface="Ubuntu" charset="0"/>
                <a:ea typeface="Ubuntu" charset="0"/>
                <a:cs typeface="Ubuntu" charset="0"/>
              </a:rPr>
              <a:t>June 2020</a:t>
            </a:r>
          </a:p>
          <a:p>
            <a:endParaRPr lang="en-GB" sz="1200" dirty="0">
              <a:solidFill>
                <a:srgbClr val="324F82"/>
              </a:solidFill>
              <a:latin typeface="Ubuntu" charset="0"/>
              <a:ea typeface="Ubuntu" charset="0"/>
              <a:cs typeface="Ubuntu" charset="0"/>
            </a:endParaRPr>
          </a:p>
          <a:p>
            <a:r>
              <a:rPr lang="en-GB" sz="1200" i="0" dirty="0" smtClean="0">
                <a:solidFill>
                  <a:srgbClr val="324F82"/>
                </a:solidFill>
                <a:latin typeface="Ubuntu" charset="0"/>
                <a:ea typeface="Ubuntu" charset="0"/>
                <a:cs typeface="Ubuntu" charset="0"/>
              </a:rPr>
              <a:t>Data extracted from Public Health Wales Rapid COVID-19 surveillance tool, available </a:t>
            </a:r>
            <a:r>
              <a:rPr lang="en-GB" sz="1200" i="0" dirty="0" smtClean="0">
                <a:solidFill>
                  <a:srgbClr val="324F82"/>
                </a:solidFill>
                <a:latin typeface="Ubuntu" charset="0"/>
                <a:ea typeface="Ubuntu" charset="0"/>
                <a:cs typeface="Ubuntu" charset="0"/>
                <a:hlinkClick r:id="rId2"/>
              </a:rPr>
              <a:t>here</a:t>
            </a:r>
            <a:r>
              <a:rPr lang="en-GB" sz="1200" i="0" dirty="0" smtClean="0">
                <a:solidFill>
                  <a:srgbClr val="324F82"/>
                </a:solidFill>
                <a:latin typeface="Ubuntu" charset="0"/>
                <a:ea typeface="Ubuntu" charset="0"/>
                <a:cs typeface="Ubuntu" charset="0"/>
              </a:rPr>
              <a:t> (publically available).</a:t>
            </a:r>
          </a:p>
          <a:p>
            <a:endParaRPr lang="en-GB" sz="1200" i="0" dirty="0" smtClean="0">
              <a:solidFill>
                <a:srgbClr val="324F82"/>
              </a:solidFill>
              <a:latin typeface="Ubuntu" charset="0"/>
              <a:ea typeface="Ubuntu" charset="0"/>
              <a:cs typeface="Ubuntu" charset="0"/>
            </a:endParaRPr>
          </a:p>
        </p:txBody>
      </p:sp>
      <p:sp>
        <p:nvSpPr>
          <p:cNvPr id="3" name="Right Arrow 2">
            <a:hlinkClick r:id="rId3"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a:hlinkClick r:id="rId4"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hlinkClick r:id="rId4" action="ppaction://hlinksldjump"/>
          </p:cNvPr>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11851690" y="6480700"/>
            <a:ext cx="417250" cy="307777"/>
          </a:xfrm>
          <a:prstGeom prst="rect">
            <a:avLst/>
          </a:prstGeom>
          <a:noFill/>
        </p:spPr>
        <p:txBody>
          <a:bodyPr wrap="square" rtlCol="0">
            <a:spAutoFit/>
          </a:bodyPr>
          <a:lstStyle/>
          <a:p>
            <a:r>
              <a:rPr lang="en-GB" sz="1400" dirty="0" smtClean="0">
                <a:solidFill>
                  <a:schemeClr val="tx1">
                    <a:lumMod val="50000"/>
                    <a:lumOff val="50000"/>
                  </a:schemeClr>
                </a:solidFill>
                <a:latin typeface="Ubuntu" charset="0"/>
                <a:ea typeface="Ubuntu" charset="0"/>
                <a:cs typeface="Ubuntu" charset="0"/>
              </a:rPr>
              <a:t>3</a:t>
            </a:r>
            <a:endParaRPr lang="en-GB" sz="3000" b="0" i="0" dirty="0" smtClean="0">
              <a:solidFill>
                <a:schemeClr val="tx1">
                  <a:lumMod val="50000"/>
                  <a:lumOff val="50000"/>
                </a:schemeClr>
              </a:solidFill>
              <a:latin typeface="Ubuntu" charset="0"/>
              <a:ea typeface="Ubuntu" charset="0"/>
              <a:cs typeface="Ubuntu" charset="0"/>
            </a:endParaRPr>
          </a:p>
        </p:txBody>
      </p:sp>
      <p:pic>
        <p:nvPicPr>
          <p:cNvPr id="25" name="Picture 24"/>
          <p:cNvPicPr>
            <a:picLocks noChangeAspect="1"/>
          </p:cNvPicPr>
          <p:nvPr/>
        </p:nvPicPr>
        <p:blipFill rotWithShape="1">
          <a:blip r:embed="rId5"/>
          <a:srcRect b="92243"/>
          <a:stretch/>
        </p:blipFill>
        <p:spPr>
          <a:xfrm>
            <a:off x="7027871" y="803603"/>
            <a:ext cx="4963711" cy="284102"/>
          </a:xfrm>
          <a:prstGeom prst="rect">
            <a:avLst/>
          </a:prstGeom>
        </p:spPr>
      </p:pic>
      <p:pic>
        <p:nvPicPr>
          <p:cNvPr id="4" name="Picture 3"/>
          <p:cNvPicPr>
            <a:picLocks noChangeAspect="1"/>
          </p:cNvPicPr>
          <p:nvPr/>
        </p:nvPicPr>
        <p:blipFill rotWithShape="1">
          <a:blip r:embed="rId6"/>
          <a:srcRect l="38484" t="46622" r="18338" b="21431"/>
          <a:stretch/>
        </p:blipFill>
        <p:spPr>
          <a:xfrm>
            <a:off x="18472" y="4126846"/>
            <a:ext cx="6718516" cy="2697822"/>
          </a:xfrm>
          <a:prstGeom prst="rect">
            <a:avLst/>
          </a:prstGeom>
        </p:spPr>
      </p:pic>
      <p:pic>
        <p:nvPicPr>
          <p:cNvPr id="29" name="Picture 28"/>
          <p:cNvPicPr>
            <a:picLocks noChangeAspect="1"/>
          </p:cNvPicPr>
          <p:nvPr/>
        </p:nvPicPr>
        <p:blipFill rotWithShape="1">
          <a:blip r:embed="rId6"/>
          <a:srcRect l="17397" t="46622" r="65365" b="21431"/>
          <a:stretch/>
        </p:blipFill>
        <p:spPr>
          <a:xfrm>
            <a:off x="3659933" y="922317"/>
            <a:ext cx="3058583" cy="3076401"/>
          </a:xfrm>
          <a:prstGeom prst="rect">
            <a:avLst/>
          </a:prstGeom>
        </p:spPr>
      </p:pic>
      <p:pic>
        <p:nvPicPr>
          <p:cNvPr id="9" name="Picture 8"/>
          <p:cNvPicPr>
            <a:picLocks noChangeAspect="1"/>
          </p:cNvPicPr>
          <p:nvPr/>
        </p:nvPicPr>
        <p:blipFill rotWithShape="1">
          <a:blip r:embed="rId7"/>
          <a:srcRect l="49545" t="67568" r="18531" b="415"/>
          <a:stretch/>
        </p:blipFill>
        <p:spPr>
          <a:xfrm>
            <a:off x="6849260" y="3936171"/>
            <a:ext cx="5225021" cy="2844000"/>
          </a:xfrm>
          <a:prstGeom prst="rect">
            <a:avLst/>
          </a:prstGeom>
        </p:spPr>
      </p:pic>
      <p:pic>
        <p:nvPicPr>
          <p:cNvPr id="30" name="Picture 29"/>
          <p:cNvPicPr>
            <a:picLocks noChangeAspect="1"/>
          </p:cNvPicPr>
          <p:nvPr/>
        </p:nvPicPr>
        <p:blipFill rotWithShape="1">
          <a:blip r:embed="rId7"/>
          <a:srcRect l="49545" t="28942" r="18531" b="37623"/>
          <a:stretch/>
        </p:blipFill>
        <p:spPr>
          <a:xfrm>
            <a:off x="7027871" y="1014157"/>
            <a:ext cx="5003414" cy="2844000"/>
          </a:xfrm>
          <a:prstGeom prst="rect">
            <a:avLst/>
          </a:prstGeom>
        </p:spPr>
      </p:pic>
    </p:spTree>
    <p:extLst>
      <p:ext uri="{BB962C8B-B14F-4D97-AF65-F5344CB8AC3E}">
        <p14:creationId xmlns:p14="http://schemas.microsoft.com/office/powerpoint/2010/main" val="14154105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COVID-19 Response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18" name="Right Arrow 17">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ight Arrow 24">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19" name="TextBox 18"/>
          <p:cNvSpPr txBox="1"/>
          <p:nvPr/>
        </p:nvSpPr>
        <p:spPr>
          <a:xfrm>
            <a:off x="460166" y="917710"/>
            <a:ext cx="6146827" cy="461665"/>
          </a:xfrm>
          <a:prstGeom prst="rect">
            <a:avLst/>
          </a:prstGeom>
          <a:noFill/>
        </p:spPr>
        <p:txBody>
          <a:bodyPr wrap="square" rtlCol="0">
            <a:spAutoFit/>
          </a:bodyPr>
          <a:lstStyle/>
          <a:p>
            <a:r>
              <a:rPr lang="en-GB" sz="2400" b="0" i="0" dirty="0" smtClean="0">
                <a:solidFill>
                  <a:srgbClr val="F9C402"/>
                </a:solidFill>
                <a:latin typeface="Ubuntu" charset="0"/>
                <a:ea typeface="Ubuntu" charset="0"/>
                <a:cs typeface="Ubuntu" charset="0"/>
              </a:rPr>
              <a:t>COVID-19 Surveillance: Testing</a:t>
            </a:r>
          </a:p>
        </p:txBody>
      </p:sp>
      <p:sp>
        <p:nvSpPr>
          <p:cNvPr id="10" name="Rectangle 9">
            <a:hlinkClick r:id="rId4" action="ppaction://hlinksldjump"/>
          </p:cNvPr>
          <p:cNvSpPr/>
          <p:nvPr/>
        </p:nvSpPr>
        <p:spPr>
          <a:xfrm>
            <a:off x="8582297" y="208489"/>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5169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4</a:t>
            </a:r>
            <a:endParaRPr lang="en-GB" sz="3000" b="0" i="0" dirty="0" smtClean="0">
              <a:solidFill>
                <a:schemeClr val="bg1"/>
              </a:solidFill>
              <a:latin typeface="Ubuntu" charset="0"/>
              <a:ea typeface="Ubuntu" charset="0"/>
              <a:cs typeface="Ubuntu" charset="0"/>
            </a:endParaRPr>
          </a:p>
        </p:txBody>
      </p:sp>
      <p:sp>
        <p:nvSpPr>
          <p:cNvPr id="16" name="TextBox 15"/>
          <p:cNvSpPr txBox="1"/>
          <p:nvPr/>
        </p:nvSpPr>
        <p:spPr>
          <a:xfrm>
            <a:off x="10446327" y="2102399"/>
            <a:ext cx="1726393" cy="1384995"/>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extracted from Public Health Wales Rapid COVID-19 surveillance tool, available </a:t>
            </a:r>
            <a:r>
              <a:rPr lang="en-GB" sz="1200" i="0" dirty="0" smtClean="0">
                <a:solidFill>
                  <a:srgbClr val="324F82"/>
                </a:solidFill>
                <a:latin typeface="Ubuntu" charset="0"/>
                <a:ea typeface="Ubuntu" charset="0"/>
                <a:cs typeface="Ubuntu" charset="0"/>
                <a:hlinkClick r:id="rId5"/>
              </a:rPr>
              <a:t>here</a:t>
            </a:r>
            <a:r>
              <a:rPr lang="en-GB" sz="1200" i="0" dirty="0" smtClean="0">
                <a:solidFill>
                  <a:srgbClr val="324F82"/>
                </a:solidFill>
                <a:latin typeface="Ubuntu" charset="0"/>
                <a:ea typeface="Ubuntu" charset="0"/>
                <a:cs typeface="Ubuntu" charset="0"/>
              </a:rPr>
              <a:t> (publically available).</a:t>
            </a:r>
          </a:p>
          <a:p>
            <a:endParaRPr lang="en-GB" sz="1200" i="0" dirty="0" smtClean="0">
              <a:solidFill>
                <a:srgbClr val="324F82"/>
              </a:solidFill>
              <a:latin typeface="Ubuntu" charset="0"/>
              <a:ea typeface="Ubuntu" charset="0"/>
              <a:cs typeface="Ubuntu" charset="0"/>
            </a:endParaRPr>
          </a:p>
        </p:txBody>
      </p:sp>
      <p:sp>
        <p:nvSpPr>
          <p:cNvPr id="24" name="TextBox 23"/>
          <p:cNvSpPr txBox="1"/>
          <p:nvPr/>
        </p:nvSpPr>
        <p:spPr>
          <a:xfrm>
            <a:off x="10446328" y="1643307"/>
            <a:ext cx="1579418" cy="461665"/>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correct as of </a:t>
            </a:r>
            <a:r>
              <a:rPr lang="en-GB" sz="1200" b="1" dirty="0" smtClean="0">
                <a:solidFill>
                  <a:srgbClr val="324F82"/>
                </a:solidFill>
                <a:latin typeface="Ubuntu" charset="0"/>
                <a:ea typeface="Ubuntu" charset="0"/>
                <a:cs typeface="Ubuntu" charset="0"/>
              </a:rPr>
              <a:t>21 </a:t>
            </a:r>
            <a:r>
              <a:rPr lang="en-GB" sz="1200" b="1" dirty="0">
                <a:solidFill>
                  <a:srgbClr val="324F82"/>
                </a:solidFill>
                <a:latin typeface="Ubuntu" charset="0"/>
                <a:ea typeface="Ubuntu" charset="0"/>
                <a:cs typeface="Ubuntu" charset="0"/>
              </a:rPr>
              <a:t>June 2020</a:t>
            </a:r>
            <a:endParaRPr lang="en-GB" sz="1200" b="1" i="0" dirty="0" smtClean="0">
              <a:solidFill>
                <a:srgbClr val="FF0000"/>
              </a:solidFill>
              <a:latin typeface="Ubuntu" charset="0"/>
              <a:ea typeface="Ubuntu" charset="0"/>
              <a:cs typeface="Ubuntu" charset="0"/>
            </a:endParaRPr>
          </a:p>
        </p:txBody>
      </p:sp>
      <p:sp>
        <p:nvSpPr>
          <p:cNvPr id="28" name="Rectangle 27"/>
          <p:cNvSpPr/>
          <p:nvPr/>
        </p:nvSpPr>
        <p:spPr>
          <a:xfrm>
            <a:off x="-5447" y="5702709"/>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p:cNvSpPr txBox="1"/>
          <p:nvPr/>
        </p:nvSpPr>
        <p:spPr>
          <a:xfrm>
            <a:off x="11680907" y="6480700"/>
            <a:ext cx="417250" cy="307777"/>
          </a:xfrm>
          <a:prstGeom prst="rect">
            <a:avLst/>
          </a:prstGeom>
          <a:noFill/>
        </p:spPr>
        <p:txBody>
          <a:bodyPr wrap="square" rtlCol="0">
            <a:spAutoFit/>
          </a:bodyPr>
          <a:lstStyle/>
          <a:p>
            <a:pPr algn="r"/>
            <a:r>
              <a:rPr lang="en-GB" sz="1400" dirty="0">
                <a:solidFill>
                  <a:schemeClr val="tx1">
                    <a:lumMod val="50000"/>
                    <a:lumOff val="50000"/>
                  </a:schemeClr>
                </a:solidFill>
                <a:latin typeface="Ubuntu" charset="0"/>
                <a:ea typeface="Ubuntu" charset="0"/>
                <a:cs typeface="Ubuntu" charset="0"/>
              </a:rPr>
              <a:t>4</a:t>
            </a:r>
            <a:endParaRPr lang="en-GB" sz="3000" b="0" i="0" dirty="0" smtClean="0">
              <a:solidFill>
                <a:schemeClr val="tx1">
                  <a:lumMod val="50000"/>
                  <a:lumOff val="50000"/>
                </a:schemeClr>
              </a:solidFill>
              <a:latin typeface="Ubuntu" charset="0"/>
              <a:ea typeface="Ubuntu" charset="0"/>
              <a:cs typeface="Ubuntu" charset="0"/>
            </a:endParaRPr>
          </a:p>
        </p:txBody>
      </p:sp>
      <p:pic>
        <p:nvPicPr>
          <p:cNvPr id="3" name="Picture 2"/>
          <p:cNvPicPr>
            <a:picLocks noChangeAspect="1"/>
          </p:cNvPicPr>
          <p:nvPr/>
        </p:nvPicPr>
        <p:blipFill rotWithShape="1">
          <a:blip r:embed="rId6"/>
          <a:srcRect l="17448" t="26929" r="18404" b="8100"/>
          <a:stretch/>
        </p:blipFill>
        <p:spPr>
          <a:xfrm>
            <a:off x="515583" y="1405324"/>
            <a:ext cx="9819907" cy="5397767"/>
          </a:xfrm>
          <a:prstGeom prst="rect">
            <a:avLst/>
          </a:prstGeom>
        </p:spPr>
      </p:pic>
    </p:spTree>
    <p:extLst>
      <p:ext uri="{BB962C8B-B14F-4D97-AF65-F5344CB8AC3E}">
        <p14:creationId xmlns:p14="http://schemas.microsoft.com/office/powerpoint/2010/main" val="37697278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COVID-19 Response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18" name="Right Arrow 17">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ight Arrow 24">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19" name="TextBox 18"/>
          <p:cNvSpPr txBox="1"/>
          <p:nvPr/>
        </p:nvSpPr>
        <p:spPr>
          <a:xfrm>
            <a:off x="460167" y="917710"/>
            <a:ext cx="10645798" cy="461665"/>
          </a:xfrm>
          <a:prstGeom prst="rect">
            <a:avLst/>
          </a:prstGeom>
          <a:noFill/>
        </p:spPr>
        <p:txBody>
          <a:bodyPr wrap="square" rtlCol="0">
            <a:spAutoFit/>
          </a:bodyPr>
          <a:lstStyle/>
          <a:p>
            <a:r>
              <a:rPr lang="en-GB" sz="2400" b="0" i="0" dirty="0" smtClean="0">
                <a:solidFill>
                  <a:srgbClr val="F9C402"/>
                </a:solidFill>
                <a:latin typeface="Ubuntu" charset="0"/>
                <a:ea typeface="Ubuntu" charset="0"/>
                <a:cs typeface="Ubuntu" charset="0"/>
              </a:rPr>
              <a:t>COVID-19 Surveillance: Suspected deaths in lab confirmed cases</a:t>
            </a:r>
          </a:p>
        </p:txBody>
      </p:sp>
      <p:sp>
        <p:nvSpPr>
          <p:cNvPr id="10" name="Rectangle 9">
            <a:hlinkClick r:id="rId4" action="ppaction://hlinksldjump"/>
          </p:cNvPr>
          <p:cNvSpPr/>
          <p:nvPr/>
        </p:nvSpPr>
        <p:spPr>
          <a:xfrm>
            <a:off x="8582297" y="208489"/>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5169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5</a:t>
            </a:r>
            <a:endParaRPr lang="en-GB" sz="3000" b="0" i="0" dirty="0" smtClean="0">
              <a:solidFill>
                <a:schemeClr val="bg1"/>
              </a:solidFill>
              <a:latin typeface="Ubuntu" charset="0"/>
              <a:ea typeface="Ubuntu" charset="0"/>
              <a:cs typeface="Ubuntu" charset="0"/>
            </a:endParaRPr>
          </a:p>
        </p:txBody>
      </p:sp>
      <p:pic>
        <p:nvPicPr>
          <p:cNvPr id="4" name="Picture 3"/>
          <p:cNvPicPr>
            <a:picLocks noChangeAspect="1"/>
          </p:cNvPicPr>
          <p:nvPr/>
        </p:nvPicPr>
        <p:blipFill rotWithShape="1">
          <a:blip r:embed="rId5"/>
          <a:srcRect l="52713" t="48522" r="18120" b="4836"/>
          <a:stretch/>
        </p:blipFill>
        <p:spPr>
          <a:xfrm>
            <a:off x="6616160" y="1379375"/>
            <a:ext cx="5064913" cy="4395561"/>
          </a:xfrm>
          <a:prstGeom prst="rect">
            <a:avLst/>
          </a:prstGeom>
        </p:spPr>
      </p:pic>
      <p:pic>
        <p:nvPicPr>
          <p:cNvPr id="21" name="Picture 20"/>
          <p:cNvPicPr>
            <a:picLocks noChangeAspect="1"/>
          </p:cNvPicPr>
          <p:nvPr/>
        </p:nvPicPr>
        <p:blipFill rotWithShape="1">
          <a:blip r:embed="rId5"/>
          <a:srcRect l="17167" t="46336" r="49372" b="4837"/>
          <a:stretch/>
        </p:blipFill>
        <p:spPr>
          <a:xfrm>
            <a:off x="644741" y="1379375"/>
            <a:ext cx="5201724" cy="4119422"/>
          </a:xfrm>
          <a:prstGeom prst="rect">
            <a:avLst/>
          </a:prstGeom>
        </p:spPr>
      </p:pic>
      <p:sp>
        <p:nvSpPr>
          <p:cNvPr id="24" name="TextBox 23"/>
          <p:cNvSpPr txBox="1"/>
          <p:nvPr/>
        </p:nvSpPr>
        <p:spPr>
          <a:xfrm>
            <a:off x="80670" y="5280063"/>
            <a:ext cx="2621915" cy="461665"/>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correct as of </a:t>
            </a:r>
            <a:r>
              <a:rPr lang="en-GB" sz="1200" b="1" dirty="0" smtClean="0">
                <a:solidFill>
                  <a:srgbClr val="324F82"/>
                </a:solidFill>
                <a:latin typeface="Ubuntu" charset="0"/>
                <a:ea typeface="Ubuntu" charset="0"/>
                <a:cs typeface="Ubuntu" charset="0"/>
              </a:rPr>
              <a:t>21 </a:t>
            </a:r>
            <a:r>
              <a:rPr lang="en-GB" sz="1200" b="1" dirty="0">
                <a:solidFill>
                  <a:srgbClr val="324F82"/>
                </a:solidFill>
                <a:latin typeface="Ubuntu" charset="0"/>
                <a:ea typeface="Ubuntu" charset="0"/>
                <a:cs typeface="Ubuntu" charset="0"/>
              </a:rPr>
              <a:t>June 2020</a:t>
            </a:r>
          </a:p>
          <a:p>
            <a:endParaRPr lang="en-GB" sz="1200" b="1" i="0" dirty="0" smtClean="0">
              <a:solidFill>
                <a:srgbClr val="FF0000"/>
              </a:solidFill>
              <a:latin typeface="Ubuntu" charset="0"/>
              <a:ea typeface="Ubuntu" charset="0"/>
              <a:cs typeface="Ubuntu" charset="0"/>
            </a:endParaRPr>
          </a:p>
        </p:txBody>
      </p:sp>
      <p:sp>
        <p:nvSpPr>
          <p:cNvPr id="16" name="TextBox 15"/>
          <p:cNvSpPr txBox="1"/>
          <p:nvPr/>
        </p:nvSpPr>
        <p:spPr>
          <a:xfrm>
            <a:off x="80670" y="5506854"/>
            <a:ext cx="6586457" cy="646331"/>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extracted from Public Health Wales Rapid COVID-19 surveillance tool, available </a:t>
            </a:r>
            <a:r>
              <a:rPr lang="en-GB" sz="1200" i="0" dirty="0" smtClean="0">
                <a:solidFill>
                  <a:srgbClr val="324F82"/>
                </a:solidFill>
                <a:latin typeface="Ubuntu" charset="0"/>
                <a:ea typeface="Ubuntu" charset="0"/>
                <a:cs typeface="Ubuntu" charset="0"/>
                <a:hlinkClick r:id="rId6"/>
              </a:rPr>
              <a:t>here</a:t>
            </a:r>
            <a:r>
              <a:rPr lang="en-GB" sz="1200" i="0" dirty="0" smtClean="0">
                <a:solidFill>
                  <a:srgbClr val="324F82"/>
                </a:solidFill>
                <a:latin typeface="Ubuntu" charset="0"/>
                <a:ea typeface="Ubuntu" charset="0"/>
                <a:cs typeface="Ubuntu" charset="0"/>
              </a:rPr>
              <a:t> (publically available).</a:t>
            </a:r>
          </a:p>
          <a:p>
            <a:endParaRPr lang="en-GB" sz="1200" i="0" dirty="0" smtClean="0">
              <a:solidFill>
                <a:srgbClr val="324F82"/>
              </a:solidFill>
              <a:latin typeface="Ubuntu" charset="0"/>
              <a:ea typeface="Ubuntu" charset="0"/>
              <a:cs typeface="Ubuntu" charset="0"/>
            </a:endParaRPr>
          </a:p>
        </p:txBody>
      </p:sp>
    </p:spTree>
    <p:extLst>
      <p:ext uri="{BB962C8B-B14F-4D97-AF65-F5344CB8AC3E}">
        <p14:creationId xmlns:p14="http://schemas.microsoft.com/office/powerpoint/2010/main" val="32252613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COVID-19 Response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18" name="Right Arrow 17">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ight Arrow 24">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19" name="TextBox 18"/>
          <p:cNvSpPr txBox="1"/>
          <p:nvPr/>
        </p:nvSpPr>
        <p:spPr>
          <a:xfrm>
            <a:off x="460167" y="917710"/>
            <a:ext cx="10645798" cy="461665"/>
          </a:xfrm>
          <a:prstGeom prst="rect">
            <a:avLst/>
          </a:prstGeom>
          <a:noFill/>
        </p:spPr>
        <p:txBody>
          <a:bodyPr wrap="square" rtlCol="0">
            <a:spAutoFit/>
          </a:bodyPr>
          <a:lstStyle/>
          <a:p>
            <a:r>
              <a:rPr lang="en-GB" sz="2400" b="0" i="0" dirty="0" smtClean="0">
                <a:solidFill>
                  <a:srgbClr val="F9C402"/>
                </a:solidFill>
                <a:latin typeface="Ubuntu" charset="0"/>
                <a:ea typeface="Ubuntu" charset="0"/>
                <a:cs typeface="Ubuntu" charset="0"/>
              </a:rPr>
              <a:t>COVID-19 Surveillance: ONS mortality data for Wales</a:t>
            </a:r>
          </a:p>
        </p:txBody>
      </p:sp>
      <p:sp>
        <p:nvSpPr>
          <p:cNvPr id="10" name="Rectangle 9">
            <a:hlinkClick r:id="rId4" action="ppaction://hlinksldjump"/>
          </p:cNvPr>
          <p:cNvSpPr/>
          <p:nvPr/>
        </p:nvSpPr>
        <p:spPr>
          <a:xfrm>
            <a:off x="8582297" y="208489"/>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5169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5</a:t>
            </a:r>
            <a:endParaRPr lang="en-GB" sz="3000" b="0" i="0" dirty="0" smtClean="0">
              <a:solidFill>
                <a:schemeClr val="bg1"/>
              </a:solidFill>
              <a:latin typeface="Ubuntu" charset="0"/>
              <a:ea typeface="Ubuntu" charset="0"/>
              <a:cs typeface="Ubuntu" charset="0"/>
            </a:endParaRPr>
          </a:p>
        </p:txBody>
      </p:sp>
      <p:sp>
        <p:nvSpPr>
          <p:cNvPr id="29" name="Rectangle 28"/>
          <p:cNvSpPr/>
          <p:nvPr/>
        </p:nvSpPr>
        <p:spPr>
          <a:xfrm>
            <a:off x="-5447" y="5702709"/>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11680907" y="6480700"/>
            <a:ext cx="417250" cy="307777"/>
          </a:xfrm>
          <a:prstGeom prst="rect">
            <a:avLst/>
          </a:prstGeom>
          <a:noFill/>
        </p:spPr>
        <p:txBody>
          <a:bodyPr wrap="square" rtlCol="0">
            <a:spAutoFit/>
          </a:bodyPr>
          <a:lstStyle/>
          <a:p>
            <a:pPr algn="r"/>
            <a:r>
              <a:rPr lang="en-GB" sz="1400" dirty="0" smtClean="0">
                <a:solidFill>
                  <a:schemeClr val="tx1">
                    <a:lumMod val="50000"/>
                    <a:lumOff val="50000"/>
                  </a:schemeClr>
                </a:solidFill>
                <a:latin typeface="Ubuntu" charset="0"/>
                <a:ea typeface="Ubuntu" charset="0"/>
                <a:cs typeface="Ubuntu" charset="0"/>
              </a:rPr>
              <a:t>6</a:t>
            </a:r>
            <a:endParaRPr lang="en-GB" sz="3000" b="0" i="0" dirty="0" smtClean="0">
              <a:solidFill>
                <a:schemeClr val="tx1">
                  <a:lumMod val="50000"/>
                  <a:lumOff val="50000"/>
                </a:schemeClr>
              </a:solidFill>
              <a:latin typeface="Ubuntu" charset="0"/>
              <a:ea typeface="Ubuntu" charset="0"/>
              <a:cs typeface="Ubuntu" charset="0"/>
            </a:endParaRPr>
          </a:p>
        </p:txBody>
      </p:sp>
      <p:pic>
        <p:nvPicPr>
          <p:cNvPr id="4" name="Picture 3"/>
          <p:cNvPicPr>
            <a:picLocks noChangeAspect="1"/>
          </p:cNvPicPr>
          <p:nvPr/>
        </p:nvPicPr>
        <p:blipFill rotWithShape="1">
          <a:blip r:embed="rId5"/>
          <a:srcRect l="17538" t="38240" r="20919" b="9385"/>
          <a:stretch/>
        </p:blipFill>
        <p:spPr>
          <a:xfrm>
            <a:off x="114293" y="1405325"/>
            <a:ext cx="11566614" cy="5342096"/>
          </a:xfrm>
          <a:prstGeom prst="rect">
            <a:avLst/>
          </a:prstGeom>
        </p:spPr>
      </p:pic>
      <p:sp>
        <p:nvSpPr>
          <p:cNvPr id="23" name="TextBox 22"/>
          <p:cNvSpPr txBox="1"/>
          <p:nvPr/>
        </p:nvSpPr>
        <p:spPr>
          <a:xfrm>
            <a:off x="10446327" y="2271074"/>
            <a:ext cx="1726393" cy="1384995"/>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extracted from Public Health Wales Rapid COVID-19 surveillance tool, available </a:t>
            </a:r>
            <a:r>
              <a:rPr lang="en-GB" sz="1200" i="0" dirty="0" smtClean="0">
                <a:solidFill>
                  <a:srgbClr val="324F82"/>
                </a:solidFill>
                <a:latin typeface="Ubuntu" charset="0"/>
                <a:ea typeface="Ubuntu" charset="0"/>
                <a:cs typeface="Ubuntu" charset="0"/>
                <a:hlinkClick r:id="rId6"/>
              </a:rPr>
              <a:t>here</a:t>
            </a:r>
            <a:r>
              <a:rPr lang="en-GB" sz="1200" i="0" dirty="0" smtClean="0">
                <a:solidFill>
                  <a:srgbClr val="324F82"/>
                </a:solidFill>
                <a:latin typeface="Ubuntu" charset="0"/>
                <a:ea typeface="Ubuntu" charset="0"/>
                <a:cs typeface="Ubuntu" charset="0"/>
              </a:rPr>
              <a:t> (publically available).</a:t>
            </a:r>
          </a:p>
          <a:p>
            <a:endParaRPr lang="en-GB" sz="1200" i="0" dirty="0" smtClean="0">
              <a:solidFill>
                <a:srgbClr val="324F82"/>
              </a:solidFill>
              <a:latin typeface="Ubuntu" charset="0"/>
              <a:ea typeface="Ubuntu" charset="0"/>
              <a:cs typeface="Ubuntu" charset="0"/>
            </a:endParaRPr>
          </a:p>
        </p:txBody>
      </p:sp>
      <p:sp>
        <p:nvSpPr>
          <p:cNvPr id="28" name="TextBox 27"/>
          <p:cNvSpPr txBox="1"/>
          <p:nvPr/>
        </p:nvSpPr>
        <p:spPr>
          <a:xfrm>
            <a:off x="10446328" y="1643307"/>
            <a:ext cx="1579418" cy="646331"/>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Updated weekly Data correct as of </a:t>
            </a:r>
            <a:r>
              <a:rPr lang="en-GB" sz="1200" b="1" dirty="0" smtClean="0">
                <a:solidFill>
                  <a:srgbClr val="324F82"/>
                </a:solidFill>
                <a:latin typeface="Ubuntu" charset="0"/>
                <a:ea typeface="Ubuntu" charset="0"/>
                <a:cs typeface="Ubuntu" charset="0"/>
              </a:rPr>
              <a:t>18 </a:t>
            </a:r>
            <a:r>
              <a:rPr lang="en-GB" sz="1200" b="1" dirty="0">
                <a:solidFill>
                  <a:srgbClr val="324F82"/>
                </a:solidFill>
                <a:latin typeface="Ubuntu" charset="0"/>
                <a:ea typeface="Ubuntu" charset="0"/>
                <a:cs typeface="Ubuntu" charset="0"/>
              </a:rPr>
              <a:t>June 2020</a:t>
            </a:r>
            <a:endParaRPr lang="en-GB" sz="1200" b="1" i="0" dirty="0" smtClean="0">
              <a:solidFill>
                <a:srgbClr val="324F82"/>
              </a:solidFill>
              <a:latin typeface="Ubuntu" charset="0"/>
              <a:ea typeface="Ubuntu" charset="0"/>
              <a:cs typeface="Ubuntu" charset="0"/>
            </a:endParaRPr>
          </a:p>
        </p:txBody>
      </p:sp>
    </p:spTree>
    <p:extLst>
      <p:ext uri="{BB962C8B-B14F-4D97-AF65-F5344CB8AC3E}">
        <p14:creationId xmlns:p14="http://schemas.microsoft.com/office/powerpoint/2010/main" val="39552843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COVID-19 Response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18" name="Right Arrow 17">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ight Arrow 24">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19" name="TextBox 18"/>
          <p:cNvSpPr txBox="1"/>
          <p:nvPr/>
        </p:nvSpPr>
        <p:spPr>
          <a:xfrm>
            <a:off x="460167" y="834584"/>
            <a:ext cx="10645798" cy="461665"/>
          </a:xfrm>
          <a:prstGeom prst="rect">
            <a:avLst/>
          </a:prstGeom>
          <a:noFill/>
        </p:spPr>
        <p:txBody>
          <a:bodyPr wrap="square" rtlCol="0">
            <a:spAutoFit/>
          </a:bodyPr>
          <a:lstStyle/>
          <a:p>
            <a:r>
              <a:rPr lang="en-GB" sz="2400" b="0" i="0" dirty="0" smtClean="0">
                <a:solidFill>
                  <a:srgbClr val="F9C402"/>
                </a:solidFill>
                <a:latin typeface="Ubuntu" charset="0"/>
                <a:ea typeface="Ubuntu" charset="0"/>
                <a:cs typeface="Ubuntu" charset="0"/>
              </a:rPr>
              <a:t>COVID-19 Surveillance: ONS mortality data for Wales</a:t>
            </a:r>
          </a:p>
        </p:txBody>
      </p:sp>
      <p:sp>
        <p:nvSpPr>
          <p:cNvPr id="10" name="Rectangle 9">
            <a:hlinkClick r:id="rId4" action="ppaction://hlinksldjump"/>
          </p:cNvPr>
          <p:cNvSpPr/>
          <p:nvPr/>
        </p:nvSpPr>
        <p:spPr>
          <a:xfrm>
            <a:off x="8582297" y="208489"/>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5169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5</a:t>
            </a:r>
            <a:endParaRPr lang="en-GB" sz="3000" b="0" i="0" dirty="0" smtClean="0">
              <a:solidFill>
                <a:schemeClr val="bg1"/>
              </a:solidFill>
              <a:latin typeface="Ubuntu" charset="0"/>
              <a:ea typeface="Ubuntu" charset="0"/>
              <a:cs typeface="Ubuntu" charset="0"/>
            </a:endParaRPr>
          </a:p>
        </p:txBody>
      </p:sp>
      <p:sp>
        <p:nvSpPr>
          <p:cNvPr id="29" name="Rectangle 28"/>
          <p:cNvSpPr/>
          <p:nvPr/>
        </p:nvSpPr>
        <p:spPr>
          <a:xfrm>
            <a:off x="-5447" y="5702709"/>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p:cNvSpPr txBox="1"/>
          <p:nvPr/>
        </p:nvSpPr>
        <p:spPr>
          <a:xfrm>
            <a:off x="114986" y="1330551"/>
            <a:ext cx="5532619" cy="430887"/>
          </a:xfrm>
          <a:prstGeom prst="rect">
            <a:avLst/>
          </a:prstGeom>
          <a:noFill/>
        </p:spPr>
        <p:txBody>
          <a:bodyPr wrap="square" rtlCol="0">
            <a:spAutoFit/>
          </a:bodyPr>
          <a:lstStyle/>
          <a:p>
            <a:r>
              <a:rPr lang="en-GB" sz="1050" b="1" i="0" dirty="0" smtClean="0">
                <a:solidFill>
                  <a:srgbClr val="324F82"/>
                </a:solidFill>
                <a:latin typeface="Ubuntu" charset="0"/>
                <a:ea typeface="Ubuntu" charset="0"/>
                <a:cs typeface="Ubuntu" charset="0"/>
              </a:rPr>
              <a:t>Deaths by age group, all deaths this year and COVID-19 deaths (any mention), Wales, 2020 data to week ending 5 June 2020 (Week 23)</a:t>
            </a:r>
          </a:p>
        </p:txBody>
      </p:sp>
      <p:sp>
        <p:nvSpPr>
          <p:cNvPr id="33" name="TextBox 32"/>
          <p:cNvSpPr txBox="1"/>
          <p:nvPr/>
        </p:nvSpPr>
        <p:spPr>
          <a:xfrm>
            <a:off x="6197638" y="1325935"/>
            <a:ext cx="5988916" cy="415498"/>
          </a:xfrm>
          <a:prstGeom prst="rect">
            <a:avLst/>
          </a:prstGeom>
          <a:noFill/>
        </p:spPr>
        <p:txBody>
          <a:bodyPr wrap="square" rtlCol="0">
            <a:spAutoFit/>
          </a:bodyPr>
          <a:lstStyle/>
          <a:p>
            <a:r>
              <a:rPr lang="en-GB" sz="1050" b="1" i="0" dirty="0" smtClean="0">
                <a:solidFill>
                  <a:srgbClr val="324F82"/>
                </a:solidFill>
                <a:latin typeface="Ubuntu" charset="0"/>
                <a:ea typeface="Ubuntu" charset="0"/>
                <a:cs typeface="Ubuntu" charset="0"/>
              </a:rPr>
              <a:t>Number of deaths registered with COVID-19 mentioned on the death certificate, by week and place of occurrence, Wales, week ending 13 March (Week 11) to 5 June 2020 (Week 23)</a:t>
            </a:r>
          </a:p>
        </p:txBody>
      </p:sp>
      <p:sp>
        <p:nvSpPr>
          <p:cNvPr id="28" name="TextBox 27"/>
          <p:cNvSpPr txBox="1"/>
          <p:nvPr/>
        </p:nvSpPr>
        <p:spPr>
          <a:xfrm>
            <a:off x="11680907" y="6480700"/>
            <a:ext cx="417250" cy="307777"/>
          </a:xfrm>
          <a:prstGeom prst="rect">
            <a:avLst/>
          </a:prstGeom>
          <a:noFill/>
        </p:spPr>
        <p:txBody>
          <a:bodyPr wrap="square" rtlCol="0">
            <a:spAutoFit/>
          </a:bodyPr>
          <a:lstStyle/>
          <a:p>
            <a:pPr algn="r"/>
            <a:r>
              <a:rPr lang="en-GB" sz="1400" dirty="0" smtClean="0">
                <a:solidFill>
                  <a:schemeClr val="tx1">
                    <a:lumMod val="50000"/>
                    <a:lumOff val="50000"/>
                  </a:schemeClr>
                </a:solidFill>
                <a:latin typeface="Ubuntu" charset="0"/>
                <a:ea typeface="Ubuntu" charset="0"/>
                <a:cs typeface="Ubuntu" charset="0"/>
              </a:rPr>
              <a:t>7</a:t>
            </a:r>
            <a:endParaRPr lang="en-GB" sz="3000" b="0" i="0" dirty="0" smtClean="0">
              <a:solidFill>
                <a:schemeClr val="tx1">
                  <a:lumMod val="50000"/>
                  <a:lumOff val="50000"/>
                </a:schemeClr>
              </a:solidFill>
              <a:latin typeface="Ubuntu" charset="0"/>
              <a:ea typeface="Ubuntu" charset="0"/>
              <a:cs typeface="Ubuntu" charset="0"/>
            </a:endParaRPr>
          </a:p>
        </p:txBody>
      </p:sp>
      <p:pic>
        <p:nvPicPr>
          <p:cNvPr id="3" name="Picture 2"/>
          <p:cNvPicPr>
            <a:picLocks noChangeAspect="1"/>
          </p:cNvPicPr>
          <p:nvPr/>
        </p:nvPicPr>
        <p:blipFill rotWithShape="1">
          <a:blip r:embed="rId5"/>
          <a:srcRect l="18178" t="39110" r="37163" b="27035"/>
          <a:stretch/>
        </p:blipFill>
        <p:spPr>
          <a:xfrm>
            <a:off x="53017" y="1772597"/>
            <a:ext cx="6037536" cy="2484000"/>
          </a:xfrm>
          <a:prstGeom prst="rect">
            <a:avLst/>
          </a:prstGeom>
        </p:spPr>
      </p:pic>
      <p:pic>
        <p:nvPicPr>
          <p:cNvPr id="13" name="Picture 12"/>
          <p:cNvPicPr>
            <a:picLocks noChangeAspect="1"/>
          </p:cNvPicPr>
          <p:nvPr/>
        </p:nvPicPr>
        <p:blipFill rotWithShape="1">
          <a:blip r:embed="rId6"/>
          <a:srcRect l="18417" t="42294" r="38649" b="25958"/>
          <a:stretch/>
        </p:blipFill>
        <p:spPr>
          <a:xfrm>
            <a:off x="6218637" y="1778273"/>
            <a:ext cx="5955724" cy="2520000"/>
          </a:xfrm>
          <a:prstGeom prst="rect">
            <a:avLst/>
          </a:prstGeom>
        </p:spPr>
      </p:pic>
      <p:pic>
        <p:nvPicPr>
          <p:cNvPr id="14" name="Picture 13"/>
          <p:cNvPicPr>
            <a:picLocks noChangeAspect="1"/>
          </p:cNvPicPr>
          <p:nvPr/>
        </p:nvPicPr>
        <p:blipFill rotWithShape="1">
          <a:blip r:embed="rId7"/>
          <a:srcRect l="17875" t="49709" r="27623" b="22380"/>
          <a:stretch/>
        </p:blipFill>
        <p:spPr>
          <a:xfrm>
            <a:off x="353386" y="4341397"/>
            <a:ext cx="8937589" cy="2484000"/>
          </a:xfrm>
          <a:prstGeom prst="rect">
            <a:avLst/>
          </a:prstGeom>
        </p:spPr>
      </p:pic>
      <p:sp>
        <p:nvSpPr>
          <p:cNvPr id="30" name="TextBox 29"/>
          <p:cNvSpPr txBox="1"/>
          <p:nvPr/>
        </p:nvSpPr>
        <p:spPr>
          <a:xfrm>
            <a:off x="7841669" y="5682346"/>
            <a:ext cx="4074226" cy="646331"/>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extracted from Public Health Wales Rapid COVID-19 surveillance tool, available </a:t>
            </a:r>
            <a:r>
              <a:rPr lang="en-GB" sz="1200" i="0" dirty="0" smtClean="0">
                <a:solidFill>
                  <a:srgbClr val="324F82"/>
                </a:solidFill>
                <a:latin typeface="Ubuntu" charset="0"/>
                <a:ea typeface="Ubuntu" charset="0"/>
                <a:cs typeface="Ubuntu" charset="0"/>
                <a:hlinkClick r:id="rId8"/>
              </a:rPr>
              <a:t>here</a:t>
            </a:r>
            <a:r>
              <a:rPr lang="en-GB" sz="1200" i="0" dirty="0" smtClean="0">
                <a:solidFill>
                  <a:srgbClr val="324F82"/>
                </a:solidFill>
                <a:latin typeface="Ubuntu" charset="0"/>
                <a:ea typeface="Ubuntu" charset="0"/>
                <a:cs typeface="Ubuntu" charset="0"/>
              </a:rPr>
              <a:t> (publically available).</a:t>
            </a:r>
          </a:p>
          <a:p>
            <a:endParaRPr lang="en-GB" sz="1200" i="0" dirty="0" smtClean="0">
              <a:solidFill>
                <a:srgbClr val="324F82"/>
              </a:solidFill>
              <a:latin typeface="Ubuntu" charset="0"/>
              <a:ea typeface="Ubuntu" charset="0"/>
              <a:cs typeface="Ubuntu" charset="0"/>
            </a:endParaRPr>
          </a:p>
        </p:txBody>
      </p:sp>
      <p:sp>
        <p:nvSpPr>
          <p:cNvPr id="31" name="TextBox 30"/>
          <p:cNvSpPr txBox="1"/>
          <p:nvPr/>
        </p:nvSpPr>
        <p:spPr>
          <a:xfrm>
            <a:off x="7835285" y="5280063"/>
            <a:ext cx="2621915" cy="646331"/>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updated weekly</a:t>
            </a:r>
          </a:p>
          <a:p>
            <a:r>
              <a:rPr lang="en-GB" sz="1200" i="0" dirty="0" smtClean="0">
                <a:solidFill>
                  <a:srgbClr val="324F82"/>
                </a:solidFill>
                <a:latin typeface="Ubuntu" charset="0"/>
                <a:ea typeface="Ubuntu" charset="0"/>
                <a:cs typeface="Ubuntu" charset="0"/>
              </a:rPr>
              <a:t>Data correct as of </a:t>
            </a:r>
            <a:r>
              <a:rPr lang="en-GB" sz="1200" b="1" dirty="0" smtClean="0">
                <a:solidFill>
                  <a:srgbClr val="324F82"/>
                </a:solidFill>
                <a:latin typeface="Ubuntu" charset="0"/>
                <a:ea typeface="Ubuntu" charset="0"/>
                <a:cs typeface="Ubuntu" charset="0"/>
              </a:rPr>
              <a:t>18 </a:t>
            </a:r>
            <a:r>
              <a:rPr lang="en-GB" sz="1200" b="1" dirty="0">
                <a:solidFill>
                  <a:srgbClr val="324F82"/>
                </a:solidFill>
                <a:latin typeface="Ubuntu" charset="0"/>
                <a:ea typeface="Ubuntu" charset="0"/>
                <a:cs typeface="Ubuntu" charset="0"/>
              </a:rPr>
              <a:t>June 2020</a:t>
            </a:r>
          </a:p>
          <a:p>
            <a:endParaRPr lang="en-GB" sz="1200" b="1" i="0" dirty="0" smtClean="0">
              <a:solidFill>
                <a:srgbClr val="FF0000"/>
              </a:solidFill>
              <a:latin typeface="Ubuntu" charset="0"/>
              <a:ea typeface="Ubuntu" charset="0"/>
              <a:cs typeface="Ubuntu" charset="0"/>
            </a:endParaRPr>
          </a:p>
        </p:txBody>
      </p:sp>
    </p:spTree>
    <p:extLst>
      <p:ext uri="{BB962C8B-B14F-4D97-AF65-F5344CB8AC3E}">
        <p14:creationId xmlns:p14="http://schemas.microsoft.com/office/powerpoint/2010/main" val="31054536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728088"/>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a:t>
            </a:r>
            <a:r>
              <a:rPr lang="en-GB" sz="2000" dirty="0">
                <a:solidFill>
                  <a:srgbClr val="E03882"/>
                </a:solidFill>
                <a:latin typeface="Ubuntu" charset="0"/>
                <a:ea typeface="Ubuntu" charset="0"/>
                <a:cs typeface="Ubuntu" charset="0"/>
              </a:rPr>
              <a:t>-</a:t>
            </a:r>
            <a:r>
              <a:rPr lang="en-GB" sz="2000" dirty="0" smtClean="0">
                <a:solidFill>
                  <a:srgbClr val="E03882"/>
                </a:solidFill>
                <a:latin typeface="Ubuntu" charset="0"/>
                <a:ea typeface="Ubuntu" charset="0"/>
                <a:cs typeface="Ubuntu" charset="0"/>
              </a:rPr>
              <a:t> Month 2 </a:t>
            </a:r>
            <a:r>
              <a:rPr lang="en-GB" sz="2000" b="0" i="0" dirty="0" smtClean="0">
                <a:solidFill>
                  <a:srgbClr val="E03882"/>
                </a:solidFill>
                <a:latin typeface="Ubuntu" charset="0"/>
                <a:ea typeface="Ubuntu" charset="0"/>
                <a:cs typeface="Ubuntu" charset="0"/>
              </a:rPr>
              <a:t>2020/21</a:t>
            </a:r>
          </a:p>
        </p:txBody>
      </p:sp>
      <p:sp>
        <p:nvSpPr>
          <p:cNvPr id="17" name="Rectangle 16"/>
          <p:cNvSpPr/>
          <p:nvPr/>
        </p:nvSpPr>
        <p:spPr>
          <a:xfrm>
            <a:off x="477624" y="5378114"/>
            <a:ext cx="11302739" cy="803297"/>
          </a:xfrm>
          <a:prstGeom prst="rect">
            <a:avLst/>
          </a:prstGeom>
        </p:spPr>
        <p:txBody>
          <a:bodyPr wrap="square">
            <a:spAutoFit/>
          </a:bodyPr>
          <a:lstStyle/>
          <a:p>
            <a:pPr lvl="0" algn="just">
              <a:lnSpc>
                <a:spcPct val="115000"/>
              </a:lnSpc>
              <a:spcAft>
                <a:spcPts val="0"/>
              </a:spcAft>
            </a:pPr>
            <a:r>
              <a:rPr lang="en-GB" sz="1400" dirty="0">
                <a:latin typeface="Calibri" panose="020F0502020204030204" pitchFamily="34" charset="0"/>
                <a:ea typeface="Times New Roman" panose="02020603050405020304" pitchFamily="18" charset="0"/>
                <a:cs typeface="Times New Roman" panose="02020603050405020304" pitchFamily="18" charset="0"/>
              </a:rPr>
              <a:t>The cumulative reported position for Public Health Wales is a net surplus of </a:t>
            </a:r>
            <a:r>
              <a:rPr lang="en-GB" sz="1400" dirty="0" smtClean="0">
                <a:latin typeface="Calibri" panose="020F0502020204030204" pitchFamily="34" charset="0"/>
                <a:ea typeface="Times New Roman" panose="02020603050405020304" pitchFamily="18" charset="0"/>
                <a:cs typeface="Times New Roman" panose="02020603050405020304" pitchFamily="18" charset="0"/>
              </a:rPr>
              <a:t>£16k</a:t>
            </a:r>
            <a:r>
              <a:rPr lang="en-GB" sz="1400" dirty="0">
                <a:latin typeface="Calibri" panose="020F0502020204030204" pitchFamily="34" charset="0"/>
                <a:ea typeface="Times New Roman" panose="02020603050405020304" pitchFamily="18" charset="0"/>
                <a:cs typeface="Times New Roman" panose="02020603050405020304" pitchFamily="18" charset="0"/>
              </a:rPr>
              <a:t>. This position includes </a:t>
            </a:r>
            <a:r>
              <a:rPr lang="en-GB" sz="1400" dirty="0" smtClean="0">
                <a:latin typeface="Calibri" panose="020F0502020204030204" pitchFamily="34" charset="0"/>
                <a:ea typeface="Times New Roman" panose="02020603050405020304" pitchFamily="18" charset="0"/>
                <a:cs typeface="Times New Roman" panose="02020603050405020304" pitchFamily="18" charset="0"/>
              </a:rPr>
              <a:t>£3.104m </a:t>
            </a:r>
            <a:r>
              <a:rPr lang="en-GB" sz="1400" dirty="0">
                <a:latin typeface="Calibri" panose="020F0502020204030204" pitchFamily="34" charset="0"/>
                <a:ea typeface="Times New Roman" panose="02020603050405020304" pitchFamily="18" charset="0"/>
                <a:cs typeface="Times New Roman" panose="02020603050405020304" pitchFamily="18" charset="0"/>
              </a:rPr>
              <a:t>of costs directly related to the Trust’s COVID-19 response. This position includes anticipated income from Welsh Government of </a:t>
            </a:r>
            <a:r>
              <a:rPr lang="en-GB" sz="1400" dirty="0" smtClean="0">
                <a:latin typeface="Calibri" panose="020F0502020204030204" pitchFamily="34" charset="0"/>
                <a:ea typeface="Times New Roman" panose="02020603050405020304" pitchFamily="18" charset="0"/>
                <a:cs typeface="Times New Roman" panose="02020603050405020304" pitchFamily="18" charset="0"/>
              </a:rPr>
              <a:t>£2.330m</a:t>
            </a:r>
            <a:r>
              <a:rPr lang="en-GB" sz="1400" dirty="0">
                <a:latin typeface="Calibri" panose="020F0502020204030204" pitchFamily="34" charset="0"/>
                <a:ea typeface="Times New Roman" panose="02020603050405020304" pitchFamily="18" charset="0"/>
                <a:cs typeface="Times New Roman" panose="02020603050405020304" pitchFamily="18" charset="0"/>
              </a:rPr>
              <a:t>.  </a:t>
            </a:r>
          </a:p>
          <a:p>
            <a:pPr lvl="0" algn="just">
              <a:spcAft>
                <a:spcPts val="0"/>
              </a:spcAft>
            </a:pPr>
            <a:endParaRPr lang="en-GB"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1" name="Rectangle 20"/>
          <p:cNvSpPr/>
          <p:nvPr/>
        </p:nvSpPr>
        <p:spPr>
          <a:xfrm>
            <a:off x="477624" y="1729338"/>
            <a:ext cx="11236751" cy="1204945"/>
          </a:xfrm>
          <a:prstGeom prst="rect">
            <a:avLst/>
          </a:prstGeom>
        </p:spPr>
        <p:txBody>
          <a:bodyPr wrap="square">
            <a:spAutoFit/>
          </a:bodyPr>
          <a:lstStyle/>
          <a:p>
            <a:pPr algn="just">
              <a:lnSpc>
                <a:spcPct val="115000"/>
              </a:lnSpc>
              <a:spcBef>
                <a:spcPts val="600"/>
              </a:spcBef>
              <a:spcAft>
                <a:spcPts val="600"/>
              </a:spcAft>
            </a:pP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The purpose of this </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report is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to outline to the Executive Team and the Board the revenue and capital position for Public Health Wales as at </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31 May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2020 (</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M2),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which is also circulated to the Audit and Corporate Governance Committee. </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The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content of this report is reflected in the Director of Finance commentary that has been submitted to Welsh Government on </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11 June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2020 as part of the full financial monitoring return for Month </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2.  </a:t>
            </a:r>
            <a:endPar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endParaRPr>
          </a:p>
          <a:p>
            <a:pPr algn="just">
              <a:spcBef>
                <a:spcPts val="600"/>
              </a:spcBef>
              <a:spcAft>
                <a:spcPts val="600"/>
              </a:spcAft>
            </a:pP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The following table highlights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the performance against the key </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revenue and capital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financial targets. </a:t>
            </a:r>
            <a:endParaRPr lang="en-GB" sz="14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83" name="TextBox 82"/>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Summary</a:t>
            </a:r>
          </a:p>
        </p:txBody>
      </p:sp>
      <p:sp>
        <p:nvSpPr>
          <p:cNvPr id="18" name="Right Arrow 17">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ight Arrow 23">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7" name="Rectangle 26">
            <a:hlinkClick r:id="rId2" action="ppaction://hlinksldjump"/>
          </p:cNvPr>
          <p:cNvSpPr/>
          <p:nvPr/>
        </p:nvSpPr>
        <p:spPr>
          <a:xfrm>
            <a:off x="8584833" y="206229"/>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3469047" y="216405"/>
            <a:ext cx="1632858" cy="547852"/>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52911" y="385178"/>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pic>
        <p:nvPicPr>
          <p:cNvPr id="4" name="Picture 3"/>
          <p:cNvPicPr>
            <a:picLocks noChangeAspect="1"/>
          </p:cNvPicPr>
          <p:nvPr/>
        </p:nvPicPr>
        <p:blipFill>
          <a:blip r:embed="rId4"/>
          <a:stretch>
            <a:fillRect/>
          </a:stretch>
        </p:blipFill>
        <p:spPr>
          <a:xfrm>
            <a:off x="2927293" y="2869355"/>
            <a:ext cx="6017263" cy="2404626"/>
          </a:xfrm>
          <a:prstGeom prst="rect">
            <a:avLst/>
          </a:prstGeom>
        </p:spPr>
      </p:pic>
      <p:sp>
        <p:nvSpPr>
          <p:cNvPr id="23" name="TextBox 22"/>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8</a:t>
            </a:r>
            <a:endParaRPr lang="en-GB" sz="30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19779066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684494"/>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Directorate</a:t>
            </a:r>
          </a:p>
        </p:txBody>
      </p:sp>
      <p:sp>
        <p:nvSpPr>
          <p:cNvPr id="27" name="TextBox 26"/>
          <p:cNvSpPr txBox="1"/>
          <p:nvPr/>
        </p:nvSpPr>
        <p:spPr>
          <a:xfrm>
            <a:off x="477923" y="978736"/>
            <a:ext cx="8515157" cy="707886"/>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 </a:t>
            </a:r>
            <a:r>
              <a:rPr lang="en-GB" sz="2000" dirty="0">
                <a:solidFill>
                  <a:srgbClr val="E03882"/>
                </a:solidFill>
                <a:latin typeface="Ubuntu" charset="0"/>
                <a:ea typeface="Ubuntu" charset="0"/>
                <a:cs typeface="Ubuntu" charset="0"/>
              </a:rPr>
              <a:t>Month </a:t>
            </a:r>
            <a:r>
              <a:rPr lang="en-GB" sz="2000" dirty="0" smtClean="0">
                <a:solidFill>
                  <a:srgbClr val="E03882"/>
                </a:solidFill>
                <a:latin typeface="Ubuntu" charset="0"/>
                <a:ea typeface="Ubuntu" charset="0"/>
                <a:cs typeface="Ubuntu" charset="0"/>
              </a:rPr>
              <a:t>2 </a:t>
            </a:r>
            <a:r>
              <a:rPr lang="en-GB" sz="2000" dirty="0">
                <a:solidFill>
                  <a:srgbClr val="E03882"/>
                </a:solidFill>
                <a:latin typeface="Ubuntu" charset="0"/>
                <a:ea typeface="Ubuntu" charset="0"/>
                <a:cs typeface="Ubuntu" charset="0"/>
              </a:rPr>
              <a:t>2020/21</a:t>
            </a:r>
          </a:p>
          <a:p>
            <a:endParaRPr lang="en-GB" sz="2000" b="0" i="0" dirty="0" smtClean="0">
              <a:solidFill>
                <a:srgbClr val="E03882"/>
              </a:solidFill>
              <a:latin typeface="Ubuntu" charset="0"/>
              <a:ea typeface="Ubuntu" charset="0"/>
              <a:cs typeface="Ubuntu" charset="0"/>
            </a:endParaRPr>
          </a:p>
        </p:txBody>
      </p:sp>
      <p:sp>
        <p:nvSpPr>
          <p:cNvPr id="17" name="Right Arrow 16">
            <a:hlinkClick r:id="rId3"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a:hlinkClick r:id="rId4"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6" name="Rectangle 25">
            <a:hlinkClick r:id="rId5" action="ppaction://hlinksldjump"/>
          </p:cNvPr>
          <p:cNvSpPr/>
          <p:nvPr/>
        </p:nvSpPr>
        <p:spPr>
          <a:xfrm>
            <a:off x="8573893" y="21304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3482928" y="214636"/>
            <a:ext cx="1632858" cy="508109"/>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a:solidFill>
                  <a:schemeClr val="bg1"/>
                </a:solidFill>
                <a:latin typeface="Ubuntu" charset="0"/>
                <a:ea typeface="Ubuntu" charset="0"/>
                <a:cs typeface="Ubuntu" charset="0"/>
              </a:rPr>
              <a:t>9</a:t>
            </a:r>
            <a:endParaRPr lang="en-GB" sz="3000" b="0" i="0" dirty="0" smtClean="0">
              <a:solidFill>
                <a:schemeClr val="bg1"/>
              </a:solidFill>
              <a:latin typeface="Ubuntu" charset="0"/>
              <a:ea typeface="Ubuntu" charset="0"/>
              <a:cs typeface="Ubuntu" charset="0"/>
            </a:endParaRPr>
          </a:p>
        </p:txBody>
      </p:sp>
      <p:sp>
        <p:nvSpPr>
          <p:cNvPr id="19" name="Content Placeholder 4"/>
          <p:cNvSpPr>
            <a:spLocks noGrp="1"/>
          </p:cNvSpPr>
          <p:nvPr>
            <p:ph sz="quarter" idx="14"/>
          </p:nvPr>
        </p:nvSpPr>
        <p:spPr>
          <a:xfrm>
            <a:off x="3622182" y="369658"/>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graphicFrame>
        <p:nvGraphicFramePr>
          <p:cNvPr id="21" name="Object 20"/>
          <p:cNvGraphicFramePr>
            <a:graphicFrameLocks noChangeAspect="1"/>
          </p:cNvGraphicFramePr>
          <p:nvPr>
            <p:extLst>
              <p:ext uri="{D42A27DB-BD31-4B8C-83A1-F6EECF244321}">
                <p14:modId xmlns:p14="http://schemas.microsoft.com/office/powerpoint/2010/main" val="995008729"/>
              </p:ext>
            </p:extLst>
          </p:nvPr>
        </p:nvGraphicFramePr>
        <p:xfrm>
          <a:off x="581025" y="1857852"/>
          <a:ext cx="10741518" cy="3823648"/>
        </p:xfrm>
        <a:graphic>
          <a:graphicData uri="http://schemas.openxmlformats.org/presentationml/2006/ole">
            <mc:AlternateContent xmlns:mc="http://schemas.openxmlformats.org/markup-compatibility/2006">
              <mc:Choice xmlns:v="urn:schemas-microsoft-com:vml" Requires="v">
                <p:oleObj spid="_x0000_s6185" name="Worksheet" r:id="rId6" imgW="12146193" imgH="3482381" progId="Excel.Sheet.12">
                  <p:embed/>
                </p:oleObj>
              </mc:Choice>
              <mc:Fallback>
                <p:oleObj name="Worksheet" r:id="rId6" imgW="12146193" imgH="3482381" progId="Excel.Sheet.12">
                  <p:embed/>
                  <p:pic>
                    <p:nvPicPr>
                      <p:cNvPr id="3" name="Object 2"/>
                      <p:cNvPicPr/>
                      <p:nvPr/>
                    </p:nvPicPr>
                    <p:blipFill>
                      <a:blip r:embed="rId7"/>
                      <a:stretch>
                        <a:fillRect/>
                      </a:stretch>
                    </p:blipFill>
                    <p:spPr>
                      <a:xfrm>
                        <a:off x="581025" y="1857852"/>
                        <a:ext cx="10741518" cy="3823648"/>
                      </a:xfrm>
                      <a:prstGeom prst="rect">
                        <a:avLst/>
                      </a:prstGeom>
                    </p:spPr>
                  </p:pic>
                </p:oleObj>
              </mc:Fallback>
            </mc:AlternateContent>
          </a:graphicData>
        </a:graphic>
      </p:graphicFrame>
    </p:spTree>
    <p:extLst>
      <p:ext uri="{BB962C8B-B14F-4D97-AF65-F5344CB8AC3E}">
        <p14:creationId xmlns:p14="http://schemas.microsoft.com/office/powerpoint/2010/main" val="315891110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7235</TotalTime>
  <Words>2690</Words>
  <Application>Microsoft Office PowerPoint</Application>
  <PresentationFormat>Widescreen</PresentationFormat>
  <Paragraphs>311</Paragraphs>
  <Slides>23</Slides>
  <Notes>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33" baseType="lpstr">
      <vt:lpstr>Arial</vt:lpstr>
      <vt:lpstr>Calibri</vt:lpstr>
      <vt:lpstr>Courier New</vt:lpstr>
      <vt:lpstr>Symbol</vt:lpstr>
      <vt:lpstr>Times New Roman</vt:lpstr>
      <vt:lpstr>Ubuntu</vt:lpstr>
      <vt:lpstr>Ubuntu Light</vt:lpstr>
      <vt:lpstr>Verdana</vt:lpstr>
      <vt:lpstr>Office Theme</vt:lpstr>
      <vt:lpstr>Worksheet</vt:lpstr>
      <vt:lpstr>Integrated Performance Report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Cadywould</dc:creator>
  <cp:lastModifiedBy>Nicola Miller (Public Health Wales - No. 2 Capital Quarter)</cp:lastModifiedBy>
  <cp:revision>286</cp:revision>
  <cp:lastPrinted>2018-02-28T08:37:13Z</cp:lastPrinted>
  <dcterms:created xsi:type="dcterms:W3CDTF">2017-10-31T10:35:26Z</dcterms:created>
  <dcterms:modified xsi:type="dcterms:W3CDTF">2020-06-24T11:33:22Z</dcterms:modified>
</cp:coreProperties>
</file>