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8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69" r:id="rId12"/>
    <p:sldId id="281" r:id="rId13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C402"/>
    <a:srgbClr val="E03882"/>
    <a:srgbClr val="324F82"/>
    <a:srgbClr val="4FB9AB"/>
    <a:srgbClr val="28B8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3793" autoAdjust="0"/>
  </p:normalViewPr>
  <p:slideViewPr>
    <p:cSldViewPr snapToGrid="0" snapToObjects="1" showGuides="1">
      <p:cViewPr varScale="1">
        <p:scale>
          <a:sx n="108" d="100"/>
          <a:sy n="108" d="100"/>
        </p:scale>
        <p:origin x="654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122698\AppData\Roaming\Microsoft\Excel\Book1%20(version%201).xlsb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In-lab</a:t>
            </a:r>
            <a:r>
              <a:rPr lang="en-GB" baseline="0"/>
              <a:t> Turnaround Time (hours) - NHS Wales labs</a:t>
            </a:r>
            <a:endParaRPr lang="en-GB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8559838419026737E-2"/>
          <c:y val="0.1194524959742351"/>
          <c:w val="0.89569549211708899"/>
          <c:h val="0.69586214766632437"/>
        </c:manualLayout>
      </c:layout>
      <c:areaChart>
        <c:grouping val="stacked"/>
        <c:varyColors val="0"/>
        <c:ser>
          <c:idx val="0"/>
          <c:order val="0"/>
          <c:spPr>
            <a:noFill/>
            <a:ln>
              <a:solidFill>
                <a:schemeClr val="bg1"/>
              </a:solidFill>
            </a:ln>
            <a:effectLst/>
          </c:spPr>
          <c:cat>
            <c:multiLvlStrRef>
              <c:f>Sheet2!$A$3:$C$116</c:f>
              <c:multiLvlStrCache>
                <c:ptCount val="113"/>
                <c:lvl>
                  <c:pt idx="0">
                    <c:v>1</c:v>
                  </c:pt>
                  <c:pt idx="7">
                    <c:v>8</c:v>
                  </c:pt>
                  <c:pt idx="14">
                    <c:v>15</c:v>
                  </c:pt>
                  <c:pt idx="21">
                    <c:v>22</c:v>
                  </c:pt>
                  <c:pt idx="28">
                    <c:v>29</c:v>
                  </c:pt>
                  <c:pt idx="35">
                    <c:v>6</c:v>
                  </c:pt>
                  <c:pt idx="42">
                    <c:v>13</c:v>
                  </c:pt>
                  <c:pt idx="49">
                    <c:v>20</c:v>
                  </c:pt>
                  <c:pt idx="56">
                    <c:v>27</c:v>
                  </c:pt>
                  <c:pt idx="63">
                    <c:v>3</c:v>
                  </c:pt>
                  <c:pt idx="70">
                    <c:v>10</c:v>
                  </c:pt>
                  <c:pt idx="77">
                    <c:v>17</c:v>
                  </c:pt>
                  <c:pt idx="84">
                    <c:v>24</c:v>
                  </c:pt>
                  <c:pt idx="91">
                    <c:v>31</c:v>
                  </c:pt>
                  <c:pt idx="98">
                    <c:v>7</c:v>
                  </c:pt>
                  <c:pt idx="105">
                    <c:v>14</c:v>
                  </c:pt>
                  <c:pt idx="112">
                    <c:v>21</c:v>
                  </c:pt>
                </c:lvl>
                <c:lvl>
                  <c:pt idx="0">
                    <c:v>Nov</c:v>
                  </c:pt>
                  <c:pt idx="30">
                    <c:v>Dec</c:v>
                  </c:pt>
                  <c:pt idx="61">
                    <c:v>Jan</c:v>
                  </c:pt>
                  <c:pt idx="92">
                    <c:v>Feb</c:v>
                  </c:pt>
                </c:lvl>
                <c:lvl>
                  <c:pt idx="0">
                    <c:v>2020</c:v>
                  </c:pt>
                  <c:pt idx="61">
                    <c:v>2021</c:v>
                  </c:pt>
                </c:lvl>
              </c:multiLvlStrCache>
            </c:multiLvlStrRef>
          </c:cat>
          <c:val>
            <c:numRef>
              <c:f>Sheet2!$F$3:$F$116</c:f>
              <c:numCache>
                <c:formatCode>General</c:formatCode>
                <c:ptCount val="114"/>
                <c:pt idx="0">
                  <c:v>22</c:v>
                </c:pt>
                <c:pt idx="1">
                  <c:v>27</c:v>
                </c:pt>
                <c:pt idx="2">
                  <c:v>19</c:v>
                </c:pt>
                <c:pt idx="3">
                  <c:v>24</c:v>
                </c:pt>
                <c:pt idx="4">
                  <c:v>21</c:v>
                </c:pt>
                <c:pt idx="5">
                  <c:v>20</c:v>
                </c:pt>
                <c:pt idx="6">
                  <c:v>18</c:v>
                </c:pt>
                <c:pt idx="7">
                  <c:v>22</c:v>
                </c:pt>
                <c:pt idx="8">
                  <c:v>17</c:v>
                </c:pt>
                <c:pt idx="9">
                  <c:v>18</c:v>
                </c:pt>
                <c:pt idx="10">
                  <c:v>18</c:v>
                </c:pt>
                <c:pt idx="11">
                  <c:v>23</c:v>
                </c:pt>
                <c:pt idx="12">
                  <c:v>17</c:v>
                </c:pt>
                <c:pt idx="13">
                  <c:v>17</c:v>
                </c:pt>
                <c:pt idx="14">
                  <c:v>18</c:v>
                </c:pt>
                <c:pt idx="15">
                  <c:v>8</c:v>
                </c:pt>
                <c:pt idx="16">
                  <c:v>12</c:v>
                </c:pt>
                <c:pt idx="17">
                  <c:v>11</c:v>
                </c:pt>
                <c:pt idx="18">
                  <c:v>17</c:v>
                </c:pt>
                <c:pt idx="19">
                  <c:v>19</c:v>
                </c:pt>
                <c:pt idx="20">
                  <c:v>20</c:v>
                </c:pt>
                <c:pt idx="21">
                  <c:v>24</c:v>
                </c:pt>
                <c:pt idx="22">
                  <c:v>8</c:v>
                </c:pt>
                <c:pt idx="23">
                  <c:v>16</c:v>
                </c:pt>
                <c:pt idx="24">
                  <c:v>18</c:v>
                </c:pt>
                <c:pt idx="25">
                  <c:v>16</c:v>
                </c:pt>
                <c:pt idx="26">
                  <c:v>12</c:v>
                </c:pt>
                <c:pt idx="27">
                  <c:v>16</c:v>
                </c:pt>
                <c:pt idx="28">
                  <c:v>7</c:v>
                </c:pt>
                <c:pt idx="29">
                  <c:v>9</c:v>
                </c:pt>
                <c:pt idx="30">
                  <c:v>18</c:v>
                </c:pt>
                <c:pt idx="31">
                  <c:v>18</c:v>
                </c:pt>
                <c:pt idx="32">
                  <c:v>22</c:v>
                </c:pt>
                <c:pt idx="33">
                  <c:v>18</c:v>
                </c:pt>
                <c:pt idx="34">
                  <c:v>16</c:v>
                </c:pt>
                <c:pt idx="35">
                  <c:v>12</c:v>
                </c:pt>
                <c:pt idx="36">
                  <c:v>8</c:v>
                </c:pt>
                <c:pt idx="37">
                  <c:v>23</c:v>
                </c:pt>
                <c:pt idx="38">
                  <c:v>18</c:v>
                </c:pt>
                <c:pt idx="39">
                  <c:v>23</c:v>
                </c:pt>
                <c:pt idx="40">
                  <c:v>12</c:v>
                </c:pt>
                <c:pt idx="41">
                  <c:v>29</c:v>
                </c:pt>
                <c:pt idx="42">
                  <c:v>9</c:v>
                </c:pt>
                <c:pt idx="43">
                  <c:v>17</c:v>
                </c:pt>
                <c:pt idx="44">
                  <c:v>5</c:v>
                </c:pt>
                <c:pt idx="45">
                  <c:v>11</c:v>
                </c:pt>
                <c:pt idx="46">
                  <c:v>18</c:v>
                </c:pt>
                <c:pt idx="47">
                  <c:v>21</c:v>
                </c:pt>
                <c:pt idx="48">
                  <c:v>21</c:v>
                </c:pt>
                <c:pt idx="49">
                  <c:v>22</c:v>
                </c:pt>
                <c:pt idx="50">
                  <c:v>6</c:v>
                </c:pt>
                <c:pt idx="51">
                  <c:v>7</c:v>
                </c:pt>
                <c:pt idx="52">
                  <c:v>18</c:v>
                </c:pt>
                <c:pt idx="53">
                  <c:v>20</c:v>
                </c:pt>
                <c:pt idx="54">
                  <c:v>18</c:v>
                </c:pt>
                <c:pt idx="55">
                  <c:v>42</c:v>
                </c:pt>
                <c:pt idx="56">
                  <c:v>44</c:v>
                </c:pt>
                <c:pt idx="57">
                  <c:v>7</c:v>
                </c:pt>
                <c:pt idx="58">
                  <c:v>21</c:v>
                </c:pt>
                <c:pt idx="59">
                  <c:v>14</c:v>
                </c:pt>
                <c:pt idx="60">
                  <c:v>19</c:v>
                </c:pt>
                <c:pt idx="61">
                  <c:v>22</c:v>
                </c:pt>
                <c:pt idx="62">
                  <c:v>39</c:v>
                </c:pt>
                <c:pt idx="63">
                  <c:v>7</c:v>
                </c:pt>
                <c:pt idx="64">
                  <c:v>25</c:v>
                </c:pt>
                <c:pt idx="65">
                  <c:v>22</c:v>
                </c:pt>
                <c:pt idx="66">
                  <c:v>21</c:v>
                </c:pt>
                <c:pt idx="67">
                  <c:v>16</c:v>
                </c:pt>
                <c:pt idx="68">
                  <c:v>23</c:v>
                </c:pt>
                <c:pt idx="69">
                  <c:v>19</c:v>
                </c:pt>
                <c:pt idx="70">
                  <c:v>13</c:v>
                </c:pt>
                <c:pt idx="71">
                  <c:v>4</c:v>
                </c:pt>
                <c:pt idx="72">
                  <c:v>16</c:v>
                </c:pt>
                <c:pt idx="73">
                  <c:v>17</c:v>
                </c:pt>
                <c:pt idx="74">
                  <c:v>20</c:v>
                </c:pt>
                <c:pt idx="75">
                  <c:v>19</c:v>
                </c:pt>
                <c:pt idx="76">
                  <c:v>19</c:v>
                </c:pt>
                <c:pt idx="77">
                  <c:v>21</c:v>
                </c:pt>
                <c:pt idx="78">
                  <c:v>13</c:v>
                </c:pt>
                <c:pt idx="79">
                  <c:v>12</c:v>
                </c:pt>
                <c:pt idx="80">
                  <c:v>12</c:v>
                </c:pt>
                <c:pt idx="81">
                  <c:v>20</c:v>
                </c:pt>
                <c:pt idx="82">
                  <c:v>21</c:v>
                </c:pt>
                <c:pt idx="83">
                  <c:v>22</c:v>
                </c:pt>
                <c:pt idx="84">
                  <c:v>25</c:v>
                </c:pt>
                <c:pt idx="85">
                  <c:v>22</c:v>
                </c:pt>
                <c:pt idx="86">
                  <c:v>7</c:v>
                </c:pt>
                <c:pt idx="87">
                  <c:v>16</c:v>
                </c:pt>
                <c:pt idx="88">
                  <c:v>8</c:v>
                </c:pt>
                <c:pt idx="89">
                  <c:v>5</c:v>
                </c:pt>
                <c:pt idx="90">
                  <c:v>8</c:v>
                </c:pt>
                <c:pt idx="91">
                  <c:v>4</c:v>
                </c:pt>
                <c:pt idx="92">
                  <c:v>6</c:v>
                </c:pt>
                <c:pt idx="93">
                  <c:v>8</c:v>
                </c:pt>
                <c:pt idx="94">
                  <c:v>6</c:v>
                </c:pt>
                <c:pt idx="95">
                  <c:v>5</c:v>
                </c:pt>
                <c:pt idx="96">
                  <c:v>4</c:v>
                </c:pt>
                <c:pt idx="97">
                  <c:v>5</c:v>
                </c:pt>
                <c:pt idx="98">
                  <c:v>6</c:v>
                </c:pt>
                <c:pt idx="99">
                  <c:v>6</c:v>
                </c:pt>
                <c:pt idx="100">
                  <c:v>3</c:v>
                </c:pt>
                <c:pt idx="101">
                  <c:v>4</c:v>
                </c:pt>
                <c:pt idx="102">
                  <c:v>5</c:v>
                </c:pt>
                <c:pt idx="103">
                  <c:v>4</c:v>
                </c:pt>
                <c:pt idx="104">
                  <c:v>5</c:v>
                </c:pt>
                <c:pt idx="105">
                  <c:v>21</c:v>
                </c:pt>
                <c:pt idx="106">
                  <c:v>2</c:v>
                </c:pt>
                <c:pt idx="107">
                  <c:v>3</c:v>
                </c:pt>
                <c:pt idx="108">
                  <c:v>3</c:v>
                </c:pt>
                <c:pt idx="109">
                  <c:v>3</c:v>
                </c:pt>
                <c:pt idx="110">
                  <c:v>3</c:v>
                </c:pt>
                <c:pt idx="111">
                  <c:v>3</c:v>
                </c:pt>
                <c:pt idx="11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BA8-4F2F-9755-6603432AB9B3}"/>
            </c:ext>
          </c:extLst>
        </c:ser>
        <c:ser>
          <c:idx val="1"/>
          <c:order val="1"/>
          <c:tx>
            <c:v>Interquartile Range</c:v>
          </c:tx>
          <c:spPr>
            <a:solidFill>
              <a:srgbClr val="D6DCE5">
                <a:alpha val="50196"/>
              </a:srgb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  <a:effectLst/>
          </c:spPr>
          <c:cat>
            <c:multiLvlStrRef>
              <c:f>Sheet2!$A$3:$C$116</c:f>
              <c:multiLvlStrCache>
                <c:ptCount val="113"/>
                <c:lvl>
                  <c:pt idx="0">
                    <c:v>1</c:v>
                  </c:pt>
                  <c:pt idx="7">
                    <c:v>8</c:v>
                  </c:pt>
                  <c:pt idx="14">
                    <c:v>15</c:v>
                  </c:pt>
                  <c:pt idx="21">
                    <c:v>22</c:v>
                  </c:pt>
                  <c:pt idx="28">
                    <c:v>29</c:v>
                  </c:pt>
                  <c:pt idx="35">
                    <c:v>6</c:v>
                  </c:pt>
                  <c:pt idx="42">
                    <c:v>13</c:v>
                  </c:pt>
                  <c:pt idx="49">
                    <c:v>20</c:v>
                  </c:pt>
                  <c:pt idx="56">
                    <c:v>27</c:v>
                  </c:pt>
                  <c:pt idx="63">
                    <c:v>3</c:v>
                  </c:pt>
                  <c:pt idx="70">
                    <c:v>10</c:v>
                  </c:pt>
                  <c:pt idx="77">
                    <c:v>17</c:v>
                  </c:pt>
                  <c:pt idx="84">
                    <c:v>24</c:v>
                  </c:pt>
                  <c:pt idx="91">
                    <c:v>31</c:v>
                  </c:pt>
                  <c:pt idx="98">
                    <c:v>7</c:v>
                  </c:pt>
                  <c:pt idx="105">
                    <c:v>14</c:v>
                  </c:pt>
                  <c:pt idx="112">
                    <c:v>21</c:v>
                  </c:pt>
                </c:lvl>
                <c:lvl>
                  <c:pt idx="0">
                    <c:v>Nov</c:v>
                  </c:pt>
                  <c:pt idx="30">
                    <c:v>Dec</c:v>
                  </c:pt>
                  <c:pt idx="61">
                    <c:v>Jan</c:v>
                  </c:pt>
                  <c:pt idx="92">
                    <c:v>Feb</c:v>
                  </c:pt>
                </c:lvl>
                <c:lvl>
                  <c:pt idx="0">
                    <c:v>2020</c:v>
                  </c:pt>
                  <c:pt idx="61">
                    <c:v>2021</c:v>
                  </c:pt>
                </c:lvl>
              </c:multiLvlStrCache>
            </c:multiLvlStrRef>
          </c:cat>
          <c:val>
            <c:numRef>
              <c:f>Sheet2!$G$3:$G$116</c:f>
              <c:numCache>
                <c:formatCode>General</c:formatCode>
                <c:ptCount val="114"/>
                <c:pt idx="0">
                  <c:v>29</c:v>
                </c:pt>
                <c:pt idx="1">
                  <c:v>49</c:v>
                </c:pt>
                <c:pt idx="2">
                  <c:v>23</c:v>
                </c:pt>
                <c:pt idx="3">
                  <c:v>31</c:v>
                </c:pt>
                <c:pt idx="4">
                  <c:v>29</c:v>
                </c:pt>
                <c:pt idx="5">
                  <c:v>27</c:v>
                </c:pt>
                <c:pt idx="6">
                  <c:v>28</c:v>
                </c:pt>
                <c:pt idx="7">
                  <c:v>26</c:v>
                </c:pt>
                <c:pt idx="8">
                  <c:v>29</c:v>
                </c:pt>
                <c:pt idx="9">
                  <c:v>22</c:v>
                </c:pt>
                <c:pt idx="10">
                  <c:v>29</c:v>
                </c:pt>
                <c:pt idx="11">
                  <c:v>29</c:v>
                </c:pt>
                <c:pt idx="12">
                  <c:v>29</c:v>
                </c:pt>
                <c:pt idx="13">
                  <c:v>26</c:v>
                </c:pt>
                <c:pt idx="14">
                  <c:v>28</c:v>
                </c:pt>
                <c:pt idx="15">
                  <c:v>25</c:v>
                </c:pt>
                <c:pt idx="16">
                  <c:v>23</c:v>
                </c:pt>
                <c:pt idx="17">
                  <c:v>24</c:v>
                </c:pt>
                <c:pt idx="18">
                  <c:v>24</c:v>
                </c:pt>
                <c:pt idx="19">
                  <c:v>29</c:v>
                </c:pt>
                <c:pt idx="20">
                  <c:v>46</c:v>
                </c:pt>
                <c:pt idx="21">
                  <c:v>47</c:v>
                </c:pt>
                <c:pt idx="22">
                  <c:v>42</c:v>
                </c:pt>
                <c:pt idx="23">
                  <c:v>25</c:v>
                </c:pt>
                <c:pt idx="24">
                  <c:v>32</c:v>
                </c:pt>
                <c:pt idx="25">
                  <c:v>25</c:v>
                </c:pt>
                <c:pt idx="26">
                  <c:v>28</c:v>
                </c:pt>
                <c:pt idx="27">
                  <c:v>26</c:v>
                </c:pt>
                <c:pt idx="28">
                  <c:v>25</c:v>
                </c:pt>
                <c:pt idx="29">
                  <c:v>22</c:v>
                </c:pt>
                <c:pt idx="30">
                  <c:v>23</c:v>
                </c:pt>
                <c:pt idx="31">
                  <c:v>25</c:v>
                </c:pt>
                <c:pt idx="32">
                  <c:v>41</c:v>
                </c:pt>
                <c:pt idx="33">
                  <c:v>26</c:v>
                </c:pt>
                <c:pt idx="34">
                  <c:v>23</c:v>
                </c:pt>
                <c:pt idx="35">
                  <c:v>26</c:v>
                </c:pt>
                <c:pt idx="36">
                  <c:v>46</c:v>
                </c:pt>
                <c:pt idx="37">
                  <c:v>26</c:v>
                </c:pt>
                <c:pt idx="38">
                  <c:v>26</c:v>
                </c:pt>
                <c:pt idx="39">
                  <c:v>30</c:v>
                </c:pt>
                <c:pt idx="40">
                  <c:v>26</c:v>
                </c:pt>
                <c:pt idx="41">
                  <c:v>32</c:v>
                </c:pt>
                <c:pt idx="42">
                  <c:v>48</c:v>
                </c:pt>
                <c:pt idx="43">
                  <c:v>63</c:v>
                </c:pt>
                <c:pt idx="44">
                  <c:v>27</c:v>
                </c:pt>
                <c:pt idx="45">
                  <c:v>26</c:v>
                </c:pt>
                <c:pt idx="46">
                  <c:v>30</c:v>
                </c:pt>
                <c:pt idx="47">
                  <c:v>28</c:v>
                </c:pt>
                <c:pt idx="48">
                  <c:v>42</c:v>
                </c:pt>
                <c:pt idx="49">
                  <c:v>41</c:v>
                </c:pt>
                <c:pt idx="50">
                  <c:v>29</c:v>
                </c:pt>
                <c:pt idx="51">
                  <c:v>25</c:v>
                </c:pt>
                <c:pt idx="52">
                  <c:v>28</c:v>
                </c:pt>
                <c:pt idx="53">
                  <c:v>24</c:v>
                </c:pt>
                <c:pt idx="54">
                  <c:v>34</c:v>
                </c:pt>
                <c:pt idx="55">
                  <c:v>49</c:v>
                </c:pt>
                <c:pt idx="56">
                  <c:v>56</c:v>
                </c:pt>
                <c:pt idx="57">
                  <c:v>28</c:v>
                </c:pt>
                <c:pt idx="58">
                  <c:v>32</c:v>
                </c:pt>
                <c:pt idx="59">
                  <c:v>24</c:v>
                </c:pt>
                <c:pt idx="60">
                  <c:v>25</c:v>
                </c:pt>
                <c:pt idx="61">
                  <c:v>34</c:v>
                </c:pt>
                <c:pt idx="62">
                  <c:v>49</c:v>
                </c:pt>
                <c:pt idx="63">
                  <c:v>68</c:v>
                </c:pt>
                <c:pt idx="64">
                  <c:v>49</c:v>
                </c:pt>
                <c:pt idx="65">
                  <c:v>69</c:v>
                </c:pt>
                <c:pt idx="66">
                  <c:v>57</c:v>
                </c:pt>
                <c:pt idx="67">
                  <c:v>27</c:v>
                </c:pt>
                <c:pt idx="68">
                  <c:v>65</c:v>
                </c:pt>
                <c:pt idx="69">
                  <c:v>34</c:v>
                </c:pt>
                <c:pt idx="70">
                  <c:v>96</c:v>
                </c:pt>
                <c:pt idx="71">
                  <c:v>76</c:v>
                </c:pt>
                <c:pt idx="72">
                  <c:v>27</c:v>
                </c:pt>
                <c:pt idx="73">
                  <c:v>30</c:v>
                </c:pt>
                <c:pt idx="74">
                  <c:v>35</c:v>
                </c:pt>
                <c:pt idx="75">
                  <c:v>37</c:v>
                </c:pt>
                <c:pt idx="76">
                  <c:v>35</c:v>
                </c:pt>
                <c:pt idx="77">
                  <c:v>38</c:v>
                </c:pt>
                <c:pt idx="78">
                  <c:v>22</c:v>
                </c:pt>
                <c:pt idx="79">
                  <c:v>21</c:v>
                </c:pt>
                <c:pt idx="80">
                  <c:v>25</c:v>
                </c:pt>
                <c:pt idx="81">
                  <c:v>27</c:v>
                </c:pt>
                <c:pt idx="82">
                  <c:v>33</c:v>
                </c:pt>
                <c:pt idx="83">
                  <c:v>26</c:v>
                </c:pt>
                <c:pt idx="84">
                  <c:v>37</c:v>
                </c:pt>
                <c:pt idx="85">
                  <c:v>34</c:v>
                </c:pt>
                <c:pt idx="86">
                  <c:v>26</c:v>
                </c:pt>
                <c:pt idx="87">
                  <c:v>32</c:v>
                </c:pt>
                <c:pt idx="88">
                  <c:v>26</c:v>
                </c:pt>
                <c:pt idx="89">
                  <c:v>21</c:v>
                </c:pt>
                <c:pt idx="90">
                  <c:v>21</c:v>
                </c:pt>
                <c:pt idx="91">
                  <c:v>21</c:v>
                </c:pt>
                <c:pt idx="92">
                  <c:v>17</c:v>
                </c:pt>
                <c:pt idx="93">
                  <c:v>17</c:v>
                </c:pt>
                <c:pt idx="94">
                  <c:v>11</c:v>
                </c:pt>
                <c:pt idx="95">
                  <c:v>8</c:v>
                </c:pt>
                <c:pt idx="96">
                  <c:v>15</c:v>
                </c:pt>
                <c:pt idx="97">
                  <c:v>8</c:v>
                </c:pt>
                <c:pt idx="98">
                  <c:v>8</c:v>
                </c:pt>
                <c:pt idx="99">
                  <c:v>8</c:v>
                </c:pt>
                <c:pt idx="100">
                  <c:v>8</c:v>
                </c:pt>
                <c:pt idx="101">
                  <c:v>7</c:v>
                </c:pt>
                <c:pt idx="102">
                  <c:v>8</c:v>
                </c:pt>
                <c:pt idx="103">
                  <c:v>14</c:v>
                </c:pt>
                <c:pt idx="104">
                  <c:v>15</c:v>
                </c:pt>
                <c:pt idx="105">
                  <c:v>25</c:v>
                </c:pt>
                <c:pt idx="106">
                  <c:v>6</c:v>
                </c:pt>
                <c:pt idx="107">
                  <c:v>4</c:v>
                </c:pt>
                <c:pt idx="108">
                  <c:v>5</c:v>
                </c:pt>
                <c:pt idx="109">
                  <c:v>4</c:v>
                </c:pt>
                <c:pt idx="110">
                  <c:v>4</c:v>
                </c:pt>
                <c:pt idx="111">
                  <c:v>11</c:v>
                </c:pt>
                <c:pt idx="112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BA8-4F2F-9755-6603432AB9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30650136"/>
        <c:axId val="530655384"/>
      </c:areaChart>
      <c:lineChart>
        <c:grouping val="standard"/>
        <c:varyColors val="0"/>
        <c:ser>
          <c:idx val="2"/>
          <c:order val="2"/>
          <c:tx>
            <c:v>Median</c:v>
          </c:tx>
          <c:spPr>
            <a:ln w="28575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val>
            <c:numRef>
              <c:f>Sheet2!$H$3:$H$116</c:f>
              <c:numCache>
                <c:formatCode>General</c:formatCode>
                <c:ptCount val="114"/>
                <c:pt idx="0">
                  <c:v>26</c:v>
                </c:pt>
                <c:pt idx="1">
                  <c:v>47</c:v>
                </c:pt>
                <c:pt idx="2">
                  <c:v>21</c:v>
                </c:pt>
                <c:pt idx="3">
                  <c:v>26</c:v>
                </c:pt>
                <c:pt idx="4">
                  <c:v>25</c:v>
                </c:pt>
                <c:pt idx="5">
                  <c:v>23</c:v>
                </c:pt>
                <c:pt idx="6">
                  <c:v>23</c:v>
                </c:pt>
                <c:pt idx="7">
                  <c:v>23</c:v>
                </c:pt>
                <c:pt idx="8">
                  <c:v>27</c:v>
                </c:pt>
                <c:pt idx="9">
                  <c:v>21</c:v>
                </c:pt>
                <c:pt idx="10">
                  <c:v>25</c:v>
                </c:pt>
                <c:pt idx="11">
                  <c:v>24</c:v>
                </c:pt>
                <c:pt idx="12">
                  <c:v>23</c:v>
                </c:pt>
                <c:pt idx="13">
                  <c:v>23</c:v>
                </c:pt>
                <c:pt idx="14">
                  <c:v>25</c:v>
                </c:pt>
                <c:pt idx="15">
                  <c:v>23</c:v>
                </c:pt>
                <c:pt idx="16">
                  <c:v>17</c:v>
                </c:pt>
                <c:pt idx="17">
                  <c:v>21</c:v>
                </c:pt>
                <c:pt idx="18">
                  <c:v>22</c:v>
                </c:pt>
                <c:pt idx="19">
                  <c:v>23</c:v>
                </c:pt>
                <c:pt idx="20">
                  <c:v>25</c:v>
                </c:pt>
                <c:pt idx="21">
                  <c:v>40</c:v>
                </c:pt>
                <c:pt idx="22">
                  <c:v>27</c:v>
                </c:pt>
                <c:pt idx="23">
                  <c:v>23</c:v>
                </c:pt>
                <c:pt idx="24">
                  <c:v>24</c:v>
                </c:pt>
                <c:pt idx="25">
                  <c:v>23</c:v>
                </c:pt>
                <c:pt idx="26">
                  <c:v>24</c:v>
                </c:pt>
                <c:pt idx="27">
                  <c:v>24</c:v>
                </c:pt>
                <c:pt idx="28">
                  <c:v>25</c:v>
                </c:pt>
                <c:pt idx="29">
                  <c:v>9</c:v>
                </c:pt>
                <c:pt idx="30">
                  <c:v>22</c:v>
                </c:pt>
                <c:pt idx="31">
                  <c:v>21</c:v>
                </c:pt>
                <c:pt idx="32">
                  <c:v>27</c:v>
                </c:pt>
                <c:pt idx="33">
                  <c:v>24</c:v>
                </c:pt>
                <c:pt idx="34">
                  <c:v>22</c:v>
                </c:pt>
                <c:pt idx="35">
                  <c:v>24</c:v>
                </c:pt>
                <c:pt idx="36">
                  <c:v>26</c:v>
                </c:pt>
                <c:pt idx="37">
                  <c:v>24</c:v>
                </c:pt>
                <c:pt idx="38">
                  <c:v>23</c:v>
                </c:pt>
                <c:pt idx="39">
                  <c:v>27</c:v>
                </c:pt>
                <c:pt idx="40">
                  <c:v>19</c:v>
                </c:pt>
                <c:pt idx="41">
                  <c:v>31</c:v>
                </c:pt>
                <c:pt idx="42">
                  <c:v>25</c:v>
                </c:pt>
                <c:pt idx="43">
                  <c:v>37</c:v>
                </c:pt>
                <c:pt idx="44">
                  <c:v>15</c:v>
                </c:pt>
                <c:pt idx="45">
                  <c:v>22</c:v>
                </c:pt>
                <c:pt idx="46">
                  <c:v>21</c:v>
                </c:pt>
                <c:pt idx="47">
                  <c:v>23</c:v>
                </c:pt>
                <c:pt idx="48">
                  <c:v>26</c:v>
                </c:pt>
                <c:pt idx="49">
                  <c:v>24</c:v>
                </c:pt>
                <c:pt idx="50">
                  <c:v>24</c:v>
                </c:pt>
                <c:pt idx="51">
                  <c:v>19</c:v>
                </c:pt>
                <c:pt idx="52">
                  <c:v>22</c:v>
                </c:pt>
                <c:pt idx="53">
                  <c:v>21</c:v>
                </c:pt>
                <c:pt idx="54">
                  <c:v>29</c:v>
                </c:pt>
                <c:pt idx="55">
                  <c:v>46</c:v>
                </c:pt>
                <c:pt idx="56">
                  <c:v>49</c:v>
                </c:pt>
                <c:pt idx="57">
                  <c:v>7</c:v>
                </c:pt>
                <c:pt idx="58">
                  <c:v>23</c:v>
                </c:pt>
                <c:pt idx="59">
                  <c:v>18</c:v>
                </c:pt>
                <c:pt idx="60">
                  <c:v>22</c:v>
                </c:pt>
                <c:pt idx="61">
                  <c:v>28</c:v>
                </c:pt>
                <c:pt idx="62">
                  <c:v>46</c:v>
                </c:pt>
                <c:pt idx="63">
                  <c:v>61</c:v>
                </c:pt>
                <c:pt idx="64">
                  <c:v>26</c:v>
                </c:pt>
                <c:pt idx="65">
                  <c:v>34</c:v>
                </c:pt>
                <c:pt idx="66">
                  <c:v>23</c:v>
                </c:pt>
                <c:pt idx="67">
                  <c:v>23</c:v>
                </c:pt>
                <c:pt idx="68">
                  <c:v>27</c:v>
                </c:pt>
                <c:pt idx="69">
                  <c:v>22</c:v>
                </c:pt>
                <c:pt idx="70">
                  <c:v>41</c:v>
                </c:pt>
                <c:pt idx="71">
                  <c:v>6</c:v>
                </c:pt>
                <c:pt idx="72">
                  <c:v>19</c:v>
                </c:pt>
                <c:pt idx="73">
                  <c:v>22</c:v>
                </c:pt>
                <c:pt idx="74">
                  <c:v>23</c:v>
                </c:pt>
                <c:pt idx="75">
                  <c:v>22</c:v>
                </c:pt>
                <c:pt idx="76">
                  <c:v>22</c:v>
                </c:pt>
                <c:pt idx="77">
                  <c:v>27</c:v>
                </c:pt>
                <c:pt idx="78">
                  <c:v>17</c:v>
                </c:pt>
                <c:pt idx="79">
                  <c:v>19</c:v>
                </c:pt>
                <c:pt idx="80">
                  <c:v>20</c:v>
                </c:pt>
                <c:pt idx="81">
                  <c:v>24</c:v>
                </c:pt>
                <c:pt idx="82">
                  <c:v>28</c:v>
                </c:pt>
                <c:pt idx="83">
                  <c:v>24</c:v>
                </c:pt>
                <c:pt idx="84">
                  <c:v>28</c:v>
                </c:pt>
                <c:pt idx="85">
                  <c:v>31</c:v>
                </c:pt>
                <c:pt idx="86">
                  <c:v>19</c:v>
                </c:pt>
                <c:pt idx="87">
                  <c:v>23</c:v>
                </c:pt>
                <c:pt idx="88">
                  <c:v>19</c:v>
                </c:pt>
                <c:pt idx="89">
                  <c:v>11</c:v>
                </c:pt>
                <c:pt idx="90">
                  <c:v>16</c:v>
                </c:pt>
                <c:pt idx="91">
                  <c:v>6</c:v>
                </c:pt>
                <c:pt idx="92">
                  <c:v>7</c:v>
                </c:pt>
                <c:pt idx="93">
                  <c:v>13</c:v>
                </c:pt>
                <c:pt idx="94">
                  <c:v>8</c:v>
                </c:pt>
                <c:pt idx="95">
                  <c:v>7</c:v>
                </c:pt>
                <c:pt idx="96">
                  <c:v>7</c:v>
                </c:pt>
                <c:pt idx="97">
                  <c:v>7</c:v>
                </c:pt>
                <c:pt idx="98">
                  <c:v>7</c:v>
                </c:pt>
                <c:pt idx="99">
                  <c:v>7</c:v>
                </c:pt>
                <c:pt idx="100">
                  <c:v>5</c:v>
                </c:pt>
                <c:pt idx="101">
                  <c:v>5</c:v>
                </c:pt>
                <c:pt idx="102">
                  <c:v>6</c:v>
                </c:pt>
                <c:pt idx="103">
                  <c:v>7</c:v>
                </c:pt>
                <c:pt idx="104">
                  <c:v>7</c:v>
                </c:pt>
                <c:pt idx="105">
                  <c:v>23</c:v>
                </c:pt>
                <c:pt idx="106">
                  <c:v>3</c:v>
                </c:pt>
                <c:pt idx="107">
                  <c:v>4</c:v>
                </c:pt>
                <c:pt idx="108">
                  <c:v>4</c:v>
                </c:pt>
                <c:pt idx="109">
                  <c:v>3</c:v>
                </c:pt>
                <c:pt idx="110">
                  <c:v>3</c:v>
                </c:pt>
                <c:pt idx="111">
                  <c:v>5</c:v>
                </c:pt>
                <c:pt idx="112">
                  <c:v>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BA8-4F2F-9755-6603432AB9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30650136"/>
        <c:axId val="530655384"/>
      </c:lineChart>
      <c:catAx>
        <c:axId val="530650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0655384"/>
        <c:crosses val="autoZero"/>
        <c:auto val="1"/>
        <c:lblAlgn val="ctr"/>
        <c:lblOffset val="100"/>
        <c:noMultiLvlLbl val="0"/>
      </c:catAx>
      <c:valAx>
        <c:axId val="530655384"/>
        <c:scaling>
          <c:orientation val="minMax"/>
        </c:scaling>
        <c:delete val="0"/>
        <c:axPos val="l"/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Hours</a:t>
                </a:r>
              </a:p>
            </c:rich>
          </c:tx>
          <c:layout>
            <c:manualLayout>
              <c:xMode val="edge"/>
              <c:yMode val="edge"/>
              <c:x val="2.5102584577920795E-2"/>
              <c:y val="3.5225633027755589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06501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egendEntry>
        <c:idx val="0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3841F-BFA5-E84D-9FBF-C2EF90B9D7E0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0E142-3AF0-A947-ABB3-AF8FB94735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430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4033A-9BE4-C148-A588-EF9D888CAC46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21FB3-2FB1-D246-9430-EC4C2EC16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266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599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18457"/>
            <a:ext cx="10492882" cy="830997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2805101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28th July 2017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2253927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Presented By: Insert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730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33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3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3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440128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3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45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805562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6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7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228606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9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50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51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7017084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52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4 Column Text &amp; Icon Slide Heading</a:t>
            </a:r>
            <a:endParaRPr lang="en-US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39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1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7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340729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706163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9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129207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50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6917685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4 Column Text &amp; Icon Slide Heading</a:t>
            </a:r>
            <a:endParaRPr lang="en-US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22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</p:spTree>
    <p:extLst/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8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9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56633" y="1432038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 Column Comparison Slide Heading</a:t>
            </a:r>
            <a:endParaRPr lang="en-US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554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4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25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6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27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2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22808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9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 Column Comparison Slide Heading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c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5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17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19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0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21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23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24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26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27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29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3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6 Icons &amp; Text Slide Heading</a:t>
            </a:r>
            <a:endParaRPr lang="en-US" dirty="0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0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4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6 Icons &amp; Text Slide Heading</a:t>
            </a:r>
            <a:endParaRPr lang="en-US" dirty="0"/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sp>
        <p:nvSpPr>
          <p:cNvPr id="27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2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6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47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8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49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50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51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2" y="4560199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715962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2" y="4224117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33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4440173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4440173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36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8164384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38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8164384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4440173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168689" y="2003311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3 Column Text &amp; Image Slide Heading</a:t>
            </a:r>
            <a:endParaRPr lang="en-US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2192000" cy="597485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6089373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715618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2" name="Rectangle 21"/>
          <p:cNvSpPr/>
          <p:nvPr userDrawn="1"/>
        </p:nvSpPr>
        <p:spPr>
          <a:xfrm>
            <a:off x="6089373" y="5814391"/>
            <a:ext cx="6102626" cy="1043609"/>
          </a:xfrm>
          <a:prstGeom prst="rect">
            <a:avLst/>
          </a:prstGeom>
          <a:gradFill>
            <a:gsLst>
              <a:gs pos="100000">
                <a:srgbClr val="324F82">
                  <a:alpha val="50000"/>
                </a:srgbClr>
              </a:gs>
              <a:gs pos="0">
                <a:srgbClr val="324F82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0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715964" y="216673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Split Image Slide Heading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715963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6102626" y="1"/>
            <a:ext cx="6089374" cy="6858000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6818244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 userDrawn="1"/>
        </p:nvSpPr>
        <p:spPr>
          <a:xfrm>
            <a:off x="0" y="5814391"/>
            <a:ext cx="6102626" cy="1043609"/>
          </a:xfrm>
          <a:prstGeom prst="rect">
            <a:avLst/>
          </a:prstGeom>
          <a:gradFill>
            <a:gsLst>
              <a:gs pos="100000">
                <a:schemeClr val="bg1">
                  <a:alpha val="49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5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6818589" y="216265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818244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Split Image Slide Heading</a:t>
            </a:r>
            <a:endParaRPr lang="en-US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818244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2703444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3639988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28th July 2017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3088814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Presented By: Insert Name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21772"/>
            <a:ext cx="10492882" cy="166199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 smtClean="0"/>
              <a:t>Presentation Title </a:t>
            </a:r>
            <a:br>
              <a:rPr lang="en-US" dirty="0" smtClean="0"/>
            </a:br>
            <a:r>
              <a:rPr lang="en-US" dirty="0" smtClean="0"/>
              <a:t>Two Lines Template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715617"/>
            <a:ext cx="10760766" cy="5401276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 smtClean="0"/>
              <a:t>Chapter/Slide Title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2057401"/>
            <a:ext cx="10760766" cy="4059492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 smtClean="0"/>
              <a:t>Icon Chapter Slide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4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430079" y="2057400"/>
            <a:ext cx="1331842" cy="1331842"/>
          </a:xfrm>
          <a:prstGeom prst="rect">
            <a:avLst/>
          </a:prstGeom>
          <a:noFill/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y questions?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715617" y="3315615"/>
            <a:ext cx="107640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i="0" dirty="0" smtClean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Thank</a:t>
            </a:r>
            <a:r>
              <a:rPr lang="en-US" sz="4400" b="1" i="0" baseline="0" dirty="0" smtClean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you for listening.</a:t>
            </a:r>
          </a:p>
          <a:p>
            <a:pPr algn="ctr"/>
            <a:r>
              <a:rPr lang="en-US" sz="4400" b="1" i="0" baseline="0" dirty="0" smtClean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Any questions?</a:t>
            </a:r>
            <a:endParaRPr lang="en-US" sz="4400" b="1" i="0" dirty="0">
              <a:solidFill>
                <a:schemeClr val="bg1"/>
              </a:solidFill>
              <a:latin typeface="Ubuntu" charset="0"/>
              <a:ea typeface="Ubuntu" charset="0"/>
              <a:cs typeface="Ubuntu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389" y="1769165"/>
            <a:ext cx="1717886" cy="1409284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hart Placeholder 7"/>
          <p:cNvSpPr>
            <a:spLocks noGrp="1"/>
          </p:cNvSpPr>
          <p:nvPr>
            <p:ph type="chart" sz="quarter" idx="14" hasCustomPrompt="1"/>
          </p:nvPr>
        </p:nvSpPr>
        <p:spPr>
          <a:xfrm>
            <a:off x="715963" y="1838325"/>
            <a:ext cx="10760075" cy="3736975"/>
          </a:xfrm>
          <a:prstGeom prst="rect">
            <a:avLst/>
          </a:prstGeom>
        </p:spPr>
        <p:txBody>
          <a:bodyPr anchor="b" anchorCtr="1"/>
          <a:lstStyle>
            <a:lvl1pPr marL="0" indent="0">
              <a:buNone/>
              <a:defRPr sz="1400" b="0" i="0" baseline="0">
                <a:solidFill>
                  <a:srgbClr val="324F82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en-US" dirty="0" smtClean="0"/>
              <a:t>Click the icon to start building your chart</a:t>
            </a:r>
            <a:endParaRPr lang="en-US" dirty="0"/>
          </a:p>
        </p:txBody>
      </p:sp>
      <p:sp>
        <p:nvSpPr>
          <p:cNvPr id="1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Chart Slide Heading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-1123122" y="-18387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1 Column Text Slide Heading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299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1 Column Text Slide Heading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 Column Text Slide Heading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 Column Text Slide Heading</a:t>
            </a:r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2230641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3 Column Text Slide Heading</a:t>
            </a:r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 Pu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1868557"/>
            <a:ext cx="3229803" cy="3641970"/>
          </a:xfrm>
          <a:prstGeom prst="rect">
            <a:avLst/>
          </a:prstGeom>
          <a:solidFill>
            <a:srgbClr val="324F82"/>
          </a:solidFill>
        </p:spPr>
        <p:txBody>
          <a:bodyPr wrap="square" lIns="360000" tIns="360000" rIns="360000" bIns="360000">
            <a:no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3 Column Pull Out Slide Heading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453807" y="2230643"/>
            <a:ext cx="5022576" cy="292900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2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715963" y="2230644"/>
            <a:ext cx="5022227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Text &amp; Image Slide Heading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235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4" r:id="rId2"/>
    <p:sldLayoutId id="2147483650" r:id="rId3"/>
    <p:sldLayoutId id="2147483666" r:id="rId4"/>
    <p:sldLayoutId id="2147483651" r:id="rId5"/>
    <p:sldLayoutId id="2147483667" r:id="rId6"/>
    <p:sldLayoutId id="2147483652" r:id="rId7"/>
    <p:sldLayoutId id="2147483665" r:id="rId8"/>
    <p:sldLayoutId id="2147483654" r:id="rId9"/>
    <p:sldLayoutId id="2147483656" r:id="rId10"/>
    <p:sldLayoutId id="2147483663" r:id="rId11"/>
    <p:sldLayoutId id="2147483660" r:id="rId12"/>
    <p:sldLayoutId id="2147483664" r:id="rId13"/>
    <p:sldLayoutId id="2147483670" r:id="rId14"/>
    <p:sldLayoutId id="2147483671" r:id="rId15"/>
    <p:sldLayoutId id="2147483657" r:id="rId16"/>
    <p:sldLayoutId id="2147483653" r:id="rId17"/>
    <p:sldLayoutId id="2147483668" r:id="rId18"/>
    <p:sldLayoutId id="2147483669" r:id="rId19"/>
    <p:sldLayoutId id="2147483658" r:id="rId20"/>
    <p:sldLayoutId id="2147483655" r:id="rId21"/>
    <p:sldLayoutId id="2147483662" r:id="rId22"/>
    <p:sldLayoutId id="2147483673" r:id="rId23"/>
    <p:sldLayoutId id="2147483659" r:id="rId2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8043" y="617908"/>
            <a:ext cx="10492882" cy="8309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Laboratory Improvement Programme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25th </a:t>
            </a:r>
            <a:r>
              <a:rPr lang="en-US" dirty="0" smtClean="0"/>
              <a:t>February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5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3343910" y="1594167"/>
            <a:ext cx="5504180" cy="3669665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444521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418" y="198439"/>
            <a:ext cx="9806152" cy="6417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67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1991314"/>
          </a:xfrm>
        </p:spPr>
        <p:txBody>
          <a:bodyPr/>
          <a:lstStyle/>
          <a:p>
            <a:r>
              <a:rPr lang="en-GB" dirty="0" smtClean="0"/>
              <a:t>Significant evidence of improvement across the laboratory system</a:t>
            </a:r>
          </a:p>
          <a:p>
            <a:r>
              <a:rPr lang="en-GB" dirty="0" smtClean="0"/>
              <a:t>On-going work to further improve in-lab process</a:t>
            </a:r>
          </a:p>
          <a:p>
            <a:r>
              <a:rPr lang="en-GB" dirty="0" smtClean="0"/>
              <a:t>Significant need for focus on pre-lab process</a:t>
            </a:r>
          </a:p>
          <a:p>
            <a:pPr lvl="1"/>
            <a:r>
              <a:rPr lang="en-GB" dirty="0" smtClean="0"/>
              <a:t>Working with Health Boards</a:t>
            </a:r>
          </a:p>
          <a:p>
            <a:pPr lvl="1"/>
            <a:r>
              <a:rPr lang="en-GB" dirty="0" smtClean="0"/>
              <a:t>Working with TTP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3606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3172663"/>
          </a:xfrm>
        </p:spPr>
        <p:txBody>
          <a:bodyPr/>
          <a:lstStyle/>
          <a:p>
            <a:r>
              <a:rPr lang="en-GB" dirty="0" smtClean="0"/>
              <a:t>Significant investment in NHS Wales laboratories since start of the pandemic:</a:t>
            </a:r>
          </a:p>
          <a:p>
            <a:pPr lvl="1"/>
            <a:r>
              <a:rPr lang="en-GB" dirty="0" smtClean="0"/>
              <a:t>Establishment of 24/7 working at 3 regional laboratories</a:t>
            </a:r>
          </a:p>
          <a:p>
            <a:pPr lvl="1"/>
            <a:r>
              <a:rPr lang="en-GB" dirty="0" smtClean="0"/>
              <a:t>Creation of 6 ‘hot’ labs to support rapid testing within secondary care</a:t>
            </a:r>
          </a:p>
          <a:p>
            <a:pPr lvl="1"/>
            <a:r>
              <a:rPr lang="en-GB" dirty="0" smtClean="0"/>
              <a:t>The establishment of a high volume COVID-19 testing laboratory </a:t>
            </a:r>
          </a:p>
          <a:p>
            <a:r>
              <a:rPr lang="en-GB" dirty="0" smtClean="0"/>
              <a:t>Additionally a commitment to significantly improve turnaround times</a:t>
            </a:r>
          </a:p>
          <a:p>
            <a:pPr lvl="1"/>
            <a:r>
              <a:rPr lang="en-GB" dirty="0" smtClean="0"/>
              <a:t>&lt;4 hours for rapid testing in hospital</a:t>
            </a:r>
          </a:p>
          <a:p>
            <a:pPr lvl="1"/>
            <a:r>
              <a:rPr lang="en-GB" dirty="0" smtClean="0"/>
              <a:t>&lt;12 hours for all other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70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3485057"/>
          </a:xfrm>
        </p:spPr>
        <p:txBody>
          <a:bodyPr/>
          <a:lstStyle/>
          <a:p>
            <a:r>
              <a:rPr lang="en-GB" dirty="0" smtClean="0"/>
              <a:t>Hot labs – End of November</a:t>
            </a:r>
          </a:p>
          <a:p>
            <a:r>
              <a:rPr lang="en-GB" dirty="0" smtClean="0"/>
              <a:t>IP-5 lab 2 – 7</a:t>
            </a:r>
            <a:r>
              <a:rPr lang="en-GB" baseline="30000" dirty="0" smtClean="0"/>
              <a:t>th</a:t>
            </a:r>
            <a:r>
              <a:rPr lang="en-GB" dirty="0" smtClean="0"/>
              <a:t> December</a:t>
            </a:r>
          </a:p>
          <a:p>
            <a:pPr lvl="1"/>
            <a:r>
              <a:rPr lang="en-GB" dirty="0" smtClean="0"/>
              <a:t>Train </a:t>
            </a:r>
            <a:r>
              <a:rPr lang="en-GB" dirty="0"/>
              <a:t>and supervise new </a:t>
            </a:r>
            <a:r>
              <a:rPr lang="en-GB" dirty="0" smtClean="0"/>
              <a:t>staff </a:t>
            </a:r>
          </a:p>
          <a:p>
            <a:pPr lvl="1"/>
            <a:r>
              <a:rPr lang="en-GB" dirty="0" smtClean="0"/>
              <a:t>Validate </a:t>
            </a:r>
            <a:r>
              <a:rPr lang="en-GB" dirty="0"/>
              <a:t>new laboratory processes including the validation of </a:t>
            </a:r>
            <a:r>
              <a:rPr lang="en-GB" dirty="0" smtClean="0"/>
              <a:t>IP5 </a:t>
            </a:r>
          </a:p>
          <a:p>
            <a:r>
              <a:rPr lang="en-GB" dirty="0" smtClean="0"/>
              <a:t>Extensive </a:t>
            </a:r>
            <a:r>
              <a:rPr lang="en-GB" dirty="0"/>
              <a:t>improvement programme to improve laboratory </a:t>
            </a:r>
            <a:r>
              <a:rPr lang="en-GB" dirty="0" smtClean="0"/>
              <a:t>performance, recognition of the </a:t>
            </a:r>
            <a:r>
              <a:rPr lang="en-GB" dirty="0"/>
              <a:t>need to improve:</a:t>
            </a:r>
          </a:p>
          <a:p>
            <a:pPr lvl="1"/>
            <a:r>
              <a:rPr lang="en-GB" dirty="0"/>
              <a:t>In-laboratory performance</a:t>
            </a:r>
          </a:p>
          <a:p>
            <a:pPr lvl="1"/>
            <a:r>
              <a:rPr lang="en-GB" dirty="0"/>
              <a:t>Pre-laboratory performance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5624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3494290"/>
          </a:xfrm>
        </p:spPr>
        <p:txBody>
          <a:bodyPr/>
          <a:lstStyle/>
          <a:p>
            <a:r>
              <a:rPr lang="en-GB" b="1" dirty="0"/>
              <a:t>Achieving &lt;12hr in-Lab turnaround time </a:t>
            </a:r>
            <a:endParaRPr lang="en-GB" dirty="0"/>
          </a:p>
          <a:p>
            <a:pPr lvl="1"/>
            <a:r>
              <a:rPr lang="en-GB" dirty="0" smtClean="0"/>
              <a:t>Application of Lean methodologies to identify bottlenecks and redesign</a:t>
            </a:r>
          </a:p>
          <a:p>
            <a:pPr lvl="1"/>
            <a:r>
              <a:rPr lang="en-GB" dirty="0" smtClean="0"/>
              <a:t>Visual management</a:t>
            </a:r>
            <a:endParaRPr lang="en-GB" dirty="0"/>
          </a:p>
          <a:p>
            <a:r>
              <a:rPr lang="en-GB" b="1" dirty="0"/>
              <a:t>Smoothing the flow of samples to PHW </a:t>
            </a:r>
            <a:r>
              <a:rPr lang="en-GB" b="1" dirty="0" smtClean="0"/>
              <a:t>laboratories</a:t>
            </a:r>
          </a:p>
          <a:p>
            <a:pPr lvl="1" fontAlgn="base"/>
            <a:r>
              <a:rPr lang="en-GB" dirty="0"/>
              <a:t>Working with health boards to model Coronavirus Testing Units’ (CTU) capacity and predicted demand throughout the day. </a:t>
            </a:r>
          </a:p>
          <a:p>
            <a:pPr lvl="1" fontAlgn="base"/>
            <a:r>
              <a:rPr lang="en-GB" dirty="0"/>
              <a:t>Modelling regional and IP5 laboratory capacity based on machine run time capabilities. </a:t>
            </a:r>
          </a:p>
          <a:p>
            <a:pPr lvl="1"/>
            <a:r>
              <a:rPr lang="en-GB" dirty="0"/>
              <a:t>Planning logistical transport routes to regulate demand into laboratories</a:t>
            </a:r>
            <a:endParaRPr lang="en-GB" dirty="0" smtClean="0"/>
          </a:p>
          <a:p>
            <a:r>
              <a:rPr lang="en-GB" b="1" dirty="0"/>
              <a:t>Real-time coordination of sample flow to laboratories 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Improvement programme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273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3134191"/>
          </a:xfrm>
        </p:spPr>
        <p:txBody>
          <a:bodyPr/>
          <a:lstStyle/>
          <a:p>
            <a:pPr lvl="0" fontAlgn="base"/>
            <a:r>
              <a:rPr lang="en-GB" sz="1800" dirty="0"/>
              <a:t>Comprehensive review of in-lab processes for high-volume platforms in all three regional laboratories and IP-5 Lab </a:t>
            </a:r>
            <a:r>
              <a:rPr lang="en-GB" sz="1800" dirty="0" smtClean="0"/>
              <a:t>2</a:t>
            </a:r>
          </a:p>
          <a:p>
            <a:pPr lvl="0" fontAlgn="base"/>
            <a:r>
              <a:rPr lang="en-GB" sz="1800" dirty="0" smtClean="0"/>
              <a:t>Creation </a:t>
            </a:r>
            <a:r>
              <a:rPr lang="en-GB" sz="1800" dirty="0"/>
              <a:t>of regional laboratory improvement groups to review reports, and drive local improvements to in-lab turnaround times. </a:t>
            </a:r>
          </a:p>
          <a:p>
            <a:pPr lvl="0" fontAlgn="base"/>
            <a:r>
              <a:rPr lang="en-GB" sz="1800" dirty="0"/>
              <a:t>Implementation of a new approach to sampling demand and laboratory capacity planning. </a:t>
            </a:r>
          </a:p>
          <a:p>
            <a:pPr lvl="0" fontAlgn="base"/>
            <a:r>
              <a:rPr lang="en-GB" sz="1800" dirty="0"/>
              <a:t>Adjustment in courier transport times/routes. </a:t>
            </a:r>
          </a:p>
          <a:p>
            <a:pPr lvl="0" fontAlgn="base"/>
            <a:r>
              <a:rPr lang="en-GB" sz="1800" dirty="0"/>
              <a:t>Adjustment in data analytics information monitoring and display. </a:t>
            </a:r>
          </a:p>
          <a:p>
            <a:r>
              <a:rPr lang="en-GB" sz="1800" dirty="0"/>
              <a:t>Adjustment in partnership working with Welsh Health Courier Services, CTUs and the NHPRC to determine processes, constraints and opportunities for improvement</a:t>
            </a:r>
            <a:endParaRPr lang="en-GB" sz="1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Progress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531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1970843" y="1047565"/>
            <a:ext cx="7699221" cy="381336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61013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2147128" y="1127464"/>
            <a:ext cx="7459524" cy="3733461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06259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1068717"/>
              </p:ext>
            </p:extLst>
          </p:nvPr>
        </p:nvGraphicFramePr>
        <p:xfrm>
          <a:off x="2147128" y="790112"/>
          <a:ext cx="8061733" cy="4681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89816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245602" y="1043752"/>
            <a:ext cx="5504180" cy="3669665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pic>
        <p:nvPicPr>
          <p:cNvPr id="4" name="Picture 3" descr="C:\Users\jo122698\AppData\Local\Temp\newplot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8431" y="1043752"/>
            <a:ext cx="5783580" cy="37179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8265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ublic Health Wales Theme">
      <a:dk1>
        <a:srgbClr val="000000"/>
      </a:dk1>
      <a:lt1>
        <a:srgbClr val="FFFFFF"/>
      </a:lt1>
      <a:dk2>
        <a:srgbClr val="324F82"/>
      </a:dk2>
      <a:lt2>
        <a:srgbClr val="E7E6E6"/>
      </a:lt2>
      <a:accent1>
        <a:srgbClr val="324F82"/>
      </a:accent1>
      <a:accent2>
        <a:srgbClr val="28B8CE"/>
      </a:accent2>
      <a:accent3>
        <a:srgbClr val="4FB9AB"/>
      </a:accent3>
      <a:accent4>
        <a:srgbClr val="F8C402"/>
      </a:accent4>
      <a:accent5>
        <a:srgbClr val="DF3782"/>
      </a:accent5>
      <a:accent6>
        <a:srgbClr val="70AD47"/>
      </a:accent6>
      <a:hlink>
        <a:srgbClr val="28B8CE"/>
      </a:hlink>
      <a:folHlink>
        <a:srgbClr val="DF378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000" b="0" i="0" dirty="0" smtClean="0">
            <a:solidFill>
              <a:schemeClr val="bg1"/>
            </a:solidFill>
            <a:latin typeface="Ubuntu" charset="0"/>
            <a:ea typeface="Ubuntu" charset="0"/>
            <a:cs typeface="Ubuntu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HW 2018 Powerpoint Template" id="{FF92FE4B-24CC-4377-9850-D5E5F417B78A}" vid="{C5FBCFBB-E488-4BF0-9749-AF2B3C73130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PHW 2018 Powerpoint Template</Template>
  <TotalTime>1823</TotalTime>
  <Words>325</Words>
  <Application>Microsoft Office PowerPoint</Application>
  <PresentationFormat>Widescreen</PresentationFormat>
  <Paragraphs>43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Courier New</vt:lpstr>
      <vt:lpstr>Ubuntu</vt:lpstr>
      <vt:lpstr>Ubuntu Light</vt:lpstr>
      <vt:lpstr>Verdana</vt:lpstr>
      <vt:lpstr>Office Theme</vt:lpstr>
      <vt:lpstr>Laboratory Improvement Programme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Public Health Wales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 Lab TAT Improvement</dc:title>
  <dc:creator>Kate Mackenzie (Public Health Wales - No. 2 Capital Quarter)</dc:creator>
  <cp:lastModifiedBy>John Boulton (Public Health Wales - No. 2 Capital Quarter)</cp:lastModifiedBy>
  <cp:revision>17</cp:revision>
  <cp:lastPrinted>2018-02-28T08:37:13Z</cp:lastPrinted>
  <dcterms:created xsi:type="dcterms:W3CDTF">2021-02-22T14:55:44Z</dcterms:created>
  <dcterms:modified xsi:type="dcterms:W3CDTF">2021-02-25T08:30:40Z</dcterms:modified>
</cp:coreProperties>
</file>