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60" r:id="rId5"/>
    <p:sldId id="346" r:id="rId6"/>
    <p:sldId id="360" r:id="rId7"/>
    <p:sldId id="348" r:id="rId8"/>
    <p:sldId id="356" r:id="rId9"/>
    <p:sldId id="345" r:id="rId10"/>
    <p:sldId id="359" r:id="rId11"/>
    <p:sldId id="318" r:id="rId12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pinder Dogra (Public Health Wales - No. 2 Capital Quarter)" initials="RD(HW-N2CQ" lastIdx="17" clrIdx="0">
    <p:extLst>
      <p:ext uri="{19B8F6BF-5375-455C-9EA6-DF929625EA0E}">
        <p15:presenceInfo xmlns:p15="http://schemas.microsoft.com/office/powerpoint/2012/main" userId="S-1-5-21-978635462-3828570294-627434887-1047418" providerId="AD"/>
      </p:ext>
    </p:extLst>
  </p:cmAuthor>
  <p:cmAuthor id="2" name="Neil Lewis  (Public Health Wales - No. 2 Capital Quarter)" initials="NL(HW-N2CQ" lastIdx="2" clrIdx="1">
    <p:extLst>
      <p:ext uri="{19B8F6BF-5375-455C-9EA6-DF929625EA0E}">
        <p15:presenceInfo xmlns:p15="http://schemas.microsoft.com/office/powerpoint/2012/main" userId="S-1-5-21-978635462-3828570294-627434887-114763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4F82"/>
    <a:srgbClr val="E03882"/>
    <a:srgbClr val="F9C402"/>
    <a:srgbClr val="28B8CE"/>
    <a:srgbClr val="4FB9A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967E628-EED9-4A1A-A2A6-95D1693D34D6}" v="341" dt="2020-11-25T15:56:50.13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76" autoAdjust="0"/>
    <p:restoredTop sz="94444" autoAdjust="0"/>
  </p:normalViewPr>
  <p:slideViewPr>
    <p:cSldViewPr snapToGrid="0" snapToObjects="1" showGuides="1">
      <p:cViewPr varScale="1">
        <p:scale>
          <a:sx n="81" d="100"/>
          <a:sy n="81" d="100"/>
        </p:scale>
        <p:origin x="492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8" d="100"/>
          <a:sy n="78" d="100"/>
        </p:scale>
        <p:origin x="397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eanor Higgins (Public Health Wales - No. 2 Capital Quarter)" userId="S::eleanor.higgins@wales.nhs.uk::d3a7e660-edcb-401c-932e-83483300cae1" providerId="AD" clId="Web-{6967E628-EED9-4A1A-A2A6-95D1693D34D6}"/>
    <pc:docChg chg="modSld">
      <pc:chgData name="Eleanor Higgins (Public Health Wales - No. 2 Capital Quarter)" userId="S::eleanor.higgins@wales.nhs.uk::d3a7e660-edcb-401c-932e-83483300cae1" providerId="AD" clId="Web-{6967E628-EED9-4A1A-A2A6-95D1693D34D6}" dt="2020-11-25T15:56:50.137" v="342" actId="14100"/>
      <pc:docMkLst>
        <pc:docMk/>
      </pc:docMkLst>
      <pc:sldChg chg="addSp modSp">
        <pc:chgData name="Eleanor Higgins (Public Health Wales - No. 2 Capital Quarter)" userId="S::eleanor.higgins@wales.nhs.uk::d3a7e660-edcb-401c-932e-83483300cae1" providerId="AD" clId="Web-{6967E628-EED9-4A1A-A2A6-95D1693D34D6}" dt="2020-11-25T15:56:50.137" v="342" actId="14100"/>
        <pc:sldMkLst>
          <pc:docMk/>
          <pc:sldMk cId="3218286289" sldId="282"/>
        </pc:sldMkLst>
        <pc:spChg chg="add mod">
          <ac:chgData name="Eleanor Higgins (Public Health Wales - No. 2 Capital Quarter)" userId="S::eleanor.higgins@wales.nhs.uk::d3a7e660-edcb-401c-932e-83483300cae1" providerId="AD" clId="Web-{6967E628-EED9-4A1A-A2A6-95D1693D34D6}" dt="2020-11-25T15:56:50.137" v="342" actId="14100"/>
          <ac:spMkLst>
            <pc:docMk/>
            <pc:sldMk cId="3218286289" sldId="282"/>
            <ac:spMk id="4264" creationId="{EEEFCB06-EA32-454E-8A13-55E49C3D0FF4}"/>
          </ac:spMkLst>
        </pc:spChg>
        <pc:graphicFrameChg chg="mod modGraphic">
          <ac:chgData name="Eleanor Higgins (Public Health Wales - No. 2 Capital Quarter)" userId="S::eleanor.higgins@wales.nhs.uk::d3a7e660-edcb-401c-932e-83483300cae1" providerId="AD" clId="Web-{6967E628-EED9-4A1A-A2A6-95D1693D34D6}" dt="2020-11-25T15:56:41.325" v="339" actId="14100"/>
          <ac:graphicFrameMkLst>
            <pc:docMk/>
            <pc:sldMk cId="3218286289" sldId="282"/>
            <ac:graphicFrameMk id="3" creationId="{00000000-0000-0000-0000-000000000000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11F075-F698-4041-9278-FAA107DC2437}" type="doc">
      <dgm:prSet loTypeId="urn:microsoft.com/office/officeart/2005/8/layout/radial4" loCatId="relationship" qsTypeId="urn:microsoft.com/office/officeart/2005/8/quickstyle/simple4" qsCatId="simple" csTypeId="urn:microsoft.com/office/officeart/2005/8/colors/accent0_3" csCatId="mainScheme" phldr="1"/>
      <dgm:spPr/>
    </dgm:pt>
    <dgm:pt modelId="{2C1E14BF-F788-470C-A84B-B476061937E1}">
      <dgm:prSet phldrT="[Text]" custT="1"/>
      <dgm:spPr/>
      <dgm:t>
        <a:bodyPr anchor="t"/>
        <a:lstStyle/>
        <a:p>
          <a:r>
            <a:rPr lang="en-US" sz="900" dirty="0" smtClean="0"/>
            <a:t>Board &amp; Corporate governance</a:t>
          </a:r>
        </a:p>
        <a:p>
          <a:endParaRPr lang="en-US" sz="1100" dirty="0"/>
        </a:p>
      </dgm:t>
    </dgm:pt>
    <dgm:pt modelId="{81313E04-CE5B-46D3-9EB7-A7086FE91F36}" type="parTrans" cxnId="{5E02296E-14BD-4C93-B84A-00909A53BB8C}">
      <dgm:prSet/>
      <dgm:spPr/>
      <dgm:t>
        <a:bodyPr/>
        <a:lstStyle/>
        <a:p>
          <a:endParaRPr lang="en-US"/>
        </a:p>
      </dgm:t>
    </dgm:pt>
    <dgm:pt modelId="{2910A437-45F1-4566-A7A9-F7C50D7B87F9}" type="sibTrans" cxnId="{5E02296E-14BD-4C93-B84A-00909A53BB8C}">
      <dgm:prSet/>
      <dgm:spPr/>
      <dgm:t>
        <a:bodyPr/>
        <a:lstStyle/>
        <a:p>
          <a:endParaRPr lang="en-US"/>
        </a:p>
      </dgm:t>
    </dgm:pt>
    <dgm:pt modelId="{9F885000-369C-4D89-8A27-1D8FE6A31AA9}">
      <dgm:prSet phldrT="[Text]" custT="1"/>
      <dgm:spPr/>
      <dgm:t>
        <a:bodyPr anchor="t"/>
        <a:lstStyle/>
        <a:p>
          <a:r>
            <a:rPr lang="en-US" sz="900" dirty="0"/>
            <a:t>Research governance</a:t>
          </a:r>
        </a:p>
      </dgm:t>
    </dgm:pt>
    <dgm:pt modelId="{17FA0128-FEE5-4A2D-9C37-DD23B37EED2F}" type="parTrans" cxnId="{E171A422-FA1C-4368-9EEC-EFBE2B09CA62}">
      <dgm:prSet/>
      <dgm:spPr/>
      <dgm:t>
        <a:bodyPr/>
        <a:lstStyle/>
        <a:p>
          <a:endParaRPr lang="en-US"/>
        </a:p>
      </dgm:t>
    </dgm:pt>
    <dgm:pt modelId="{A0E1473B-61E2-4F2F-918A-F3328C21F4F5}" type="sibTrans" cxnId="{E171A422-FA1C-4368-9EEC-EFBE2B09CA62}">
      <dgm:prSet/>
      <dgm:spPr/>
      <dgm:t>
        <a:bodyPr/>
        <a:lstStyle/>
        <a:p>
          <a:endParaRPr lang="en-US"/>
        </a:p>
      </dgm:t>
    </dgm:pt>
    <dgm:pt modelId="{8DDA55AF-1A76-4A14-8616-22D12FF8E024}">
      <dgm:prSet phldrT="[Text]" custT="1"/>
      <dgm:spPr/>
      <dgm:t>
        <a:bodyPr anchor="t"/>
        <a:lstStyle/>
        <a:p>
          <a:r>
            <a:rPr lang="en-US" sz="900" dirty="0"/>
            <a:t>Information governance</a:t>
          </a:r>
        </a:p>
      </dgm:t>
    </dgm:pt>
    <dgm:pt modelId="{DFF206C9-0287-4338-95B3-532D6C30BE8E}" type="parTrans" cxnId="{742D5BE0-4237-44F5-8000-56A16FC99878}">
      <dgm:prSet/>
      <dgm:spPr/>
      <dgm:t>
        <a:bodyPr/>
        <a:lstStyle/>
        <a:p>
          <a:endParaRPr lang="en-US"/>
        </a:p>
      </dgm:t>
    </dgm:pt>
    <dgm:pt modelId="{29B0580F-2CF5-4357-AB2B-9FB12C6AA53E}" type="sibTrans" cxnId="{742D5BE0-4237-44F5-8000-56A16FC99878}">
      <dgm:prSet/>
      <dgm:spPr/>
      <dgm:t>
        <a:bodyPr/>
        <a:lstStyle/>
        <a:p>
          <a:endParaRPr lang="en-US"/>
        </a:p>
      </dgm:t>
    </dgm:pt>
    <dgm:pt modelId="{FE094BBD-27AD-4840-A1D1-F50241F9CD4C}">
      <dgm:prSet phldrT="[Text]" custT="1"/>
      <dgm:spPr/>
      <dgm:t>
        <a:bodyPr anchor="t"/>
        <a:lstStyle/>
        <a:p>
          <a:r>
            <a:rPr lang="en-US" sz="900" dirty="0"/>
            <a:t>Financial governance</a:t>
          </a:r>
        </a:p>
      </dgm:t>
    </dgm:pt>
    <dgm:pt modelId="{DAE7A6C5-9C01-4857-B075-6A1D8CD6497C}" type="parTrans" cxnId="{0B18C1E0-A89A-4CD8-85FF-10E5860318F7}">
      <dgm:prSet/>
      <dgm:spPr/>
      <dgm:t>
        <a:bodyPr/>
        <a:lstStyle/>
        <a:p>
          <a:endParaRPr lang="en-US"/>
        </a:p>
      </dgm:t>
    </dgm:pt>
    <dgm:pt modelId="{41555F6B-D92E-4F96-8D00-6BDC33390E52}" type="sibTrans" cxnId="{0B18C1E0-A89A-4CD8-85FF-10E5860318F7}">
      <dgm:prSet/>
      <dgm:spPr/>
      <dgm:t>
        <a:bodyPr/>
        <a:lstStyle/>
        <a:p>
          <a:endParaRPr lang="en-US"/>
        </a:p>
      </dgm:t>
    </dgm:pt>
    <dgm:pt modelId="{AC49FE37-94F5-4C64-8D9A-D6DCC81DED5D}">
      <dgm:prSet phldrT="[Text]" custT="1"/>
      <dgm:spPr/>
      <dgm:t>
        <a:bodyPr anchor="t"/>
        <a:lstStyle/>
        <a:p>
          <a:r>
            <a:rPr lang="en-US" sz="900" dirty="0" smtClean="0"/>
            <a:t>Quality &amp; Clinical </a:t>
          </a:r>
          <a:r>
            <a:rPr lang="en-US" sz="900" dirty="0"/>
            <a:t>governance</a:t>
          </a:r>
        </a:p>
      </dgm:t>
    </dgm:pt>
    <dgm:pt modelId="{57FED3B7-C0E3-4754-84F1-DD96EF7BC9D4}" type="parTrans" cxnId="{FEFFA583-4DA4-4E27-B99F-683323BB45D2}">
      <dgm:prSet/>
      <dgm:spPr/>
      <dgm:t>
        <a:bodyPr/>
        <a:lstStyle/>
        <a:p>
          <a:endParaRPr lang="en-US"/>
        </a:p>
      </dgm:t>
    </dgm:pt>
    <dgm:pt modelId="{FFC60584-136A-4231-AD2B-31E96B4D394B}" type="sibTrans" cxnId="{FEFFA583-4DA4-4E27-B99F-683323BB45D2}">
      <dgm:prSet/>
      <dgm:spPr/>
      <dgm:t>
        <a:bodyPr/>
        <a:lstStyle/>
        <a:p>
          <a:endParaRPr lang="en-US"/>
        </a:p>
      </dgm:t>
    </dgm:pt>
    <dgm:pt modelId="{496F031D-C7DF-42C3-B4DA-7BA721F7C6C6}">
      <dgm:prSet phldrT="[Text]"/>
      <dgm:spPr/>
      <dgm:t>
        <a:bodyPr/>
        <a:lstStyle/>
        <a:p>
          <a:r>
            <a:rPr lang="en-US" dirty="0" smtClean="0"/>
            <a:t>Integrated Governance </a:t>
          </a:r>
          <a:r>
            <a:rPr lang="en-US" dirty="0"/>
            <a:t>in PHW </a:t>
          </a:r>
        </a:p>
      </dgm:t>
    </dgm:pt>
    <dgm:pt modelId="{F9C7552B-CEAC-4BE5-A973-561263D3CADD}" type="parTrans" cxnId="{276EDDF1-0753-4582-A757-D30790CDB574}">
      <dgm:prSet/>
      <dgm:spPr/>
      <dgm:t>
        <a:bodyPr/>
        <a:lstStyle/>
        <a:p>
          <a:endParaRPr lang="en-US"/>
        </a:p>
      </dgm:t>
    </dgm:pt>
    <dgm:pt modelId="{A27F0A26-0E91-4376-93D2-D476A3F38E6E}" type="sibTrans" cxnId="{276EDDF1-0753-4582-A757-D30790CDB574}">
      <dgm:prSet/>
      <dgm:spPr/>
      <dgm:t>
        <a:bodyPr/>
        <a:lstStyle/>
        <a:p>
          <a:endParaRPr lang="en-US"/>
        </a:p>
      </dgm:t>
    </dgm:pt>
    <dgm:pt modelId="{C301D073-7D14-4EBF-873E-213865BB874A}" type="pres">
      <dgm:prSet presAssocID="{7F11F075-F698-4041-9278-FAA107DC2437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DBDC47DA-472E-4F65-AD4F-A36670583DDF}" type="pres">
      <dgm:prSet presAssocID="{496F031D-C7DF-42C3-B4DA-7BA721F7C6C6}" presName="centerShape" presStyleLbl="node0" presStyleIdx="0" presStyleCnt="1" custLinFactNeighborY="-4480"/>
      <dgm:spPr/>
      <dgm:t>
        <a:bodyPr/>
        <a:lstStyle/>
        <a:p>
          <a:endParaRPr lang="en-US"/>
        </a:p>
      </dgm:t>
    </dgm:pt>
    <dgm:pt modelId="{C60CFD32-0C53-49B8-9D5B-A35AB607CB25}" type="pres">
      <dgm:prSet presAssocID="{57FED3B7-C0E3-4754-84F1-DD96EF7BC9D4}" presName="parTrans" presStyleLbl="bgSibTrans2D1" presStyleIdx="0" presStyleCnt="5"/>
      <dgm:spPr/>
      <dgm:t>
        <a:bodyPr/>
        <a:lstStyle/>
        <a:p>
          <a:endParaRPr lang="en-US"/>
        </a:p>
      </dgm:t>
    </dgm:pt>
    <dgm:pt modelId="{2A0A45C7-0C55-4277-A93C-F268E0628A4B}" type="pres">
      <dgm:prSet presAssocID="{AC49FE37-94F5-4C64-8D9A-D6DCC81DED5D}" presName="node" presStyleLbl="node1" presStyleIdx="0" presStyleCnt="5" custScaleY="1173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86577A-F354-4731-8AA4-9B016FF54E1A}" type="pres">
      <dgm:prSet presAssocID="{81313E04-CE5B-46D3-9EB7-A7086FE91F36}" presName="parTrans" presStyleLbl="bgSibTrans2D1" presStyleIdx="1" presStyleCnt="5"/>
      <dgm:spPr/>
      <dgm:t>
        <a:bodyPr/>
        <a:lstStyle/>
        <a:p>
          <a:endParaRPr lang="en-US"/>
        </a:p>
      </dgm:t>
    </dgm:pt>
    <dgm:pt modelId="{E682480F-DA27-4DD3-998B-A1CF91AB5C04}" type="pres">
      <dgm:prSet presAssocID="{2C1E14BF-F788-470C-A84B-B476061937E1}" presName="node" presStyleLbl="node1" presStyleIdx="1" presStyleCnt="5" custScaleY="124354" custRadScaleRad="114091" custRadScaleInc="-136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C8669A-5BC2-44E6-9354-812D6CE4BCC7}" type="pres">
      <dgm:prSet presAssocID="{17FA0128-FEE5-4A2D-9C37-DD23B37EED2F}" presName="parTrans" presStyleLbl="bgSibTrans2D1" presStyleIdx="2" presStyleCnt="5"/>
      <dgm:spPr/>
      <dgm:t>
        <a:bodyPr/>
        <a:lstStyle/>
        <a:p>
          <a:endParaRPr lang="en-US"/>
        </a:p>
      </dgm:t>
    </dgm:pt>
    <dgm:pt modelId="{62CF2D77-4817-4106-92D8-AFE0438A3FE7}" type="pres">
      <dgm:prSet presAssocID="{9F885000-369C-4D89-8A27-1D8FE6A31AA9}" presName="node" presStyleLbl="node1" presStyleIdx="2" presStyleCnt="5" custRadScaleRad="104180" custRadScaleInc="15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BAD14C-0E07-440C-86FD-02D46BDDC57F}" type="pres">
      <dgm:prSet presAssocID="{DFF206C9-0287-4338-95B3-532D6C30BE8E}" presName="parTrans" presStyleLbl="bgSibTrans2D1" presStyleIdx="3" presStyleCnt="5"/>
      <dgm:spPr/>
      <dgm:t>
        <a:bodyPr/>
        <a:lstStyle/>
        <a:p>
          <a:endParaRPr lang="en-US"/>
        </a:p>
      </dgm:t>
    </dgm:pt>
    <dgm:pt modelId="{B58B877F-F7ED-41A5-83FE-CDAFE5CD6717}" type="pres">
      <dgm:prSet presAssocID="{8DDA55AF-1A76-4A14-8616-22D12FF8E024}" presName="node" presStyleLbl="node1" presStyleIdx="3" presStyleCnt="5" custRadScaleRad="109306" custRadScaleInc="170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FD1258-AC35-4323-B9F8-7EE9B8A4DA59}" type="pres">
      <dgm:prSet presAssocID="{DAE7A6C5-9C01-4857-B075-6A1D8CD6497C}" presName="parTrans" presStyleLbl="bgSibTrans2D1" presStyleIdx="4" presStyleCnt="5"/>
      <dgm:spPr/>
      <dgm:t>
        <a:bodyPr/>
        <a:lstStyle/>
        <a:p>
          <a:endParaRPr lang="en-US"/>
        </a:p>
      </dgm:t>
    </dgm:pt>
    <dgm:pt modelId="{0C08DF17-1CCA-4B38-A1E3-5272EAD7292A}" type="pres">
      <dgm:prSet presAssocID="{FE094BBD-27AD-4840-A1D1-F50241F9CD4C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42D5BE0-4237-44F5-8000-56A16FC99878}" srcId="{496F031D-C7DF-42C3-B4DA-7BA721F7C6C6}" destId="{8DDA55AF-1A76-4A14-8616-22D12FF8E024}" srcOrd="3" destOrd="0" parTransId="{DFF206C9-0287-4338-95B3-532D6C30BE8E}" sibTransId="{29B0580F-2CF5-4357-AB2B-9FB12C6AA53E}"/>
    <dgm:cxn modelId="{78D7F209-03F1-4827-83B5-058F4DFAA412}" type="presOf" srcId="{17FA0128-FEE5-4A2D-9C37-DD23B37EED2F}" destId="{A3C8669A-5BC2-44E6-9354-812D6CE4BCC7}" srcOrd="0" destOrd="0" presId="urn:microsoft.com/office/officeart/2005/8/layout/radial4"/>
    <dgm:cxn modelId="{B60E4171-0085-4F39-A414-2C4F209801BF}" type="presOf" srcId="{8DDA55AF-1A76-4A14-8616-22D12FF8E024}" destId="{B58B877F-F7ED-41A5-83FE-CDAFE5CD6717}" srcOrd="0" destOrd="0" presId="urn:microsoft.com/office/officeart/2005/8/layout/radial4"/>
    <dgm:cxn modelId="{5E02296E-14BD-4C93-B84A-00909A53BB8C}" srcId="{496F031D-C7DF-42C3-B4DA-7BA721F7C6C6}" destId="{2C1E14BF-F788-470C-A84B-B476061937E1}" srcOrd="1" destOrd="0" parTransId="{81313E04-CE5B-46D3-9EB7-A7086FE91F36}" sibTransId="{2910A437-45F1-4566-A7A9-F7C50D7B87F9}"/>
    <dgm:cxn modelId="{332E6480-1AF3-4BE8-9FC1-C906303ADB06}" type="presOf" srcId="{AC49FE37-94F5-4C64-8D9A-D6DCC81DED5D}" destId="{2A0A45C7-0C55-4277-A93C-F268E0628A4B}" srcOrd="0" destOrd="0" presId="urn:microsoft.com/office/officeart/2005/8/layout/radial4"/>
    <dgm:cxn modelId="{E7D74DD8-0992-4B7C-A96D-46149115616B}" type="presOf" srcId="{9F885000-369C-4D89-8A27-1D8FE6A31AA9}" destId="{62CF2D77-4817-4106-92D8-AFE0438A3FE7}" srcOrd="0" destOrd="0" presId="urn:microsoft.com/office/officeart/2005/8/layout/radial4"/>
    <dgm:cxn modelId="{EE75BA90-6611-4778-BC4B-3052FCC9A0B8}" type="presOf" srcId="{DAE7A6C5-9C01-4857-B075-6A1D8CD6497C}" destId="{4AFD1258-AC35-4323-B9F8-7EE9B8A4DA59}" srcOrd="0" destOrd="0" presId="urn:microsoft.com/office/officeart/2005/8/layout/radial4"/>
    <dgm:cxn modelId="{9134ADFC-1464-46D2-AE0D-37D557998491}" type="presOf" srcId="{2C1E14BF-F788-470C-A84B-B476061937E1}" destId="{E682480F-DA27-4DD3-998B-A1CF91AB5C04}" srcOrd="0" destOrd="0" presId="urn:microsoft.com/office/officeart/2005/8/layout/radial4"/>
    <dgm:cxn modelId="{4E4B3209-BA75-412F-A76F-F003D5CC2026}" type="presOf" srcId="{81313E04-CE5B-46D3-9EB7-A7086FE91F36}" destId="{3C86577A-F354-4731-8AA4-9B016FF54E1A}" srcOrd="0" destOrd="0" presId="urn:microsoft.com/office/officeart/2005/8/layout/radial4"/>
    <dgm:cxn modelId="{8F518DBA-3E0D-400C-9C95-A1C2BF283C57}" type="presOf" srcId="{DFF206C9-0287-4338-95B3-532D6C30BE8E}" destId="{52BAD14C-0E07-440C-86FD-02D46BDDC57F}" srcOrd="0" destOrd="0" presId="urn:microsoft.com/office/officeart/2005/8/layout/radial4"/>
    <dgm:cxn modelId="{FEFFA583-4DA4-4E27-B99F-683323BB45D2}" srcId="{496F031D-C7DF-42C3-B4DA-7BA721F7C6C6}" destId="{AC49FE37-94F5-4C64-8D9A-D6DCC81DED5D}" srcOrd="0" destOrd="0" parTransId="{57FED3B7-C0E3-4754-84F1-DD96EF7BC9D4}" sibTransId="{FFC60584-136A-4231-AD2B-31E96B4D394B}"/>
    <dgm:cxn modelId="{FEAE7C48-9B04-47E4-8791-4CA07836DE8E}" type="presOf" srcId="{57FED3B7-C0E3-4754-84F1-DD96EF7BC9D4}" destId="{C60CFD32-0C53-49B8-9D5B-A35AB607CB25}" srcOrd="0" destOrd="0" presId="urn:microsoft.com/office/officeart/2005/8/layout/radial4"/>
    <dgm:cxn modelId="{DC589833-E133-4348-8208-CE830FDE8CBB}" type="presOf" srcId="{7F11F075-F698-4041-9278-FAA107DC2437}" destId="{C301D073-7D14-4EBF-873E-213865BB874A}" srcOrd="0" destOrd="0" presId="urn:microsoft.com/office/officeart/2005/8/layout/radial4"/>
    <dgm:cxn modelId="{1B1E5805-27E0-4D23-900B-8A49148B0835}" type="presOf" srcId="{496F031D-C7DF-42C3-B4DA-7BA721F7C6C6}" destId="{DBDC47DA-472E-4F65-AD4F-A36670583DDF}" srcOrd="0" destOrd="0" presId="urn:microsoft.com/office/officeart/2005/8/layout/radial4"/>
    <dgm:cxn modelId="{774B8DC8-A0CE-4FC1-A43E-0F76D84D14C3}" type="presOf" srcId="{FE094BBD-27AD-4840-A1D1-F50241F9CD4C}" destId="{0C08DF17-1CCA-4B38-A1E3-5272EAD7292A}" srcOrd="0" destOrd="0" presId="urn:microsoft.com/office/officeart/2005/8/layout/radial4"/>
    <dgm:cxn modelId="{E171A422-FA1C-4368-9EEC-EFBE2B09CA62}" srcId="{496F031D-C7DF-42C3-B4DA-7BA721F7C6C6}" destId="{9F885000-369C-4D89-8A27-1D8FE6A31AA9}" srcOrd="2" destOrd="0" parTransId="{17FA0128-FEE5-4A2D-9C37-DD23B37EED2F}" sibTransId="{A0E1473B-61E2-4F2F-918A-F3328C21F4F5}"/>
    <dgm:cxn modelId="{276EDDF1-0753-4582-A757-D30790CDB574}" srcId="{7F11F075-F698-4041-9278-FAA107DC2437}" destId="{496F031D-C7DF-42C3-B4DA-7BA721F7C6C6}" srcOrd="0" destOrd="0" parTransId="{F9C7552B-CEAC-4BE5-A973-561263D3CADD}" sibTransId="{A27F0A26-0E91-4376-93D2-D476A3F38E6E}"/>
    <dgm:cxn modelId="{0B18C1E0-A89A-4CD8-85FF-10E5860318F7}" srcId="{496F031D-C7DF-42C3-B4DA-7BA721F7C6C6}" destId="{FE094BBD-27AD-4840-A1D1-F50241F9CD4C}" srcOrd="4" destOrd="0" parTransId="{DAE7A6C5-9C01-4857-B075-6A1D8CD6497C}" sibTransId="{41555F6B-D92E-4F96-8D00-6BDC33390E52}"/>
    <dgm:cxn modelId="{1798FF3B-5151-4A48-A64A-A214632AF952}" type="presParOf" srcId="{C301D073-7D14-4EBF-873E-213865BB874A}" destId="{DBDC47DA-472E-4F65-AD4F-A36670583DDF}" srcOrd="0" destOrd="0" presId="urn:microsoft.com/office/officeart/2005/8/layout/radial4"/>
    <dgm:cxn modelId="{13F3B736-D9A4-49B2-870B-B1A7A5F85FBA}" type="presParOf" srcId="{C301D073-7D14-4EBF-873E-213865BB874A}" destId="{C60CFD32-0C53-49B8-9D5B-A35AB607CB25}" srcOrd="1" destOrd="0" presId="urn:microsoft.com/office/officeart/2005/8/layout/radial4"/>
    <dgm:cxn modelId="{5E1937EE-B888-4781-91A2-5174AB945BFC}" type="presParOf" srcId="{C301D073-7D14-4EBF-873E-213865BB874A}" destId="{2A0A45C7-0C55-4277-A93C-F268E0628A4B}" srcOrd="2" destOrd="0" presId="urn:microsoft.com/office/officeart/2005/8/layout/radial4"/>
    <dgm:cxn modelId="{1E497793-A1F2-4228-9983-2D7F39705651}" type="presParOf" srcId="{C301D073-7D14-4EBF-873E-213865BB874A}" destId="{3C86577A-F354-4731-8AA4-9B016FF54E1A}" srcOrd="3" destOrd="0" presId="urn:microsoft.com/office/officeart/2005/8/layout/radial4"/>
    <dgm:cxn modelId="{78F91DA2-970B-41E6-A1E5-F56776C12690}" type="presParOf" srcId="{C301D073-7D14-4EBF-873E-213865BB874A}" destId="{E682480F-DA27-4DD3-998B-A1CF91AB5C04}" srcOrd="4" destOrd="0" presId="urn:microsoft.com/office/officeart/2005/8/layout/radial4"/>
    <dgm:cxn modelId="{91E79141-A235-4F67-8D6C-8AEB4F607ACF}" type="presParOf" srcId="{C301D073-7D14-4EBF-873E-213865BB874A}" destId="{A3C8669A-5BC2-44E6-9354-812D6CE4BCC7}" srcOrd="5" destOrd="0" presId="urn:microsoft.com/office/officeart/2005/8/layout/radial4"/>
    <dgm:cxn modelId="{A68D2FC0-28B0-41C1-A475-CCD046BC76D4}" type="presParOf" srcId="{C301D073-7D14-4EBF-873E-213865BB874A}" destId="{62CF2D77-4817-4106-92D8-AFE0438A3FE7}" srcOrd="6" destOrd="0" presId="urn:microsoft.com/office/officeart/2005/8/layout/radial4"/>
    <dgm:cxn modelId="{C1CA3E7F-B022-4587-9B1A-8DF50F2BB151}" type="presParOf" srcId="{C301D073-7D14-4EBF-873E-213865BB874A}" destId="{52BAD14C-0E07-440C-86FD-02D46BDDC57F}" srcOrd="7" destOrd="0" presId="urn:microsoft.com/office/officeart/2005/8/layout/radial4"/>
    <dgm:cxn modelId="{8B814D58-8766-4C82-9519-6C471F88E4DA}" type="presParOf" srcId="{C301D073-7D14-4EBF-873E-213865BB874A}" destId="{B58B877F-F7ED-41A5-83FE-CDAFE5CD6717}" srcOrd="8" destOrd="0" presId="urn:microsoft.com/office/officeart/2005/8/layout/radial4"/>
    <dgm:cxn modelId="{7C9713CC-1733-434F-94CD-12722559D8F2}" type="presParOf" srcId="{C301D073-7D14-4EBF-873E-213865BB874A}" destId="{4AFD1258-AC35-4323-B9F8-7EE9B8A4DA59}" srcOrd="9" destOrd="0" presId="urn:microsoft.com/office/officeart/2005/8/layout/radial4"/>
    <dgm:cxn modelId="{7B492AEF-B3AB-4E87-A911-4AB0D90D713B}" type="presParOf" srcId="{C301D073-7D14-4EBF-873E-213865BB874A}" destId="{0C08DF17-1CCA-4B38-A1E3-5272EAD7292A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DC47DA-472E-4F65-AD4F-A36670583DDF}">
      <dsp:nvSpPr>
        <dsp:cNvPr id="0" name=""/>
        <dsp:cNvSpPr/>
      </dsp:nvSpPr>
      <dsp:spPr>
        <a:xfrm>
          <a:off x="1463355" y="1492335"/>
          <a:ext cx="1014158" cy="1014158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Integrated Governance </a:t>
          </a:r>
          <a:r>
            <a:rPr lang="en-US" sz="900" kern="1200" dirty="0"/>
            <a:t>in PHW </a:t>
          </a:r>
        </a:p>
      </dsp:txBody>
      <dsp:txXfrm>
        <a:off x="1611875" y="1640855"/>
        <a:ext cx="717118" cy="717118"/>
      </dsp:txXfrm>
    </dsp:sp>
    <dsp:sp modelId="{C60CFD32-0C53-49B8-9D5B-A35AB607CB25}">
      <dsp:nvSpPr>
        <dsp:cNvPr id="0" name=""/>
        <dsp:cNvSpPr/>
      </dsp:nvSpPr>
      <dsp:spPr>
        <a:xfrm rot="10492798">
          <a:off x="480165" y="1946627"/>
          <a:ext cx="932990" cy="289035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A0A45C7-0C55-4277-A93C-F268E0628A4B}">
      <dsp:nvSpPr>
        <dsp:cNvPr id="0" name=""/>
        <dsp:cNvSpPr/>
      </dsp:nvSpPr>
      <dsp:spPr>
        <a:xfrm>
          <a:off x="301" y="1680671"/>
          <a:ext cx="963450" cy="9042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t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Quality &amp; Clinical </a:t>
          </a:r>
          <a:r>
            <a:rPr lang="en-US" sz="900" kern="1200" dirty="0"/>
            <a:t>governance</a:t>
          </a:r>
        </a:p>
      </dsp:txBody>
      <dsp:txXfrm>
        <a:off x="26784" y="1707154"/>
        <a:ext cx="910484" cy="851243"/>
      </dsp:txXfrm>
    </dsp:sp>
    <dsp:sp modelId="{3C86577A-F354-4731-8AA4-9B016FF54E1A}">
      <dsp:nvSpPr>
        <dsp:cNvPr id="0" name=""/>
        <dsp:cNvSpPr/>
      </dsp:nvSpPr>
      <dsp:spPr>
        <a:xfrm rot="12988300">
          <a:off x="568778" y="1205928"/>
          <a:ext cx="1047435" cy="289035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682480F-DA27-4DD3-998B-A1CF91AB5C04}">
      <dsp:nvSpPr>
        <dsp:cNvPr id="0" name=""/>
        <dsp:cNvSpPr/>
      </dsp:nvSpPr>
      <dsp:spPr>
        <a:xfrm>
          <a:off x="189622" y="559899"/>
          <a:ext cx="963450" cy="9584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t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Board &amp; Corporate governance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/>
        </a:p>
      </dsp:txBody>
      <dsp:txXfrm>
        <a:off x="217695" y="587972"/>
        <a:ext cx="907304" cy="902324"/>
      </dsp:txXfrm>
    </dsp:sp>
    <dsp:sp modelId="{A3C8669A-5BC2-44E6-9354-812D6CE4BCC7}">
      <dsp:nvSpPr>
        <dsp:cNvPr id="0" name=""/>
        <dsp:cNvSpPr/>
      </dsp:nvSpPr>
      <dsp:spPr>
        <a:xfrm rot="16203734">
          <a:off x="1541445" y="867697"/>
          <a:ext cx="860122" cy="289035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2CF2D77-4817-4106-92D8-AFE0438A3FE7}">
      <dsp:nvSpPr>
        <dsp:cNvPr id="0" name=""/>
        <dsp:cNvSpPr/>
      </dsp:nvSpPr>
      <dsp:spPr>
        <a:xfrm>
          <a:off x="1490248" y="196773"/>
          <a:ext cx="963450" cy="7707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t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/>
            <a:t>Research governance</a:t>
          </a:r>
        </a:p>
      </dsp:txBody>
      <dsp:txXfrm>
        <a:off x="1512823" y="219348"/>
        <a:ext cx="918300" cy="725610"/>
      </dsp:txXfrm>
    </dsp:sp>
    <dsp:sp modelId="{52BAD14C-0E07-440C-86FD-02D46BDDC57F}">
      <dsp:nvSpPr>
        <dsp:cNvPr id="0" name=""/>
        <dsp:cNvSpPr/>
      </dsp:nvSpPr>
      <dsp:spPr>
        <a:xfrm rot="19500161">
          <a:off x="2343837" y="1249521"/>
          <a:ext cx="982497" cy="289035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58B877F-F7ED-41A5-83FE-CDAFE5CD6717}">
      <dsp:nvSpPr>
        <dsp:cNvPr id="0" name=""/>
        <dsp:cNvSpPr/>
      </dsp:nvSpPr>
      <dsp:spPr>
        <a:xfrm>
          <a:off x="2755781" y="726909"/>
          <a:ext cx="963450" cy="7707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t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/>
            <a:t>Information governance</a:t>
          </a:r>
        </a:p>
      </dsp:txBody>
      <dsp:txXfrm>
        <a:off x="2778356" y="749484"/>
        <a:ext cx="918300" cy="725610"/>
      </dsp:txXfrm>
    </dsp:sp>
    <dsp:sp modelId="{4AFD1258-AC35-4323-B9F8-7EE9B8A4DA59}">
      <dsp:nvSpPr>
        <dsp:cNvPr id="0" name=""/>
        <dsp:cNvSpPr/>
      </dsp:nvSpPr>
      <dsp:spPr>
        <a:xfrm rot="307202">
          <a:off x="2527713" y="1946627"/>
          <a:ext cx="932990" cy="289035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C08DF17-1CCA-4B38-A1E3-5272EAD7292A}">
      <dsp:nvSpPr>
        <dsp:cNvPr id="0" name=""/>
        <dsp:cNvSpPr/>
      </dsp:nvSpPr>
      <dsp:spPr>
        <a:xfrm>
          <a:off x="2977117" y="1747395"/>
          <a:ext cx="963450" cy="7707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t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/>
            <a:t>Financial governance</a:t>
          </a:r>
        </a:p>
      </dsp:txBody>
      <dsp:txXfrm>
        <a:off x="2999692" y="1769970"/>
        <a:ext cx="918300" cy="7256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63841F-BFA5-E84D-9FBF-C2EF90B9D7E0}" type="datetimeFigureOut">
              <a:rPr lang="en-US" smtClean="0"/>
              <a:t>2/24/2021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D0E142-3AF0-A947-ABB3-AF8FB94735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4304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04033A-9BE4-C148-A588-EF9D888CAC46}" type="datetimeFigureOut">
              <a:rPr lang="en-US" smtClean="0"/>
              <a:t>2/24/2021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721FB3-2FB1-D246-9430-EC4C2EC16A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266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21FB3-2FB1-D246-9430-EC4C2EC16AD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05171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21FB3-2FB1-D246-9430-EC4C2EC16AD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5983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21FB3-2FB1-D246-9430-EC4C2EC16AD8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8025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21FB3-2FB1-D246-9430-EC4C2EC16AD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5996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21FB3-2FB1-D246-9430-EC4C2EC16AD8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11886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21FB3-2FB1-D246-9430-EC4C2EC16AD8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696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" y="5207313"/>
            <a:ext cx="3247256" cy="93175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8457" y="718457"/>
            <a:ext cx="10492882" cy="830997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algn="l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POD Interim Structure</a:t>
            </a:r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 hasCustomPrompt="1"/>
          </p:nvPr>
        </p:nvSpPr>
        <p:spPr>
          <a:xfrm>
            <a:off x="719138" y="2805101"/>
            <a:ext cx="10492200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August 2020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719138" y="2253927"/>
            <a:ext cx="10491787" cy="3671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000" b="0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730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Image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33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3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440128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3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4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9081397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9805562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6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9081397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7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3504441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8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4228606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9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3504441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50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6292919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7017084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52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6292919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4 Column Text &amp; Icon Slide Heading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Image &amp; Text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39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1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9081397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3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3504441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5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6292919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7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340729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8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9706163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9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4129207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50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6917685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4 Column Text &amp; Icon Slide Heading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1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9081397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2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3504441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3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6292919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23991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622884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278456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8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6715887" y="323991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9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8656633" y="1432038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10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6715887" y="278456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rgbClr val="324F82">
                <a:alpha val="5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Comparison Slide Heading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16575543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mparison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4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289611"/>
            <a:ext cx="4760498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Quid </a:t>
            </a:r>
            <a:r>
              <a:rPr lang="en-US" dirty="0" err="1"/>
              <a:t>enim</a:t>
            </a:r>
            <a:r>
              <a:rPr lang="en-US" dirty="0"/>
              <a:t> de </a:t>
            </a:r>
            <a:r>
              <a:rPr lang="en-US" dirty="0" err="1"/>
              <a:t>amicitia</a:t>
            </a:r>
            <a:r>
              <a:rPr lang="en-US" dirty="0"/>
              <a:t> </a:t>
            </a:r>
            <a:r>
              <a:rPr lang="en-US" dirty="0" err="1"/>
              <a:t>statueris</a:t>
            </a:r>
            <a:r>
              <a:rPr lang="en-US" dirty="0"/>
              <a:t> </a:t>
            </a:r>
            <a:r>
              <a:rPr lang="en-US" dirty="0" err="1"/>
              <a:t>utilitatis</a:t>
            </a:r>
            <a:r>
              <a:rPr lang="en-US" dirty="0"/>
              <a:t> causa </a:t>
            </a:r>
            <a:r>
              <a:rPr lang="en-US" dirty="0" err="1"/>
              <a:t>expetenda</a:t>
            </a:r>
            <a:r>
              <a:rPr lang="en-US" dirty="0"/>
              <a:t> vides. Quod </a:t>
            </a:r>
            <a:r>
              <a:rPr lang="en-US" dirty="0" err="1"/>
              <a:t>vestri</a:t>
            </a:r>
            <a:r>
              <a:rPr lang="en-US" dirty="0"/>
              <a:t> non item.</a:t>
            </a:r>
          </a:p>
        </p:txBody>
      </p:sp>
      <p:sp>
        <p:nvSpPr>
          <p:cNvPr id="25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622884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6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2834261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7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6715887" y="3289611"/>
            <a:ext cx="4760498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Quid </a:t>
            </a:r>
            <a:r>
              <a:rPr lang="en-US" dirty="0" err="1"/>
              <a:t>enim</a:t>
            </a:r>
            <a:r>
              <a:rPr lang="en-US" dirty="0"/>
              <a:t> de </a:t>
            </a:r>
            <a:r>
              <a:rPr lang="en-US" dirty="0" err="1"/>
              <a:t>amicitia</a:t>
            </a:r>
            <a:r>
              <a:rPr lang="en-US" dirty="0"/>
              <a:t> </a:t>
            </a:r>
            <a:r>
              <a:rPr lang="en-US" dirty="0" err="1"/>
              <a:t>statueris</a:t>
            </a:r>
            <a:r>
              <a:rPr lang="en-US" dirty="0"/>
              <a:t> </a:t>
            </a:r>
            <a:r>
              <a:rPr lang="en-US" dirty="0" err="1"/>
              <a:t>utilitatis</a:t>
            </a:r>
            <a:r>
              <a:rPr lang="en-US" dirty="0"/>
              <a:t> causa </a:t>
            </a:r>
            <a:r>
              <a:rPr lang="en-US" dirty="0" err="1"/>
              <a:t>expetenda</a:t>
            </a:r>
            <a:r>
              <a:rPr lang="en-US" dirty="0"/>
              <a:t> vides. Quod </a:t>
            </a:r>
            <a:r>
              <a:rPr lang="en-US" dirty="0" err="1"/>
              <a:t>vestri</a:t>
            </a:r>
            <a:r>
              <a:rPr lang="en-US" dirty="0"/>
              <a:t> non item.</a:t>
            </a:r>
          </a:p>
        </p:txBody>
      </p:sp>
      <p:sp>
        <p:nvSpPr>
          <p:cNvPr id="28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8622808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6715887" y="2834261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Comparison Slide Heading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c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1955389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48173" y="1805183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1955389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rgbClr val="324F82">
                <a:alpha val="5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5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1955389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848173" y="3103987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17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1955389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1955389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9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48173" y="443339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1955389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1" name="Content Placeholder 17"/>
          <p:cNvSpPr>
            <a:spLocks noGrp="1"/>
          </p:cNvSpPr>
          <p:nvPr>
            <p:ph sz="quarter" idx="31" hasCustomPrompt="1"/>
          </p:nvPr>
        </p:nvSpPr>
        <p:spPr>
          <a:xfrm>
            <a:off x="6715888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3" name="Content Placeholder 17"/>
          <p:cNvSpPr>
            <a:spLocks noGrp="1"/>
          </p:cNvSpPr>
          <p:nvPr>
            <p:ph sz="quarter" idx="33" hasCustomPrompt="1"/>
          </p:nvPr>
        </p:nvSpPr>
        <p:spPr>
          <a:xfrm>
            <a:off x="6715888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4" name="Content Placeholder 17"/>
          <p:cNvSpPr>
            <a:spLocks noGrp="1"/>
          </p:cNvSpPr>
          <p:nvPr>
            <p:ph sz="quarter" idx="34" hasCustomPrompt="1"/>
          </p:nvPr>
        </p:nvSpPr>
        <p:spPr>
          <a:xfrm>
            <a:off x="6715888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" name="Content Placeholder 17"/>
          <p:cNvSpPr>
            <a:spLocks noGrp="1"/>
          </p:cNvSpPr>
          <p:nvPr>
            <p:ph sz="quarter" idx="36" hasCustomPrompt="1"/>
          </p:nvPr>
        </p:nvSpPr>
        <p:spPr>
          <a:xfrm>
            <a:off x="6715888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7" name="Content Placeholder 17"/>
          <p:cNvSpPr>
            <a:spLocks noGrp="1"/>
          </p:cNvSpPr>
          <p:nvPr>
            <p:ph sz="quarter" idx="37" hasCustomPrompt="1"/>
          </p:nvPr>
        </p:nvSpPr>
        <p:spPr>
          <a:xfrm>
            <a:off x="6715888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39" hasCustomPrompt="1"/>
          </p:nvPr>
        </p:nvSpPr>
        <p:spPr>
          <a:xfrm>
            <a:off x="6715888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30" name="Picture Placeholder 3" title="Click the Icon to add your Image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10545321" y="1805183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1" name="Picture Placeholder 3" title="Click the Icon to add your Image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10545321" y="3103987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2" name="Picture Placeholder 3" title="Click the Icon to add your Image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10545321" y="443339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6 Icons &amp; Text Slide Heading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lumn Comparison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48173" y="181512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0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848173" y="3113926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2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48173" y="4443331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40" name="Picture Placeholder 3" title="Click the Icon to add your Image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10545321" y="181512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41" name="Picture Placeholder 3" title="Click the Icon to add your Image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10545321" y="3113926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42" name="Picture Placeholder 3" title="Click the Icon to add your Image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10545321" y="4443331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6 Icons &amp; Text Slide Heading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  <p:sp>
        <p:nvSpPr>
          <p:cNvPr id="27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1955389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8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1955389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1955389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1955389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4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1955389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1955389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6" name="Content Placeholder 17"/>
          <p:cNvSpPr>
            <a:spLocks noGrp="1"/>
          </p:cNvSpPr>
          <p:nvPr>
            <p:ph sz="quarter" idx="31" hasCustomPrompt="1"/>
          </p:nvPr>
        </p:nvSpPr>
        <p:spPr>
          <a:xfrm>
            <a:off x="6715888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7" name="Content Placeholder 17"/>
          <p:cNvSpPr>
            <a:spLocks noGrp="1"/>
          </p:cNvSpPr>
          <p:nvPr>
            <p:ph sz="quarter" idx="33" hasCustomPrompt="1"/>
          </p:nvPr>
        </p:nvSpPr>
        <p:spPr>
          <a:xfrm>
            <a:off x="6715888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8" name="Content Placeholder 17"/>
          <p:cNvSpPr>
            <a:spLocks noGrp="1"/>
          </p:cNvSpPr>
          <p:nvPr>
            <p:ph sz="quarter" idx="34" hasCustomPrompt="1"/>
          </p:nvPr>
        </p:nvSpPr>
        <p:spPr>
          <a:xfrm>
            <a:off x="6715888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9" name="Content Placeholder 17"/>
          <p:cNvSpPr>
            <a:spLocks noGrp="1"/>
          </p:cNvSpPr>
          <p:nvPr>
            <p:ph sz="quarter" idx="36" hasCustomPrompt="1"/>
          </p:nvPr>
        </p:nvSpPr>
        <p:spPr>
          <a:xfrm>
            <a:off x="6715888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50" name="Content Placeholder 17"/>
          <p:cNvSpPr>
            <a:spLocks noGrp="1"/>
          </p:cNvSpPr>
          <p:nvPr>
            <p:ph sz="quarter" idx="37" hasCustomPrompt="1"/>
          </p:nvPr>
        </p:nvSpPr>
        <p:spPr>
          <a:xfrm>
            <a:off x="6715888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Content Placeholder 17"/>
          <p:cNvSpPr>
            <a:spLocks noGrp="1"/>
          </p:cNvSpPr>
          <p:nvPr>
            <p:ph sz="quarter" idx="39" hasCustomPrompt="1"/>
          </p:nvPr>
        </p:nvSpPr>
        <p:spPr>
          <a:xfrm>
            <a:off x="6715888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&amp; Imag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2" y="4560199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715962" y="2010139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2" y="4224117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33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4440173" y="4537025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4440173" y="4200943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36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8164384" y="4537025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8164384" y="4200943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1" name="Picture Placeholder 3" title="Click the Icon to add your Image"/>
          <p:cNvSpPr>
            <a:spLocks noGrp="1" noChangeAspect="1"/>
          </p:cNvSpPr>
          <p:nvPr>
            <p:ph type="pic" sz="quarter" idx="28" hasCustomPrompt="1"/>
          </p:nvPr>
        </p:nvSpPr>
        <p:spPr>
          <a:xfrm>
            <a:off x="4440173" y="2010139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2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168689" y="2003311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3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3 Column Text &amp; Image Slide Heading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12192000" cy="5974857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6089373" y="0"/>
            <a:ext cx="6102626" cy="6858000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715618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2" name="Rectangle 21"/>
          <p:cNvSpPr/>
          <p:nvPr userDrawn="1"/>
        </p:nvSpPr>
        <p:spPr>
          <a:xfrm>
            <a:off x="6089373" y="5814391"/>
            <a:ext cx="6102626" cy="1043609"/>
          </a:xfrm>
          <a:prstGeom prst="rect">
            <a:avLst/>
          </a:prstGeom>
          <a:gradFill>
            <a:gsLst>
              <a:gs pos="100000">
                <a:srgbClr val="324F82">
                  <a:alpha val="50000"/>
                </a:srgbClr>
              </a:gs>
              <a:gs pos="0">
                <a:srgbClr val="324F82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0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715964" y="2166730"/>
            <a:ext cx="4657792" cy="31618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4657793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Split Image Slide Heading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715963" y="1158975"/>
            <a:ext cx="4657794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6102626" cy="6858000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02626" y="1"/>
            <a:ext cx="6089374" cy="6858000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6818244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 userDrawn="1"/>
        </p:nvSpPr>
        <p:spPr>
          <a:xfrm>
            <a:off x="0" y="5814391"/>
            <a:ext cx="6102626" cy="1043609"/>
          </a:xfrm>
          <a:prstGeom prst="rect">
            <a:avLst/>
          </a:prstGeom>
          <a:gradFill>
            <a:gsLst>
              <a:gs pos="100000">
                <a:schemeClr val="bg1">
                  <a:alpha val="49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5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6818589" y="2162650"/>
            <a:ext cx="4657792" cy="31618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6818244" y="716218"/>
            <a:ext cx="4657793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Split Image Slide Heading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818244" y="1158975"/>
            <a:ext cx="4657794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718456" y="2703444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" y="5207313"/>
            <a:ext cx="3247256" cy="931754"/>
          </a:xfrm>
          <a:prstGeom prst="rect">
            <a:avLst/>
          </a:prstGeom>
        </p:spPr>
      </p:pic>
      <p:sp>
        <p:nvSpPr>
          <p:cNvPr id="28" name="Content Placeholder 26"/>
          <p:cNvSpPr>
            <a:spLocks noGrp="1"/>
          </p:cNvSpPr>
          <p:nvPr>
            <p:ph sz="quarter" idx="14" hasCustomPrompt="1"/>
          </p:nvPr>
        </p:nvSpPr>
        <p:spPr>
          <a:xfrm>
            <a:off x="719138" y="3639988"/>
            <a:ext cx="10492200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28th July 2017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9138" y="3088814"/>
            <a:ext cx="10491787" cy="3671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000" b="0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Presented By: Insert Name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718457" y="721772"/>
            <a:ext cx="10492882" cy="166199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l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Presentation Title </a:t>
            </a:r>
            <a:br>
              <a:rPr lang="en-US" dirty="0"/>
            </a:br>
            <a:r>
              <a:rPr lang="en-US" dirty="0"/>
              <a:t>Two Lines Template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8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5617" y="715617"/>
            <a:ext cx="10760766" cy="5401276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lvl1pPr algn="ctr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Chapter/Slide Title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Chapter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5617" y="2057401"/>
            <a:ext cx="10760766" cy="4059492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lvl1pPr algn="ctr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Icon Chapter Slide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4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5430079" y="2057400"/>
            <a:ext cx="1331842" cy="1331842"/>
          </a:xfrm>
          <a:prstGeom prst="rect">
            <a:avLst/>
          </a:prstGeom>
          <a:noFill/>
        </p:spPr>
        <p:txBody>
          <a:bodyPr wrap="squar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y questions?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715617" y="3315615"/>
            <a:ext cx="1076407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i="0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Thank</a:t>
            </a:r>
            <a:r>
              <a:rPr lang="en-US" sz="4400" b="1" i="0" baseline="0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 you for listening.</a:t>
            </a:r>
          </a:p>
          <a:p>
            <a:pPr algn="ctr"/>
            <a:r>
              <a:rPr lang="en-US" sz="4400" b="1" i="0" baseline="0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 Any questions?</a:t>
            </a:r>
            <a:endParaRPr lang="en-US" sz="4400" b="1" i="0" dirty="0">
              <a:solidFill>
                <a:schemeClr val="bg1"/>
              </a:solidFill>
              <a:latin typeface="Ubuntu" charset="0"/>
              <a:ea typeface="Ubuntu" charset="0"/>
              <a:cs typeface="Ubuntu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6389" y="1769165"/>
            <a:ext cx="1717886" cy="140928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8" name="Chart Placeholder 7"/>
          <p:cNvSpPr>
            <a:spLocks noGrp="1"/>
          </p:cNvSpPr>
          <p:nvPr>
            <p:ph type="chart" sz="quarter" idx="14" hasCustomPrompt="1"/>
          </p:nvPr>
        </p:nvSpPr>
        <p:spPr>
          <a:xfrm>
            <a:off x="715963" y="1838325"/>
            <a:ext cx="10760075" cy="3736975"/>
          </a:xfrm>
          <a:prstGeom prst="rect">
            <a:avLst/>
          </a:prstGeom>
        </p:spPr>
        <p:txBody>
          <a:bodyPr anchor="b" anchorCtr="1"/>
          <a:lstStyle>
            <a:lvl1pPr marL="0" indent="0">
              <a:buNone/>
              <a:defRPr sz="1400" b="0" i="0" baseline="0">
                <a:solidFill>
                  <a:srgbClr val="324F82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en-US" dirty="0"/>
              <a:t>Click the icon to start building your chart</a:t>
            </a:r>
          </a:p>
        </p:txBody>
      </p:sp>
      <p:sp>
        <p:nvSpPr>
          <p:cNvPr id="10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Chart Slide Heading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2" name="TextBox 21"/>
          <p:cNvSpPr txBox="1"/>
          <p:nvPr userDrawn="1"/>
        </p:nvSpPr>
        <p:spPr>
          <a:xfrm>
            <a:off x="-1123122" y="-183873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3" y="2230644"/>
            <a:ext cx="10760075" cy="206518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1 Column Text Slide Heading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1118299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Text Slide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3" y="2230644"/>
            <a:ext cx="10760075" cy="206518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1 Column Text Slide Heading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17"/>
          <p:cNvSpPr>
            <a:spLocks noGrp="1"/>
          </p:cNvSpPr>
          <p:nvPr>
            <p:ph sz="quarter" idx="16" hasCustomPrompt="1"/>
          </p:nvPr>
        </p:nvSpPr>
        <p:spPr>
          <a:xfrm>
            <a:off x="715964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6453809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Text Slide Heading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Slide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17"/>
          <p:cNvSpPr>
            <a:spLocks noGrp="1"/>
          </p:cNvSpPr>
          <p:nvPr>
            <p:ph sz="quarter" idx="16" hasCustomPrompt="1"/>
          </p:nvPr>
        </p:nvSpPr>
        <p:spPr>
          <a:xfrm>
            <a:off x="715964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0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6453809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Text Slide Heading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2230644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8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4481097" y="2230642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19" hasCustomPrompt="1"/>
          </p:nvPr>
        </p:nvSpPr>
        <p:spPr>
          <a:xfrm>
            <a:off x="8246231" y="2230641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3 Column Text Slide Heading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Text Slide Pu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2230644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8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4481097" y="2230642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19" hasCustomPrompt="1"/>
          </p:nvPr>
        </p:nvSpPr>
        <p:spPr>
          <a:xfrm>
            <a:off x="8246231" y="1868557"/>
            <a:ext cx="3229803" cy="3641970"/>
          </a:xfrm>
          <a:prstGeom prst="rect">
            <a:avLst/>
          </a:prstGeom>
          <a:solidFill>
            <a:srgbClr val="324F82"/>
          </a:solidFill>
        </p:spPr>
        <p:txBody>
          <a:bodyPr wrap="square" lIns="360000" tIns="360000" rIns="360000" bIns="360000">
            <a:no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3 Column Pull Out Slide Heading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6453807" y="2230643"/>
            <a:ext cx="5022576" cy="2929007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1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2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715963" y="2230644"/>
            <a:ext cx="5022227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Text &amp; Image Slide Heading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2358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4" r:id="rId2"/>
    <p:sldLayoutId id="2147483650" r:id="rId3"/>
    <p:sldLayoutId id="2147483666" r:id="rId4"/>
    <p:sldLayoutId id="2147483651" r:id="rId5"/>
    <p:sldLayoutId id="2147483667" r:id="rId6"/>
    <p:sldLayoutId id="2147483652" r:id="rId7"/>
    <p:sldLayoutId id="2147483665" r:id="rId8"/>
    <p:sldLayoutId id="2147483654" r:id="rId9"/>
    <p:sldLayoutId id="2147483656" r:id="rId10"/>
    <p:sldLayoutId id="2147483663" r:id="rId11"/>
    <p:sldLayoutId id="2147483660" r:id="rId12"/>
    <p:sldLayoutId id="2147483664" r:id="rId13"/>
    <p:sldLayoutId id="2147483670" r:id="rId14"/>
    <p:sldLayoutId id="2147483671" r:id="rId15"/>
    <p:sldLayoutId id="2147483657" r:id="rId16"/>
    <p:sldLayoutId id="2147483653" r:id="rId17"/>
    <p:sldLayoutId id="2147483668" r:id="rId18"/>
    <p:sldLayoutId id="2147483669" r:id="rId19"/>
    <p:sldLayoutId id="2147483658" r:id="rId20"/>
    <p:sldLayoutId id="2147483655" r:id="rId21"/>
    <p:sldLayoutId id="2147483662" r:id="rId22"/>
    <p:sldLayoutId id="2147483673" r:id="rId23"/>
    <p:sldLayoutId id="2147483659" r:id="rId24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accaglobal.com/gb/en/professional-insights/risk/acca-culture-governance-tool.html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4"/>
          </p:nvPr>
        </p:nvSpPr>
        <p:spPr>
          <a:xfrm>
            <a:off x="719139" y="4848044"/>
            <a:ext cx="10492200" cy="249299"/>
          </a:xfrm>
        </p:spPr>
        <p:txBody>
          <a:bodyPr/>
          <a:lstStyle/>
          <a:p>
            <a:r>
              <a:rPr lang="en-GB" sz="1800" dirty="0" smtClean="0">
                <a:latin typeface="+mn-lt"/>
              </a:rPr>
              <a:t> 25 February 2021</a:t>
            </a:r>
            <a:endParaRPr lang="en-GB" sz="1800" dirty="0"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719139" y="2801328"/>
            <a:ext cx="10960244" cy="1693362"/>
          </a:xfrm>
        </p:spPr>
        <p:txBody>
          <a:bodyPr/>
          <a:lstStyle/>
          <a:p>
            <a:r>
              <a:rPr lang="en-GB" sz="2000" dirty="0" smtClean="0">
                <a:latin typeface="+mn-lt"/>
              </a:rPr>
              <a:t>Rhiannon Beaumont-Wood, Executive Director of Quality, Nursing and Allied Health Professionals</a:t>
            </a:r>
          </a:p>
          <a:p>
            <a:r>
              <a:rPr lang="en-GB" sz="2000" dirty="0" smtClean="0"/>
              <a:t>Stuart </a:t>
            </a:r>
            <a:r>
              <a:rPr lang="en-GB" sz="2000" dirty="0" smtClean="0">
                <a:latin typeface="+mn-lt"/>
              </a:rPr>
              <a:t>Silcox, Assistant Director, Integrated Governance</a:t>
            </a:r>
          </a:p>
          <a:p>
            <a:r>
              <a:rPr lang="en-GB" sz="2000" dirty="0" smtClean="0">
                <a:latin typeface="+mn-lt"/>
              </a:rPr>
              <a:t>Eleanor Higgins, Integrated Governance Manager</a:t>
            </a:r>
          </a:p>
          <a:p>
            <a:r>
              <a:rPr lang="en-GB" sz="2000" dirty="0" smtClean="0">
                <a:latin typeface="+mn-lt"/>
              </a:rPr>
              <a:t>Sharon Twine, Integrated Governance Manager</a:t>
            </a:r>
            <a:endParaRPr lang="en-GB" sz="2000" dirty="0">
              <a:latin typeface="+mn-lt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18457" y="721772"/>
            <a:ext cx="10492882" cy="1661993"/>
          </a:xfrm>
        </p:spPr>
        <p:txBody>
          <a:bodyPr/>
          <a:lstStyle/>
          <a:p>
            <a:pPr algn="ctr"/>
            <a:r>
              <a:rPr lang="en-GB" dirty="0" smtClean="0">
                <a:latin typeface="+mn-lt"/>
              </a:rPr>
              <a:t>Integrated Governance </a:t>
            </a:r>
            <a:r>
              <a:rPr lang="en-GB" dirty="0">
                <a:latin typeface="+mn-lt"/>
              </a:rPr>
              <a:t>Model</a:t>
            </a:r>
          </a:p>
        </p:txBody>
      </p:sp>
    </p:spTree>
    <p:extLst>
      <p:ext uri="{BB962C8B-B14F-4D97-AF65-F5344CB8AC3E}">
        <p14:creationId xmlns:p14="http://schemas.microsoft.com/office/powerpoint/2010/main" val="235354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348491" y="6191732"/>
            <a:ext cx="9396010" cy="221599"/>
          </a:xfrm>
        </p:spPr>
        <p:txBody>
          <a:bodyPr/>
          <a:lstStyle/>
          <a:p>
            <a:r>
              <a:rPr lang="en-GB" dirty="0" smtClean="0"/>
              <a:t>Integrated </a:t>
            </a:r>
            <a:r>
              <a:rPr lang="en-GB" dirty="0"/>
              <a:t>Governance M</a:t>
            </a:r>
            <a:r>
              <a:rPr lang="en-GB" dirty="0" smtClean="0"/>
              <a:t>odel - February 2021 | </a:t>
            </a:r>
            <a:r>
              <a:rPr lang="en-GB" sz="1200" dirty="0" smtClean="0"/>
              <a:t>page 2</a:t>
            </a:r>
            <a:endParaRPr lang="en-GB" sz="1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715961" y="1692322"/>
            <a:ext cx="6831251" cy="3057247"/>
          </a:xfrm>
        </p:spPr>
        <p:txBody>
          <a:bodyPr/>
          <a:lstStyle/>
          <a:p>
            <a:pPr marL="0" indent="0">
              <a:buNone/>
            </a:pPr>
            <a:r>
              <a:rPr lang="en-GB" i="1" dirty="0" smtClean="0">
                <a:latin typeface="+mn-lt"/>
              </a:rPr>
              <a:t>“Integrated governance is defined as a holistic approach undertaken by a governing body, supported by management and staff, to integrate governance into an organisation’s drivers for sustainable success.”</a:t>
            </a:r>
          </a:p>
          <a:p>
            <a:pPr marL="0" indent="0">
              <a:buNone/>
            </a:pPr>
            <a:r>
              <a:rPr lang="en-GB" sz="1400" dirty="0" smtClean="0">
                <a:latin typeface="+mn-lt"/>
              </a:rPr>
              <a:t>(Adapted from the Institution for Financial Accountants) </a:t>
            </a:r>
          </a:p>
          <a:p>
            <a:pPr marL="0" indent="0">
              <a:buNone/>
            </a:pPr>
            <a:endParaRPr lang="en-GB" dirty="0">
              <a:latin typeface="+mn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sz="2400" dirty="0" smtClean="0">
                <a:latin typeface="+mn-lt"/>
              </a:rPr>
              <a:t>Integrated Governance – a definition</a:t>
            </a:r>
            <a:endParaRPr lang="en-GB" sz="2400" dirty="0">
              <a:latin typeface="+mn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4131" y="1692322"/>
            <a:ext cx="4865427" cy="3194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792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348491" y="6191732"/>
            <a:ext cx="9396010" cy="221599"/>
          </a:xfrm>
        </p:spPr>
        <p:txBody>
          <a:bodyPr/>
          <a:lstStyle/>
          <a:p>
            <a:r>
              <a:rPr lang="en-GB" dirty="0" smtClean="0"/>
              <a:t>Integrated </a:t>
            </a:r>
            <a:r>
              <a:rPr lang="en-GB" dirty="0"/>
              <a:t>Governance M</a:t>
            </a:r>
            <a:r>
              <a:rPr lang="en-GB" dirty="0" smtClean="0"/>
              <a:t>odel - February 2021 | </a:t>
            </a:r>
            <a:r>
              <a:rPr lang="en-GB" sz="1200" dirty="0" smtClean="0"/>
              <a:t>page 3</a:t>
            </a:r>
            <a:endParaRPr lang="en-GB" sz="1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715962" y="836935"/>
            <a:ext cx="10120359" cy="5474319"/>
          </a:xfrm>
        </p:spPr>
        <p:txBody>
          <a:bodyPr/>
          <a:lstStyle/>
          <a:p>
            <a:r>
              <a:rPr lang="en-GB" sz="2000" dirty="0" smtClean="0">
                <a:latin typeface="+mn-lt"/>
              </a:rPr>
              <a:t>2018/19 reorganisation and creation of Integrated Governance team</a:t>
            </a:r>
          </a:p>
          <a:p>
            <a:r>
              <a:rPr lang="en-GB" sz="2000" dirty="0" smtClean="0">
                <a:latin typeface="+mn-lt"/>
              </a:rPr>
              <a:t>Continuing expansion of Public Health Wales workforce</a:t>
            </a:r>
          </a:p>
          <a:p>
            <a:r>
              <a:rPr lang="en-GB" sz="2000" dirty="0" smtClean="0">
                <a:latin typeface="+mn-lt"/>
              </a:rPr>
              <a:t>Strong Board governance - scope to improve integration of governance elements and their understanding across the organisation for the benefit of staff</a:t>
            </a:r>
          </a:p>
          <a:p>
            <a:r>
              <a:rPr lang="en-GB" sz="2000" dirty="0" smtClean="0">
                <a:latin typeface="+mn-lt"/>
              </a:rPr>
              <a:t>An Integrated Governance model will help us to improve the following:</a:t>
            </a:r>
          </a:p>
          <a:p>
            <a:pPr lvl="1"/>
            <a:r>
              <a:rPr lang="en-GB" dirty="0" smtClean="0">
                <a:latin typeface="+mn-lt"/>
              </a:rPr>
              <a:t>Clinical, operational, financial and risk management processes and their inter-relationships</a:t>
            </a:r>
          </a:p>
          <a:p>
            <a:pPr lvl="1"/>
            <a:r>
              <a:rPr lang="en-GB" dirty="0" smtClean="0">
                <a:latin typeface="+mn-lt"/>
              </a:rPr>
              <a:t>Promote conduct of business in compliance with regulations and strategic objectives of Public Health Wales</a:t>
            </a:r>
          </a:p>
          <a:p>
            <a:pPr lvl="1"/>
            <a:r>
              <a:rPr lang="en-GB" dirty="0" smtClean="0">
                <a:latin typeface="+mn-lt"/>
              </a:rPr>
              <a:t>Enable staff to relate their role and responsibilities to integrated governance</a:t>
            </a:r>
          </a:p>
          <a:p>
            <a:pPr lvl="1"/>
            <a:r>
              <a:rPr lang="en-GB" dirty="0" smtClean="0">
                <a:latin typeface="+mn-lt"/>
              </a:rPr>
              <a:t>Help staff answer questions </a:t>
            </a:r>
            <a:r>
              <a:rPr lang="en-GB" dirty="0" err="1" smtClean="0">
                <a:latin typeface="+mn-lt"/>
              </a:rPr>
              <a:t>eg</a:t>
            </a:r>
            <a:r>
              <a:rPr lang="en-GB" dirty="0" smtClean="0">
                <a:latin typeface="+mn-lt"/>
              </a:rPr>
              <a:t>. “Why are we doing this?” and “Who do we need to tell about this?”</a:t>
            </a:r>
            <a:endParaRPr lang="en-GB" dirty="0">
              <a:latin typeface="+mn-lt"/>
            </a:endParaRPr>
          </a:p>
          <a:p>
            <a:r>
              <a:rPr lang="en-GB" sz="2000" dirty="0" smtClean="0"/>
              <a:t>Develop </a:t>
            </a:r>
            <a:r>
              <a:rPr lang="en-GB" sz="2000" dirty="0"/>
              <a:t>sustainable governance to help respond to emerging strengths, weaknesses, opportunities and threats</a:t>
            </a:r>
          </a:p>
          <a:p>
            <a:pPr marL="0" indent="0">
              <a:buNone/>
            </a:pPr>
            <a:endParaRPr lang="en-GB" dirty="0" smtClean="0">
              <a:latin typeface="+mn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715963" y="317572"/>
            <a:ext cx="10760075" cy="393542"/>
          </a:xfrm>
        </p:spPr>
        <p:txBody>
          <a:bodyPr/>
          <a:lstStyle/>
          <a:p>
            <a:r>
              <a:rPr lang="en-GB" sz="2400" dirty="0" smtClean="0">
                <a:latin typeface="+mn-lt"/>
              </a:rPr>
              <a:t>Why do we need Integrated Governance?</a:t>
            </a:r>
            <a:endParaRPr lang="en-GB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1800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715963" y="313370"/>
            <a:ext cx="10760075" cy="393542"/>
          </a:xfrm>
        </p:spPr>
        <p:txBody>
          <a:bodyPr/>
          <a:lstStyle/>
          <a:p>
            <a:r>
              <a:rPr lang="en-GB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Public Health Wales Integrated Governance Model</a:t>
            </a:r>
            <a:endParaRPr lang="en-GB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84515" y="961783"/>
            <a:ext cx="6807485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rPr>
              <a:t>PHW is starting from a position of strength, </a:t>
            </a:r>
            <a:r>
              <a:rPr lang="en-GB" dirty="0" err="1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rPr>
              <a:t>eg</a:t>
            </a:r>
            <a:r>
              <a:rPr lang="en-GB" dirty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rPr>
              <a:t> financial governance:</a:t>
            </a:r>
          </a:p>
          <a:p>
            <a:endParaRPr lang="en-GB" dirty="0">
              <a:solidFill>
                <a:srgbClr val="324F82"/>
              </a:solidFill>
              <a:latin typeface="Verdana" charset="0"/>
              <a:ea typeface="Verdana" charset="0"/>
              <a:cs typeface="Verdana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rPr>
              <a:t>Audit Wales Structured Assessment 2020 – assessment of managing financial </a:t>
            </a:r>
            <a:r>
              <a:rPr lang="en-GB" sz="1400" dirty="0" smtClean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rPr>
              <a:t>resources</a:t>
            </a:r>
            <a:endParaRPr lang="en-GB" sz="1400" dirty="0">
              <a:solidFill>
                <a:srgbClr val="324F82"/>
              </a:solidFill>
              <a:latin typeface="Verdana" charset="0"/>
              <a:ea typeface="Verdana" charset="0"/>
              <a:cs typeface="Verdana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324F82"/>
              </a:solidFill>
              <a:latin typeface="Verdana" charset="0"/>
              <a:ea typeface="Verdana" charset="0"/>
              <a:cs typeface="Verdana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rPr>
              <a:t>[WAO] found that the Trust’s arrangements for managing financial resources are working well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324F82"/>
              </a:solidFill>
              <a:latin typeface="Verdana" charset="0"/>
              <a:ea typeface="Verdana" charset="0"/>
              <a:cs typeface="Verdana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rPr>
              <a:t>[Public Health Wales] continues to meet its financial duties but achieving financial balance in 2020-21 assumes additional funding will be made available to cover the ongoing cost of responding to COVID-19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324F82"/>
              </a:solidFill>
              <a:latin typeface="Verdana" charset="0"/>
              <a:ea typeface="Verdana" charset="0"/>
              <a:cs typeface="Verdana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rPr>
              <a:t>[Public Health Wales] continues to have strong financial controls and did not need to make significant changes to adapt to </a:t>
            </a:r>
            <a:r>
              <a:rPr lang="en-GB" sz="1400" dirty="0" smtClean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rPr>
              <a:t>COVID-19</a:t>
            </a:r>
            <a:endParaRPr lang="en-GB" dirty="0">
              <a:latin typeface="Ubuntu" charset="0"/>
              <a:ea typeface="Verdana" charset="0"/>
              <a:cs typeface="Verdana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 smtClean="0">
              <a:solidFill>
                <a:srgbClr val="324F82"/>
              </a:solidFill>
              <a:latin typeface="Ubuntu" charset="0"/>
              <a:ea typeface="Verdana" charset="0"/>
              <a:cs typeface="Verdana" charset="0"/>
            </a:endParaRPr>
          </a:p>
          <a:p>
            <a:r>
              <a:rPr lang="en-GB" sz="1600" dirty="0" smtClean="0">
                <a:solidFill>
                  <a:srgbClr val="324F82"/>
                </a:solidFill>
                <a:latin typeface="Ubuntu" charset="0"/>
                <a:ea typeface="Verdana" charset="0"/>
                <a:cs typeface="Verdana" charset="0"/>
              </a:rPr>
              <a:t>Does this link holistically with for example workforce planning</a:t>
            </a:r>
            <a:r>
              <a:rPr lang="en-GB" sz="1600" dirty="0">
                <a:solidFill>
                  <a:srgbClr val="324F82"/>
                </a:solidFill>
                <a:latin typeface="Ubuntu" charset="0"/>
                <a:ea typeface="Verdana" charset="0"/>
                <a:cs typeface="Verdana" charset="0"/>
              </a:rPr>
              <a:t> </a:t>
            </a:r>
            <a:r>
              <a:rPr lang="en-GB" sz="1600" dirty="0" smtClean="0">
                <a:solidFill>
                  <a:srgbClr val="324F82"/>
                </a:solidFill>
                <a:latin typeface="Ubuntu" charset="0"/>
                <a:ea typeface="Verdana" charset="0"/>
                <a:cs typeface="Verdana" charset="0"/>
              </a:rPr>
              <a:t>or objective setting consistently across the organisation?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554" y="961783"/>
            <a:ext cx="5111961" cy="462675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8491" y="5621126"/>
            <a:ext cx="503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0" dirty="0" smtClean="0">
                <a:latin typeface="Ubuntu" charset="0"/>
                <a:ea typeface="Ubuntu" charset="0"/>
                <a:cs typeface="Ubuntu" charset="0"/>
              </a:rPr>
              <a:t>Adapted from the </a:t>
            </a:r>
            <a:r>
              <a:rPr lang="en-GB" sz="1400" i="0" dirty="0" smtClean="0">
                <a:latin typeface="Ubuntu" charset="0"/>
                <a:ea typeface="Ubuntu" charset="0"/>
                <a:cs typeface="Ubuntu" charset="0"/>
                <a:hlinkClick r:id="rId4"/>
              </a:rPr>
              <a:t>ACCA Culture-Governance Tool</a:t>
            </a:r>
            <a:endParaRPr lang="en-GB" sz="1400" i="0" dirty="0" smtClean="0">
              <a:latin typeface="Ubuntu" charset="0"/>
              <a:ea typeface="Ubuntu" charset="0"/>
              <a:cs typeface="Ubuntu" charset="0"/>
            </a:endParaRPr>
          </a:p>
        </p:txBody>
      </p:sp>
      <p:sp>
        <p:nvSpPr>
          <p:cNvPr id="10" name="Content Placeholder 1"/>
          <p:cNvSpPr>
            <a:spLocks noGrp="1"/>
          </p:cNvSpPr>
          <p:nvPr>
            <p:ph sz="quarter" idx="10"/>
          </p:nvPr>
        </p:nvSpPr>
        <p:spPr>
          <a:xfrm>
            <a:off x="348491" y="6191732"/>
            <a:ext cx="9396010" cy="221599"/>
          </a:xfrm>
        </p:spPr>
        <p:txBody>
          <a:bodyPr/>
          <a:lstStyle/>
          <a:p>
            <a:r>
              <a:rPr lang="en-GB" dirty="0" smtClean="0"/>
              <a:t>Integrated </a:t>
            </a:r>
            <a:r>
              <a:rPr lang="en-GB" dirty="0"/>
              <a:t>Governance M</a:t>
            </a:r>
            <a:r>
              <a:rPr lang="en-GB" dirty="0" smtClean="0"/>
              <a:t>odel - February 2021 | </a:t>
            </a:r>
            <a:r>
              <a:rPr lang="en-GB" sz="1200" dirty="0" smtClean="0"/>
              <a:t>page 4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023330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715963" y="313370"/>
            <a:ext cx="10760075" cy="393542"/>
          </a:xfrm>
        </p:spPr>
        <p:txBody>
          <a:bodyPr/>
          <a:lstStyle/>
          <a:p>
            <a:r>
              <a:rPr lang="en-GB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What does good look like - corporate governance</a:t>
            </a:r>
            <a:endParaRPr lang="en-GB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Content Placeholder 1"/>
          <p:cNvSpPr>
            <a:spLocks noGrp="1"/>
          </p:cNvSpPr>
          <p:nvPr>
            <p:ph sz="quarter" idx="10"/>
          </p:nvPr>
        </p:nvSpPr>
        <p:spPr>
          <a:xfrm>
            <a:off x="348491" y="6191732"/>
            <a:ext cx="9396010" cy="221599"/>
          </a:xfrm>
        </p:spPr>
        <p:txBody>
          <a:bodyPr/>
          <a:lstStyle/>
          <a:p>
            <a:r>
              <a:rPr lang="en-GB" dirty="0" smtClean="0"/>
              <a:t>Integrated </a:t>
            </a:r>
            <a:r>
              <a:rPr lang="en-GB" dirty="0"/>
              <a:t>Governance M</a:t>
            </a:r>
            <a:r>
              <a:rPr lang="en-GB" dirty="0" smtClean="0"/>
              <a:t>odel - February 2021 | </a:t>
            </a:r>
            <a:r>
              <a:rPr lang="en-GB" sz="1200" dirty="0" smtClean="0"/>
              <a:t>page </a:t>
            </a:r>
            <a:r>
              <a:rPr lang="en-GB" sz="1200" dirty="0" smtClean="0"/>
              <a:t>5</a:t>
            </a:r>
            <a:endParaRPr lang="en-GB" sz="1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9291" y="834390"/>
            <a:ext cx="5704765" cy="380460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22793" y="998550"/>
            <a:ext cx="3295461" cy="1384995"/>
          </a:xfrm>
          <a:prstGeom prst="rect">
            <a:avLst/>
          </a:prstGeom>
          <a:solidFill>
            <a:srgbClr val="325083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Defined organisation structure; stakeholder engagement </a:t>
            </a:r>
            <a:r>
              <a:rPr lang="en-GB" sz="1200" dirty="0" err="1" smtClean="0">
                <a:solidFill>
                  <a:schemeClr val="bg1"/>
                </a:solidFill>
              </a:rPr>
              <a:t>eg</a:t>
            </a:r>
            <a:r>
              <a:rPr lang="en-GB" sz="1200" dirty="0" smtClean="0">
                <a:solidFill>
                  <a:schemeClr val="bg1"/>
                </a:solidFill>
              </a:rPr>
              <a:t>. Welsh Government, health boards; feedback mechanisms; </a:t>
            </a:r>
            <a:r>
              <a:rPr lang="en-GB" sz="1200" dirty="0">
                <a:solidFill>
                  <a:schemeClr val="bg1"/>
                </a:solidFill>
              </a:rPr>
              <a:t>strategic and operational decision making/reporting </a:t>
            </a:r>
            <a:r>
              <a:rPr lang="en-GB" sz="1200" dirty="0" smtClean="0">
                <a:solidFill>
                  <a:schemeClr val="bg1"/>
                </a:solidFill>
              </a:rPr>
              <a:t>groups; Well-being of Future Generations Act; involvement and collaboration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2794" y="2736692"/>
            <a:ext cx="3295461" cy="1015663"/>
          </a:xfrm>
          <a:prstGeom prst="rect">
            <a:avLst/>
          </a:prstGeom>
          <a:solidFill>
            <a:srgbClr val="4FBAAB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Internal and external stakeholder engagement; feedback mechanisms </a:t>
            </a:r>
            <a:r>
              <a:rPr lang="en-GB" sz="1200" dirty="0" err="1" smtClean="0">
                <a:solidFill>
                  <a:schemeClr val="bg1"/>
                </a:solidFill>
              </a:rPr>
              <a:t>eg</a:t>
            </a:r>
            <a:r>
              <a:rPr lang="en-GB" sz="1200" dirty="0" smtClean="0">
                <a:solidFill>
                  <a:schemeClr val="bg1"/>
                </a:solidFill>
              </a:rPr>
              <a:t>. Welsh Government JET meeting; performance </a:t>
            </a:r>
            <a:r>
              <a:rPr lang="en-GB" sz="1200" dirty="0">
                <a:solidFill>
                  <a:schemeClr val="bg1"/>
                </a:solidFill>
              </a:rPr>
              <a:t>dashboard; Well-being of Future Generations </a:t>
            </a:r>
            <a:r>
              <a:rPr lang="en-GB" sz="1200" dirty="0" smtClean="0">
                <a:solidFill>
                  <a:schemeClr val="bg1"/>
                </a:solidFill>
              </a:rPr>
              <a:t>Act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64316" y="5035544"/>
            <a:ext cx="4856353" cy="830997"/>
          </a:xfrm>
          <a:prstGeom prst="rect">
            <a:avLst/>
          </a:prstGeom>
          <a:solidFill>
            <a:srgbClr val="E03882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Board / Committee / Executive team reporting </a:t>
            </a:r>
            <a:r>
              <a:rPr lang="en-GB" sz="1200" dirty="0" smtClean="0">
                <a:solidFill>
                  <a:schemeClr val="bg1"/>
                </a:solidFill>
              </a:rPr>
              <a:t>structure; delegation of authority; internal control and relationship with external review agencies; </a:t>
            </a:r>
            <a:r>
              <a:rPr lang="en-GB" sz="1200" dirty="0">
                <a:solidFill>
                  <a:schemeClr val="bg1"/>
                </a:solidFill>
              </a:rPr>
              <a:t>feedback </a:t>
            </a:r>
            <a:r>
              <a:rPr lang="en-GB" sz="1200" dirty="0" smtClean="0">
                <a:solidFill>
                  <a:schemeClr val="bg1"/>
                </a:solidFill>
              </a:rPr>
              <a:t>mechanisms; </a:t>
            </a:r>
            <a:r>
              <a:rPr lang="en-GB" sz="1200" dirty="0">
                <a:solidFill>
                  <a:schemeClr val="bg1"/>
                </a:solidFill>
              </a:rPr>
              <a:t>strategic and operational decision making/reporting groups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384996" y="2736692"/>
            <a:ext cx="3531665" cy="1200329"/>
          </a:xfrm>
          <a:prstGeom prst="rect">
            <a:avLst/>
          </a:prstGeom>
          <a:solidFill>
            <a:srgbClr val="FAC402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Decision making structure and delegation of </a:t>
            </a:r>
            <a:r>
              <a:rPr lang="en-GB" sz="1200" dirty="0" smtClean="0">
                <a:solidFill>
                  <a:schemeClr val="bg1"/>
                </a:solidFill>
              </a:rPr>
              <a:t>authority; Strategic Risk Register / Corporate Risk Register / Directorate Risk Registers; Board and Committee scrutiny; cascaded reporting; performance dashboard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384997" y="1488192"/>
            <a:ext cx="3531665" cy="830997"/>
          </a:xfrm>
          <a:prstGeom prst="rect">
            <a:avLst/>
          </a:prstGeom>
          <a:solidFill>
            <a:srgbClr val="28B8CE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People Strategy; embedded PHW values; performance dashboard; directorate </a:t>
            </a:r>
            <a:r>
              <a:rPr lang="en-GB" sz="1200" dirty="0">
                <a:solidFill>
                  <a:schemeClr val="bg1"/>
                </a:solidFill>
              </a:rPr>
              <a:t>governance </a:t>
            </a:r>
            <a:r>
              <a:rPr lang="en-GB" sz="1200" dirty="0" smtClean="0">
                <a:solidFill>
                  <a:schemeClr val="bg1"/>
                </a:solidFill>
              </a:rPr>
              <a:t>arrangements; staff commitment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3486495" y="1758160"/>
            <a:ext cx="880790" cy="260773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Arrow 8"/>
          <p:cNvSpPr/>
          <p:nvPr/>
        </p:nvSpPr>
        <p:spPr>
          <a:xfrm>
            <a:off x="3500144" y="3070746"/>
            <a:ext cx="676072" cy="255662"/>
          </a:xfrm>
          <a:prstGeom prst="rightArrow">
            <a:avLst/>
          </a:prstGeom>
          <a:solidFill>
            <a:srgbClr val="4FB9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Left Arrow 17"/>
          <p:cNvSpPr/>
          <p:nvPr/>
        </p:nvSpPr>
        <p:spPr>
          <a:xfrm>
            <a:off x="7657554" y="1758160"/>
            <a:ext cx="645556" cy="256053"/>
          </a:xfrm>
          <a:prstGeom prst="leftArrow">
            <a:avLst/>
          </a:prstGeom>
          <a:solidFill>
            <a:srgbClr val="28B8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Left Arrow 18"/>
          <p:cNvSpPr/>
          <p:nvPr/>
        </p:nvSpPr>
        <p:spPr>
          <a:xfrm>
            <a:off x="7820167" y="3070746"/>
            <a:ext cx="482942" cy="255662"/>
          </a:xfrm>
          <a:prstGeom prst="leftArrow">
            <a:avLst/>
          </a:prstGeom>
          <a:solidFill>
            <a:srgbClr val="F9C4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Up Arrow 19"/>
          <p:cNvSpPr/>
          <p:nvPr/>
        </p:nvSpPr>
        <p:spPr>
          <a:xfrm>
            <a:off x="5895833" y="4604550"/>
            <a:ext cx="225324" cy="368162"/>
          </a:xfrm>
          <a:prstGeom prst="upArrow">
            <a:avLst/>
          </a:prstGeom>
          <a:solidFill>
            <a:srgbClr val="E03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218329" y="4496935"/>
            <a:ext cx="2552167" cy="1323439"/>
          </a:xfrm>
          <a:prstGeom prst="rect">
            <a:avLst/>
          </a:prstGeom>
          <a:noFill/>
          <a:ln>
            <a:solidFill>
              <a:srgbClr val="324F82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0" i="0" dirty="0" smtClean="0">
                <a:solidFill>
                  <a:srgbClr val="FF0000"/>
                </a:solidFill>
                <a:latin typeface="Ubuntu" charset="0"/>
                <a:ea typeface="Ubuntu" charset="0"/>
                <a:cs typeface="Ubuntu" charset="0"/>
              </a:rPr>
              <a:t>If we are placing our staff at the core of th</a:t>
            </a:r>
            <a:r>
              <a:rPr lang="en-GB" sz="1600" dirty="0" smtClean="0">
                <a:solidFill>
                  <a:srgbClr val="FF0000"/>
                </a:solidFill>
                <a:latin typeface="Ubuntu" charset="0"/>
                <a:ea typeface="Ubuntu" charset="0"/>
                <a:cs typeface="Ubuntu" charset="0"/>
              </a:rPr>
              <a:t>e model, they all need to understand why and where they contribute.</a:t>
            </a:r>
            <a:endParaRPr lang="en-GB" sz="1600" b="0" i="0" dirty="0" smtClean="0">
              <a:solidFill>
                <a:srgbClr val="FF0000"/>
              </a:solidFill>
              <a:latin typeface="Ubuntu" charset="0"/>
              <a:ea typeface="Ubuntu" charset="0"/>
              <a:cs typeface="Ubuntu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9704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348491" y="524321"/>
            <a:ext cx="11729778" cy="393542"/>
          </a:xfrm>
        </p:spPr>
        <p:txBody>
          <a:bodyPr/>
          <a:lstStyle/>
          <a:p>
            <a:r>
              <a:rPr lang="en-GB" sz="2400" dirty="0" smtClean="0">
                <a:latin typeface="+mn-lt"/>
              </a:rPr>
              <a:t>Current Public Health Wales Integrated </a:t>
            </a:r>
            <a:r>
              <a:rPr lang="en-GB" sz="2400" dirty="0">
                <a:latin typeface="+mn-lt"/>
              </a:rPr>
              <a:t>Governance </a:t>
            </a:r>
            <a:r>
              <a:rPr lang="en-GB" sz="2400" dirty="0" smtClean="0">
                <a:latin typeface="+mn-lt"/>
              </a:rPr>
              <a:t>Infrastructure</a:t>
            </a:r>
            <a:endParaRPr lang="en-GB" sz="2400" dirty="0">
              <a:latin typeface="+mn-lt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611968" y="1209325"/>
            <a:ext cx="10917564" cy="4564915"/>
            <a:chOff x="666141" y="1347562"/>
            <a:chExt cx="10917564" cy="4564915"/>
          </a:xfrm>
        </p:grpSpPr>
        <p:grpSp>
          <p:nvGrpSpPr>
            <p:cNvPr id="54" name="Group 53"/>
            <p:cNvGrpSpPr/>
            <p:nvPr/>
          </p:nvGrpSpPr>
          <p:grpSpPr>
            <a:xfrm>
              <a:off x="666141" y="1347562"/>
              <a:ext cx="6435375" cy="4564915"/>
              <a:chOff x="2813775" y="1244698"/>
              <a:chExt cx="6435375" cy="4564915"/>
            </a:xfrm>
          </p:grpSpPr>
          <p:graphicFrame>
            <p:nvGraphicFramePr>
              <p:cNvPr id="59" name="Diagram 58"/>
              <p:cNvGraphicFramePr/>
              <p:nvPr>
                <p:extLst/>
              </p:nvPr>
            </p:nvGraphicFramePr>
            <p:xfrm>
              <a:off x="4011317" y="1957391"/>
              <a:ext cx="3940869" cy="2898843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  <p:sp>
            <p:nvSpPr>
              <p:cNvPr id="60" name="Rounded Rectangle 59"/>
              <p:cNvSpPr/>
              <p:nvPr/>
            </p:nvSpPr>
            <p:spPr>
              <a:xfrm>
                <a:off x="3605174" y="1893934"/>
                <a:ext cx="4785444" cy="3158004"/>
              </a:xfrm>
              <a:prstGeom prst="roundRect">
                <a:avLst/>
              </a:prstGeom>
              <a:noFill/>
              <a:ln w="3270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4096872" y="1701940"/>
                <a:ext cx="195971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 smtClean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Dashboard for performance measurement</a:t>
                </a:r>
                <a:endParaRPr lang="en-GB" sz="10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6457730" y="1777809"/>
                <a:ext cx="198335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Long term strategy/IMTP</a:t>
                </a: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3863939" y="4902239"/>
                <a:ext cx="247502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Quality and </a:t>
                </a:r>
                <a:r>
                  <a:rPr lang="en-GB" sz="1000" dirty="0" smtClean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Improvement Strategy</a:t>
                </a:r>
                <a:endParaRPr lang="en-GB" sz="10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6411045" y="4907480"/>
                <a:ext cx="193814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 smtClean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Risk appetite/architecture</a:t>
                </a:r>
                <a:endParaRPr lang="en-GB" sz="10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65" name="Rounded Rectangle 64"/>
              <p:cNvSpPr/>
              <p:nvPr/>
            </p:nvSpPr>
            <p:spPr>
              <a:xfrm>
                <a:off x="3020189" y="1383745"/>
                <a:ext cx="6089979" cy="4223588"/>
              </a:xfrm>
              <a:prstGeom prst="roundRect">
                <a:avLst/>
              </a:prstGeom>
              <a:noFill/>
              <a:ln w="355600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8910596" y="1809130"/>
                <a:ext cx="338554" cy="3328018"/>
              </a:xfrm>
              <a:prstGeom prst="rect">
                <a:avLst/>
              </a:prstGeom>
              <a:noFill/>
            </p:spPr>
            <p:txBody>
              <a:bodyPr vert="vert" wrap="square" rtlCol="0">
                <a:spAutoFit/>
              </a:bodyPr>
              <a:lstStyle/>
              <a:p>
                <a:r>
                  <a:rPr lang="en-GB" sz="1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Stakeholder communication &amp; engagement</a:t>
                </a: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3307160" y="5474267"/>
                <a:ext cx="226562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 dirty="0" smtClean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Culture of quality</a:t>
                </a:r>
                <a:endParaRPr lang="en-GB" sz="10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2813775" y="1726256"/>
                <a:ext cx="338554" cy="3514992"/>
              </a:xfrm>
              <a:prstGeom prst="rect">
                <a:avLst/>
              </a:prstGeom>
              <a:noFill/>
            </p:spPr>
            <p:txBody>
              <a:bodyPr vert="vert270" wrap="square" rtlCol="0">
                <a:spAutoFit/>
              </a:bodyPr>
              <a:lstStyle/>
              <a:p>
                <a:pPr algn="ctr"/>
                <a:r>
                  <a:rPr lang="en-GB" sz="1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Leadership and </a:t>
                </a:r>
                <a:r>
                  <a:rPr lang="en-GB" sz="1000" dirty="0" smtClean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setting the strategic cultural context</a:t>
                </a:r>
                <a:endParaRPr lang="en-GB" sz="10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3491901" y="1244698"/>
                <a:ext cx="219923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Openness and transparency</a:t>
                </a: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3376419" y="3084016"/>
                <a:ext cx="461665" cy="1862238"/>
              </a:xfrm>
              <a:prstGeom prst="rect">
                <a:avLst/>
              </a:prstGeom>
              <a:noFill/>
            </p:spPr>
            <p:txBody>
              <a:bodyPr vert="vert270" wrap="square" rtlCol="0">
                <a:spAutoFit/>
              </a:bodyPr>
              <a:lstStyle/>
              <a:p>
                <a:pPr algn="ctr"/>
                <a:r>
                  <a:rPr lang="en-GB" sz="9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Policies and </a:t>
                </a:r>
                <a:r>
                  <a:rPr lang="en-GB" sz="900" dirty="0" smtClean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procedures </a:t>
                </a:r>
              </a:p>
              <a:p>
                <a:pPr algn="ctr"/>
                <a:r>
                  <a:rPr lang="en-GB" sz="900" dirty="0" smtClean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(systems and processes)</a:t>
                </a:r>
                <a:endParaRPr lang="en-GB" sz="9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6495913" y="5409503"/>
                <a:ext cx="226562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Learning and continuous improvement</a:t>
                </a:r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6162849" y="1281982"/>
                <a:ext cx="259868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Organisational values and behaviours</a:t>
                </a:r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7774034" y="1627084"/>
              <a:ext cx="3809671" cy="41319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Centre: </a:t>
              </a:r>
              <a:r>
                <a:rPr lang="en-GB" sz="14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Elements of integrated </a:t>
              </a:r>
              <a:r>
                <a:rPr lang="en-GB" sz="14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</a:t>
              </a:r>
              <a:r>
                <a:rPr lang="en-GB" sz="14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overnance</a:t>
              </a:r>
              <a:endParaRPr lang="en-GB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endParaRPr lang="en-GB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r>
                <a:rPr lang="en-GB" sz="14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Middle ring: </a:t>
              </a:r>
              <a:r>
                <a:rPr lang="en-GB" sz="14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Existing architecture (how </a:t>
              </a:r>
              <a:r>
                <a:rPr lang="en-GB" sz="14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we do things) (hard)</a:t>
              </a:r>
            </a:p>
            <a:p>
              <a:endParaRPr lang="en-GB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r>
                <a:rPr lang="en-GB" sz="14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Outer ring: Culture and </a:t>
              </a:r>
              <a:r>
                <a:rPr lang="en-GB" sz="14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relationships between people, teams, directorates and external stakeholders </a:t>
              </a:r>
              <a:r>
                <a:rPr lang="en-GB" sz="14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(the way we do things) (soft)</a:t>
              </a:r>
            </a:p>
            <a:p>
              <a:endParaRPr lang="en-GB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r>
                <a:rPr lang="en-GB" sz="14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All elements are </a:t>
              </a:r>
              <a:r>
                <a:rPr lang="en-GB" sz="14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interdependent and supported by matrix communication across the organisation.</a:t>
              </a:r>
            </a:p>
            <a:p>
              <a:endParaRPr lang="en-GB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r>
                <a:rPr lang="en-GB" sz="14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 Integrated Governance Model overarches the existing architecture and provides a consistent reference point. </a:t>
              </a:r>
            </a:p>
            <a:p>
              <a:endParaRPr lang="en-GB" sz="105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cxnSp>
          <p:nvCxnSpPr>
            <p:cNvPr id="56" name="Straight Arrow Connector 55"/>
            <p:cNvCxnSpPr/>
            <p:nvPr/>
          </p:nvCxnSpPr>
          <p:spPr>
            <a:xfrm flipH="1">
              <a:off x="6492404" y="2503485"/>
              <a:ext cx="1281630" cy="66590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flipH="1">
              <a:off x="7191290" y="3398716"/>
              <a:ext cx="582744" cy="3072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flipH="1">
              <a:off x="5431391" y="1921158"/>
              <a:ext cx="2342643" cy="69484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TextBox 41"/>
          <p:cNvSpPr txBox="1"/>
          <p:nvPr/>
        </p:nvSpPr>
        <p:spPr>
          <a:xfrm>
            <a:off x="1352344" y="1782921"/>
            <a:ext cx="323165" cy="147755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GB" sz="9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External Assurance</a:t>
            </a:r>
            <a:endParaRPr lang="en-GB" sz="9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904264" y="2251334"/>
            <a:ext cx="4537312" cy="2738642"/>
            <a:chOff x="1973626" y="2303758"/>
            <a:chExt cx="4537312" cy="2738642"/>
          </a:xfrm>
        </p:grpSpPr>
        <p:sp>
          <p:nvSpPr>
            <p:cNvPr id="81" name="TextBox 80"/>
            <p:cNvSpPr txBox="1"/>
            <p:nvPr/>
          </p:nvSpPr>
          <p:spPr>
            <a:xfrm>
              <a:off x="6018495" y="2303758"/>
              <a:ext cx="492443" cy="1358472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r>
                <a:rPr lang="en-GB" sz="10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Infrastructure (environment &amp; IT)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6015149" y="3657153"/>
              <a:ext cx="492443" cy="1385247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r>
                <a:rPr lang="en-GB" sz="10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Values and People Strategy</a:t>
              </a: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1973626" y="4149556"/>
              <a:ext cx="978802" cy="475127"/>
              <a:chOff x="7604687" y="4790253"/>
              <a:chExt cx="978802" cy="419452"/>
            </a:xfrm>
            <a:solidFill>
              <a:schemeClr val="accent4">
                <a:lumMod val="75000"/>
                <a:alpha val="85000"/>
              </a:schemeClr>
            </a:solidFill>
          </p:grpSpPr>
          <p:sp>
            <p:nvSpPr>
              <p:cNvPr id="2" name="Rounded Rectangle 1"/>
              <p:cNvSpPr/>
              <p:nvPr/>
            </p:nvSpPr>
            <p:spPr>
              <a:xfrm>
                <a:off x="7604687" y="4790253"/>
                <a:ext cx="978802" cy="419452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7662108" y="4794207"/>
                <a:ext cx="921381" cy="4154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700" b="0" i="0" dirty="0" smtClean="0">
                    <a:solidFill>
                      <a:srgbClr val="FFFFFF"/>
                    </a:solidFill>
                    <a:ea typeface="Ubuntu" charset="0"/>
                    <a:cs typeface="Ubuntu" charset="0"/>
                  </a:rPr>
                  <a:t>Quality, Safety &amp; Improvement Committee</a:t>
                </a:r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2233004" y="3034549"/>
              <a:ext cx="978802" cy="475127"/>
              <a:chOff x="7604687" y="4790253"/>
              <a:chExt cx="978802" cy="419452"/>
            </a:xfrm>
            <a:solidFill>
              <a:schemeClr val="accent4">
                <a:lumMod val="75000"/>
                <a:alpha val="85000"/>
              </a:schemeClr>
            </a:solidFill>
          </p:grpSpPr>
          <p:sp>
            <p:nvSpPr>
              <p:cNvPr id="46" name="Rounded Rectangle 45"/>
              <p:cNvSpPr/>
              <p:nvPr/>
            </p:nvSpPr>
            <p:spPr>
              <a:xfrm>
                <a:off x="7604687" y="4790253"/>
                <a:ext cx="978802" cy="419452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7825287" y="4901403"/>
                <a:ext cx="495410" cy="17661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r>
                  <a:rPr lang="en-GB" sz="700" b="0" i="0" dirty="0" smtClean="0">
                    <a:solidFill>
                      <a:srgbClr val="FFFFFF"/>
                    </a:solidFill>
                    <a:ea typeface="Ubuntu" charset="0"/>
                    <a:cs typeface="Ubuntu" charset="0"/>
                  </a:rPr>
                  <a:t>Board</a:t>
                </a:r>
              </a:p>
            </p:txBody>
          </p:sp>
        </p:grpSp>
        <p:grpSp>
          <p:nvGrpSpPr>
            <p:cNvPr id="48" name="Group 47"/>
            <p:cNvGrpSpPr/>
            <p:nvPr/>
          </p:nvGrpSpPr>
          <p:grpSpPr>
            <a:xfrm>
              <a:off x="3530468" y="2530191"/>
              <a:ext cx="1053296" cy="609829"/>
              <a:chOff x="7604687" y="4747796"/>
              <a:chExt cx="1057666" cy="461909"/>
            </a:xfrm>
            <a:solidFill>
              <a:schemeClr val="accent4">
                <a:lumMod val="75000"/>
                <a:alpha val="85000"/>
              </a:schemeClr>
            </a:solidFill>
          </p:grpSpPr>
          <p:sp>
            <p:nvSpPr>
              <p:cNvPr id="49" name="Rounded Rectangle 48"/>
              <p:cNvSpPr/>
              <p:nvPr/>
            </p:nvSpPr>
            <p:spPr>
              <a:xfrm>
                <a:off x="7604687" y="4790253"/>
                <a:ext cx="978802" cy="419452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7694878" y="4747796"/>
                <a:ext cx="967475" cy="46190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r>
                  <a:rPr lang="en-GB" sz="700" dirty="0" smtClean="0">
                    <a:solidFill>
                      <a:srgbClr val="FFFFFF"/>
                    </a:solidFill>
                    <a:ea typeface="Ubuntu" charset="0"/>
                    <a:cs typeface="Ubuntu" charset="0"/>
                  </a:rPr>
                  <a:t>Knowledge, Research &amp; Information Committee</a:t>
                </a:r>
                <a:endParaRPr lang="en-GB" sz="700" b="0" i="0" dirty="0" smtClean="0">
                  <a:solidFill>
                    <a:srgbClr val="FFFFFF"/>
                  </a:solidFill>
                  <a:ea typeface="Ubuntu" charset="0"/>
                  <a:cs typeface="Ubuntu" charset="0"/>
                </a:endParaRPr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4781997" y="3035192"/>
              <a:ext cx="1092215" cy="609829"/>
              <a:chOff x="7604687" y="4753603"/>
              <a:chExt cx="1096746" cy="461909"/>
            </a:xfrm>
            <a:solidFill>
              <a:schemeClr val="accent4">
                <a:lumMod val="75000"/>
                <a:alpha val="85000"/>
              </a:schemeClr>
            </a:solidFill>
          </p:grpSpPr>
          <p:sp>
            <p:nvSpPr>
              <p:cNvPr id="52" name="Rounded Rectangle 51"/>
              <p:cNvSpPr/>
              <p:nvPr/>
            </p:nvSpPr>
            <p:spPr>
              <a:xfrm>
                <a:off x="7604687" y="4790253"/>
                <a:ext cx="978802" cy="419452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>
                <a:off x="7733958" y="4753603"/>
                <a:ext cx="967475" cy="46190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r>
                  <a:rPr lang="en-GB" sz="700" dirty="0" smtClean="0">
                    <a:solidFill>
                      <a:srgbClr val="FFFFFF"/>
                    </a:solidFill>
                    <a:ea typeface="Ubuntu" charset="0"/>
                    <a:cs typeface="Ubuntu" charset="0"/>
                  </a:rPr>
                  <a:t>Knowledge, Research &amp; Information Committee</a:t>
                </a:r>
                <a:endParaRPr lang="en-GB" sz="700" b="0" i="0" dirty="0" smtClean="0">
                  <a:solidFill>
                    <a:srgbClr val="FFFFFF"/>
                  </a:solidFill>
                  <a:ea typeface="Ubuntu" charset="0"/>
                  <a:cs typeface="Ubuntu" charset="0"/>
                </a:endParaRPr>
              </a:p>
            </p:txBody>
          </p:sp>
        </p:grpSp>
        <p:grpSp>
          <p:nvGrpSpPr>
            <p:cNvPr id="85" name="Group 84"/>
            <p:cNvGrpSpPr/>
            <p:nvPr/>
          </p:nvGrpSpPr>
          <p:grpSpPr>
            <a:xfrm>
              <a:off x="4993745" y="4098656"/>
              <a:ext cx="1106368" cy="573701"/>
              <a:chOff x="7604687" y="4775161"/>
              <a:chExt cx="1110958" cy="434544"/>
            </a:xfrm>
            <a:solidFill>
              <a:schemeClr val="accent4">
                <a:lumMod val="75000"/>
                <a:alpha val="85000"/>
              </a:schemeClr>
            </a:solidFill>
          </p:grpSpPr>
          <p:sp>
            <p:nvSpPr>
              <p:cNvPr id="86" name="Rounded Rectangle 85"/>
              <p:cNvSpPr/>
              <p:nvPr/>
            </p:nvSpPr>
            <p:spPr>
              <a:xfrm>
                <a:off x="7604687" y="4790253"/>
                <a:ext cx="978802" cy="419452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7748170" y="4775161"/>
                <a:ext cx="967475" cy="39630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r>
                  <a:rPr lang="en-GB" sz="700" dirty="0" smtClean="0">
                    <a:solidFill>
                      <a:srgbClr val="FFFFFF"/>
                    </a:solidFill>
                    <a:ea typeface="Ubuntu" charset="0"/>
                    <a:cs typeface="Ubuntu" charset="0"/>
                  </a:rPr>
                  <a:t>Audit &amp; Corporate Governance Committee</a:t>
                </a:r>
                <a:endParaRPr lang="en-GB" sz="700" b="0" i="0" dirty="0" smtClean="0">
                  <a:solidFill>
                    <a:srgbClr val="FFFFFF"/>
                  </a:solidFill>
                  <a:ea typeface="Ubuntu" charset="0"/>
                  <a:cs typeface="Ubuntu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3147398" y="4582273"/>
              <a:ext cx="1390983" cy="272352"/>
              <a:chOff x="7604687" y="4790253"/>
              <a:chExt cx="978809" cy="419452"/>
            </a:xfrm>
            <a:solidFill>
              <a:schemeClr val="accent4">
                <a:lumMod val="75000"/>
                <a:alpha val="85000"/>
              </a:schemeClr>
            </a:solidFill>
          </p:grpSpPr>
          <p:sp>
            <p:nvSpPr>
              <p:cNvPr id="44" name="Rounded Rectangle 43"/>
              <p:cNvSpPr/>
              <p:nvPr/>
            </p:nvSpPr>
            <p:spPr>
              <a:xfrm>
                <a:off x="7604687" y="4790253"/>
                <a:ext cx="978802" cy="419452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7662114" y="4794190"/>
                <a:ext cx="921382" cy="2562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700" b="0" i="0" dirty="0" smtClean="0">
                    <a:solidFill>
                      <a:srgbClr val="FFFFFF"/>
                    </a:solidFill>
                    <a:ea typeface="Ubuntu" charset="0"/>
                    <a:cs typeface="Ubuntu" charset="0"/>
                  </a:rPr>
                  <a:t>People &amp; OD Committee</a:t>
                </a:r>
              </a:p>
            </p:txBody>
          </p:sp>
        </p:grpSp>
      </p:grpSp>
      <p:sp>
        <p:nvSpPr>
          <p:cNvPr id="74" name="Content Placeholder 1"/>
          <p:cNvSpPr>
            <a:spLocks noGrp="1"/>
          </p:cNvSpPr>
          <p:nvPr>
            <p:ph sz="quarter" idx="10"/>
          </p:nvPr>
        </p:nvSpPr>
        <p:spPr>
          <a:xfrm>
            <a:off x="348491" y="6191732"/>
            <a:ext cx="9396010" cy="221599"/>
          </a:xfrm>
        </p:spPr>
        <p:txBody>
          <a:bodyPr/>
          <a:lstStyle/>
          <a:p>
            <a:r>
              <a:rPr lang="en-GB" dirty="0" smtClean="0"/>
              <a:t>Integrated </a:t>
            </a:r>
            <a:r>
              <a:rPr lang="en-GB" dirty="0"/>
              <a:t>Governance </a:t>
            </a:r>
            <a:r>
              <a:rPr lang="en-GB" dirty="0" smtClean="0"/>
              <a:t>Model - February 2021 | </a:t>
            </a:r>
            <a:r>
              <a:rPr lang="en-GB" sz="1200" dirty="0" smtClean="0"/>
              <a:t>page </a:t>
            </a:r>
            <a:r>
              <a:rPr lang="en-GB" sz="1200" dirty="0" smtClean="0"/>
              <a:t>6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58442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715961" y="1289558"/>
            <a:ext cx="10760075" cy="4369401"/>
          </a:xfrm>
        </p:spPr>
        <p:txBody>
          <a:bodyPr/>
          <a:lstStyle/>
          <a:p>
            <a:r>
              <a:rPr lang="en-GB" dirty="0"/>
              <a:t>Strengthen and further develop organisational </a:t>
            </a:r>
            <a:r>
              <a:rPr lang="en-GB" dirty="0" smtClean="0"/>
              <a:t>culture</a:t>
            </a:r>
          </a:p>
          <a:p>
            <a:r>
              <a:rPr lang="en-GB" dirty="0" smtClean="0"/>
              <a:t>Capitalise </a:t>
            </a:r>
            <a:r>
              <a:rPr lang="en-GB" dirty="0"/>
              <a:t>on matrix working (COVID response</a:t>
            </a:r>
            <a:r>
              <a:rPr lang="en-GB" dirty="0" smtClean="0"/>
              <a:t>)</a:t>
            </a:r>
          </a:p>
          <a:p>
            <a:r>
              <a:rPr lang="en-GB" dirty="0" smtClean="0"/>
              <a:t>Engagement with management and staff throughout the process</a:t>
            </a:r>
          </a:p>
          <a:p>
            <a:pPr lvl="1"/>
            <a:r>
              <a:rPr lang="en-GB" dirty="0" smtClean="0"/>
              <a:t>Discussion</a:t>
            </a:r>
          </a:p>
          <a:p>
            <a:pPr lvl="1"/>
            <a:r>
              <a:rPr lang="en-GB" dirty="0" smtClean="0"/>
              <a:t>Workshops</a:t>
            </a:r>
          </a:p>
          <a:p>
            <a:pPr lvl="1"/>
            <a:r>
              <a:rPr lang="en-GB" dirty="0" smtClean="0"/>
              <a:t>Reporting </a:t>
            </a:r>
          </a:p>
          <a:p>
            <a:pPr lvl="1"/>
            <a:r>
              <a:rPr lang="en-GB" dirty="0" smtClean="0"/>
              <a:t>Share learning</a:t>
            </a:r>
          </a:p>
          <a:p>
            <a:r>
              <a:rPr lang="en-GB" dirty="0" smtClean="0"/>
              <a:t>Owning the learning/improvements/benefits:</a:t>
            </a:r>
          </a:p>
          <a:p>
            <a:pPr lvl="1"/>
            <a:r>
              <a:rPr lang="en-GB" dirty="0" smtClean="0"/>
              <a:t>More efficient, effective and consistent ways of working</a:t>
            </a:r>
          </a:p>
          <a:p>
            <a:pPr lvl="1"/>
            <a:r>
              <a:rPr lang="en-GB" dirty="0" smtClean="0"/>
              <a:t>Understanding how roles contribute to operational and strategic objectives</a:t>
            </a:r>
          </a:p>
          <a:p>
            <a:pPr lvl="1"/>
            <a:r>
              <a:rPr lang="en-GB" dirty="0" smtClean="0"/>
              <a:t>Greater understanding of integrated governance, internal controls and assurance</a:t>
            </a:r>
          </a:p>
          <a:p>
            <a:pPr lvl="1"/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715963" y="553277"/>
            <a:ext cx="10760075" cy="393542"/>
          </a:xfrm>
        </p:spPr>
        <p:txBody>
          <a:bodyPr/>
          <a:lstStyle/>
          <a:p>
            <a:r>
              <a:rPr lang="en-GB" dirty="0" smtClean="0"/>
              <a:t>Our approach to implementation </a:t>
            </a:r>
            <a:endParaRPr lang="en-GB" dirty="0"/>
          </a:p>
        </p:txBody>
      </p:sp>
      <p:sp>
        <p:nvSpPr>
          <p:cNvPr id="6" name="Content Placeholder 1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5823709" cy="221599"/>
          </a:xfrm>
        </p:spPr>
        <p:txBody>
          <a:bodyPr/>
          <a:lstStyle/>
          <a:p>
            <a:r>
              <a:rPr lang="en-GB" dirty="0" smtClean="0"/>
              <a:t>Integrated </a:t>
            </a:r>
            <a:r>
              <a:rPr lang="en-GB" dirty="0"/>
              <a:t>Governance </a:t>
            </a:r>
            <a:r>
              <a:rPr lang="en-GB" dirty="0" smtClean="0"/>
              <a:t>Model - February 2021 | </a:t>
            </a:r>
            <a:r>
              <a:rPr lang="en-GB" sz="1200" dirty="0" smtClean="0"/>
              <a:t>page7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219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715961" y="322676"/>
            <a:ext cx="10760075" cy="393542"/>
          </a:xfrm>
        </p:spPr>
        <p:txBody>
          <a:bodyPr/>
          <a:lstStyle/>
          <a:p>
            <a:r>
              <a:rPr lang="en-GB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Next steps</a:t>
            </a:r>
            <a:endParaRPr lang="en-GB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sz="quarter" idx="14"/>
          </p:nvPr>
        </p:nvSpPr>
        <p:spPr>
          <a:xfrm>
            <a:off x="715960" y="918922"/>
            <a:ext cx="10760075" cy="5070106"/>
          </a:xfrm>
        </p:spPr>
        <p:txBody>
          <a:bodyPr/>
          <a:lstStyle/>
          <a:p>
            <a:pPr marL="0" indent="0">
              <a:buNone/>
            </a:pPr>
            <a:r>
              <a:rPr lang="en-GB" sz="1800" dirty="0" smtClean="0"/>
              <a:t>Three pilot assessments will be undertaken:</a:t>
            </a:r>
          </a:p>
          <a:p>
            <a:r>
              <a:rPr lang="en-GB" sz="1800" dirty="0" smtClean="0"/>
              <a:t>Topic-based assessment</a:t>
            </a:r>
          </a:p>
          <a:p>
            <a:pPr lvl="1"/>
            <a:r>
              <a:rPr lang="en-GB" dirty="0" smtClean="0"/>
              <a:t>Information governance focus</a:t>
            </a:r>
          </a:p>
          <a:p>
            <a:pPr lvl="1"/>
            <a:r>
              <a:rPr lang="en-GB" dirty="0" smtClean="0"/>
              <a:t>Include organisational learning from the surveillance data breach</a:t>
            </a:r>
          </a:p>
          <a:p>
            <a:r>
              <a:rPr lang="en-GB" sz="1800" dirty="0" smtClean="0"/>
              <a:t>Setting-based assessment</a:t>
            </a:r>
            <a:endParaRPr lang="en-GB" sz="1800" dirty="0"/>
          </a:p>
          <a:p>
            <a:pPr lvl="1"/>
            <a:r>
              <a:rPr lang="en-GB" dirty="0" smtClean="0"/>
              <a:t>Select one screening programme to assess against the model </a:t>
            </a:r>
          </a:p>
          <a:p>
            <a:pPr lvl="1"/>
            <a:r>
              <a:rPr lang="en-GB" dirty="0" smtClean="0"/>
              <a:t>COVID-19 response</a:t>
            </a:r>
          </a:p>
          <a:p>
            <a:pPr marL="0" indent="0">
              <a:buNone/>
            </a:pPr>
            <a:r>
              <a:rPr lang="en-GB" sz="1800" dirty="0" smtClean="0"/>
              <a:t>Improvement measures will be developed from </a:t>
            </a:r>
            <a:r>
              <a:rPr lang="en-GB" sz="1800" dirty="0"/>
              <a:t>each </a:t>
            </a:r>
            <a:r>
              <a:rPr lang="en-GB" sz="1800" dirty="0" smtClean="0"/>
              <a:t>assessment.</a:t>
            </a:r>
          </a:p>
          <a:p>
            <a:pPr marL="0" indent="0">
              <a:buNone/>
            </a:pPr>
            <a:r>
              <a:rPr lang="en-GB" sz="1800" dirty="0" smtClean="0"/>
              <a:t>Findings from the three pilots will be reported to BET &amp; Board and will inform </a:t>
            </a:r>
            <a:r>
              <a:rPr lang="en-GB" sz="1800" dirty="0"/>
              <a:t>recommendations for wider organisational </a:t>
            </a:r>
            <a:r>
              <a:rPr lang="en-GB" sz="1800" dirty="0" smtClean="0"/>
              <a:t>application through the Integrated Governance Implementation Plan. </a:t>
            </a:r>
          </a:p>
          <a:p>
            <a:pPr marL="0" indent="0">
              <a:buNone/>
            </a:pPr>
            <a:r>
              <a:rPr lang="en-GB" sz="1800" dirty="0" smtClean="0"/>
              <a:t>Highlight the practical improvements identified to ways of working in the pilot areas with learning applied across PHW.</a:t>
            </a:r>
          </a:p>
          <a:p>
            <a:pPr marL="0" indent="0">
              <a:buNone/>
            </a:pPr>
            <a:r>
              <a:rPr lang="en-GB" sz="1800" dirty="0" smtClean="0"/>
              <a:t>A Communications Plan will be developed to raise awareness and gain support for this approach across PHW.</a:t>
            </a:r>
            <a:endParaRPr lang="en-GB" sz="1800" dirty="0"/>
          </a:p>
        </p:txBody>
      </p:sp>
      <p:sp>
        <p:nvSpPr>
          <p:cNvPr id="7" name="Content Placeholder 1"/>
          <p:cNvSpPr>
            <a:spLocks noGrp="1"/>
          </p:cNvSpPr>
          <p:nvPr>
            <p:ph sz="quarter" idx="10"/>
          </p:nvPr>
        </p:nvSpPr>
        <p:spPr>
          <a:xfrm>
            <a:off x="348491" y="6191732"/>
            <a:ext cx="9396010" cy="221599"/>
          </a:xfrm>
        </p:spPr>
        <p:txBody>
          <a:bodyPr/>
          <a:lstStyle/>
          <a:p>
            <a:r>
              <a:rPr lang="en-GB" dirty="0" smtClean="0"/>
              <a:t>Integrated </a:t>
            </a:r>
            <a:r>
              <a:rPr lang="en-GB" dirty="0"/>
              <a:t>Governance M</a:t>
            </a:r>
            <a:r>
              <a:rPr lang="en-GB" dirty="0" smtClean="0"/>
              <a:t>odel - February 2021 | </a:t>
            </a:r>
            <a:r>
              <a:rPr lang="en-GB" sz="1200" dirty="0" smtClean="0"/>
              <a:t>page </a:t>
            </a:r>
            <a:r>
              <a:rPr lang="en-GB" sz="1200" dirty="0"/>
              <a:t>8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108022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Public Health Wales Theme">
      <a:dk1>
        <a:srgbClr val="000000"/>
      </a:dk1>
      <a:lt1>
        <a:srgbClr val="FFFFFF"/>
      </a:lt1>
      <a:dk2>
        <a:srgbClr val="324F82"/>
      </a:dk2>
      <a:lt2>
        <a:srgbClr val="E7E6E6"/>
      </a:lt2>
      <a:accent1>
        <a:srgbClr val="324F82"/>
      </a:accent1>
      <a:accent2>
        <a:srgbClr val="28B8CE"/>
      </a:accent2>
      <a:accent3>
        <a:srgbClr val="4FB9AB"/>
      </a:accent3>
      <a:accent4>
        <a:srgbClr val="F8C402"/>
      </a:accent4>
      <a:accent5>
        <a:srgbClr val="DF3782"/>
      </a:accent5>
      <a:accent6>
        <a:srgbClr val="70AD47"/>
      </a:accent6>
      <a:hlink>
        <a:srgbClr val="28B8CE"/>
      </a:hlink>
      <a:folHlink>
        <a:srgbClr val="DF3782"/>
      </a:folHlink>
    </a:clrScheme>
    <a:fontScheme name="Consolas-Verdana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3000" b="0" i="0" dirty="0" smtClean="0">
            <a:solidFill>
              <a:schemeClr val="bg1"/>
            </a:solidFill>
            <a:latin typeface="Ubuntu" charset="0"/>
            <a:ea typeface="Ubuntu" charset="0"/>
            <a:cs typeface="Ubuntu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HW PPT Template" id="{CF5567AB-625C-CB4D-8AD5-4A60DD3D97F6}" vid="{EBA284EE-FC4C-2544-8931-2A4AC163670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E862E6E60497C4680C5AB25B02F4E10" ma:contentTypeVersion="12" ma:contentTypeDescription="Create a new document." ma:contentTypeScope="" ma:versionID="95c4ae110dd52aad694586f6ab48a37f">
  <xsd:schema xmlns:xsd="http://www.w3.org/2001/XMLSchema" xmlns:xs="http://www.w3.org/2001/XMLSchema" xmlns:p="http://schemas.microsoft.com/office/2006/metadata/properties" xmlns:ns3="7eb3d039-33b6-4495-9bc2-698ff4d5488a" xmlns:ns4="c9a6731c-53d6-464c-b253-c810b90fd6a8" targetNamespace="http://schemas.microsoft.com/office/2006/metadata/properties" ma:root="true" ma:fieldsID="700db2962b5117df75bcce3833bb6a2b" ns3:_="" ns4:_="">
    <xsd:import namespace="7eb3d039-33b6-4495-9bc2-698ff4d5488a"/>
    <xsd:import namespace="c9a6731c-53d6-464c-b253-c810b90fd6a8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b3d039-33b6-4495-9bc2-698ff4d5488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a6731c-53d6-464c-b253-c810b90fd6a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9E21A8B-517F-425D-BB5E-5FBDD96BF30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AA279E3-28F0-4EA1-BF9D-CF459DC3552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eb3d039-33b6-4495-9bc2-698ff4d5488a"/>
    <ds:schemaRef ds:uri="c9a6731c-53d6-464c-b253-c810b90fd6a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8149C5E-CD0F-4C00-BD84-30ABA7B2472D}">
  <ds:schemaRefs>
    <ds:schemaRef ds:uri="7eb3d039-33b6-4495-9bc2-698ff4d5488a"/>
    <ds:schemaRef ds:uri="http://purl.org/dc/elements/1.1/"/>
    <ds:schemaRef ds:uri="http://schemas.microsoft.com/office/2006/metadata/properties"/>
    <ds:schemaRef ds:uri="c9a6731c-53d6-464c-b253-c810b90fd6a8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7640</TotalTime>
  <Words>931</Words>
  <Application>Microsoft Office PowerPoint</Application>
  <PresentationFormat>Widescreen</PresentationFormat>
  <Paragraphs>113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Courier New</vt:lpstr>
      <vt:lpstr>Ubuntu</vt:lpstr>
      <vt:lpstr>Ubuntu Light</vt:lpstr>
      <vt:lpstr>Verdana</vt:lpstr>
      <vt:lpstr>Office Theme</vt:lpstr>
      <vt:lpstr>Integrated Governance Model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Cadywould</dc:creator>
  <cp:lastModifiedBy>Stuart Silcox (Public Health Wales - No. 2 Capital Quarter)</cp:lastModifiedBy>
  <cp:revision>425</cp:revision>
  <cp:lastPrinted>2018-02-28T08:37:13Z</cp:lastPrinted>
  <dcterms:created xsi:type="dcterms:W3CDTF">2017-10-31T10:35:26Z</dcterms:created>
  <dcterms:modified xsi:type="dcterms:W3CDTF">2021-02-24T15:02:10Z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0x010100FE862E6E60497C4680C5AB25B02F4E10</vt:lpwstr>
  </property>
</Properties>
</file>